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931" r:id="rId2"/>
    <p:sldId id="548" r:id="rId3"/>
    <p:sldId id="698" r:id="rId4"/>
    <p:sldId id="885" r:id="rId5"/>
    <p:sldId id="970" r:id="rId6"/>
    <p:sldId id="967" r:id="rId7"/>
    <p:sldId id="874" r:id="rId8"/>
    <p:sldId id="793" r:id="rId9"/>
    <p:sldId id="977" r:id="rId10"/>
    <p:sldId id="966" r:id="rId11"/>
    <p:sldId id="969" r:id="rId12"/>
    <p:sldId id="968" r:id="rId13"/>
    <p:sldId id="934" r:id="rId14"/>
    <p:sldId id="960" r:id="rId15"/>
    <p:sldId id="961" r:id="rId16"/>
    <p:sldId id="962" r:id="rId17"/>
    <p:sldId id="975" r:id="rId18"/>
    <p:sldId id="973" r:id="rId19"/>
    <p:sldId id="976" r:id="rId20"/>
    <p:sldId id="974" r:id="rId21"/>
    <p:sldId id="971" r:id="rId22"/>
    <p:sldId id="972"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698"/>
            <p14:sldId id="885"/>
            <p14:sldId id="970"/>
            <p14:sldId id="967"/>
            <p14:sldId id="874"/>
            <p14:sldId id="793"/>
            <p14:sldId id="977"/>
            <p14:sldId id="966"/>
            <p14:sldId id="969"/>
            <p14:sldId id="968"/>
            <p14:sldId id="934"/>
            <p14:sldId id="960"/>
            <p14:sldId id="961"/>
            <p14:sldId id="962"/>
            <p14:sldId id="975"/>
            <p14:sldId id="973"/>
            <p14:sldId id="976"/>
            <p14:sldId id="974"/>
            <p14:sldId id="971"/>
            <p14:sldId id="9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79167" autoAdjust="0"/>
  </p:normalViewPr>
  <p:slideViewPr>
    <p:cSldViewPr>
      <p:cViewPr>
        <p:scale>
          <a:sx n="70" d="100"/>
          <a:sy n="70" d="100"/>
        </p:scale>
        <p:origin x="-2814" y="-5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28-1-2020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28-1-2020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Bestaan uit = opgebouwd zijn uit, hebben</a:t>
            </a:r>
          </a:p>
          <a:p>
            <a:r>
              <a:rPr lang="nl-NL" dirty="0" smtClean="0"/>
              <a:t>Eenvoudig = makkelijk,</a:t>
            </a:r>
            <a:r>
              <a:rPr lang="nl-NL" baseline="0" dirty="0" smtClean="0"/>
              <a:t> simpel</a:t>
            </a:r>
          </a:p>
          <a:p>
            <a:r>
              <a:rPr lang="nl-NL" baseline="0" dirty="0" smtClean="0"/>
              <a:t>Handel drijven = spullen kopen en verkopen om geld te verdienen</a:t>
            </a:r>
          </a:p>
          <a:p>
            <a:r>
              <a:rPr lang="nl-NL" baseline="0" dirty="0" smtClean="0"/>
              <a:t>De belasting = geld dat iedereen in een land betaalt en waar van alles mee wordt gedaan (bijvoorbeeld wegen bouwen, leraren betalen)</a:t>
            </a:r>
          </a:p>
          <a:p>
            <a:r>
              <a:rPr lang="nl-NL" baseline="0" dirty="0" smtClean="0"/>
              <a:t>Andersom = omgekeerd</a:t>
            </a:r>
          </a:p>
          <a:p>
            <a:r>
              <a:rPr lang="nl-NL" baseline="0" dirty="0" smtClean="0"/>
              <a:t>De douane = de speciale politie die mensen en spullen controleert bij de grens van een land</a:t>
            </a:r>
          </a:p>
          <a:p>
            <a:r>
              <a:rPr lang="nl-NL" baseline="0" dirty="0" smtClean="0"/>
              <a:t>Een toespraak houden = iets aan veel mensen tegelijk vertellen</a:t>
            </a:r>
          </a:p>
          <a:p>
            <a:r>
              <a:rPr lang="nl-NL" baseline="0" dirty="0" smtClean="0"/>
              <a:t>De welvaart = de rijkdom van een land (mensen hebben genoeg eten en een huis)</a:t>
            </a:r>
          </a:p>
          <a:p>
            <a:r>
              <a:rPr lang="nl-NL" baseline="0" dirty="0" smtClean="0"/>
              <a:t>Aftellen naar = terugtellen tot het moment waarop je zit te wachten</a:t>
            </a:r>
          </a:p>
          <a:p>
            <a:r>
              <a:rPr lang="nl-NL" baseline="0" dirty="0" smtClean="0"/>
              <a:t>Verdeeld zijn = ergens verschillend over denken</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3.png"/><Relationship Id="rId7" Type="http://schemas.openxmlformats.org/officeDocument/2006/relationships/image" Target="../media/image46.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smtClean="0">
                <a:latin typeface="+mj-lt"/>
              </a:rPr>
              <a:t>Semantisatieverhaal:</a:t>
            </a:r>
            <a:br>
              <a:rPr lang="nl-NL" sz="2000" u="sng" dirty="0" smtClean="0">
                <a:latin typeface="+mj-lt"/>
              </a:rPr>
            </a:br>
            <a:r>
              <a:rPr lang="nl-NL" sz="1800" dirty="0" smtClean="0">
                <a:latin typeface="+mj-lt"/>
              </a:rPr>
              <a:t>Ik </a:t>
            </a:r>
            <a:r>
              <a:rPr lang="nl-NL" sz="1800" dirty="0" smtClean="0">
                <a:latin typeface="+mj-lt"/>
              </a:rPr>
              <a:t>ben zo </a:t>
            </a:r>
            <a:r>
              <a:rPr lang="nl-NL" sz="1800" dirty="0" smtClean="0">
                <a:latin typeface="+mj-lt"/>
              </a:rPr>
              <a:t>blij </a:t>
            </a:r>
            <a:r>
              <a:rPr lang="nl-NL" sz="1800" dirty="0" smtClean="0">
                <a:latin typeface="+mj-lt"/>
              </a:rPr>
              <a:t>en gelukkig. Ik ga </a:t>
            </a:r>
            <a:r>
              <a:rPr lang="nl-NL" sz="1800" dirty="0" smtClean="0">
                <a:latin typeface="+mj-lt"/>
              </a:rPr>
              <a:t>namelijk </a:t>
            </a:r>
            <a:r>
              <a:rPr lang="nl-NL" sz="1800" dirty="0" smtClean="0">
                <a:latin typeface="+mj-lt"/>
              </a:rPr>
              <a:t>met een vriendin een nieuwe winkel openen, zodat ik </a:t>
            </a:r>
            <a:r>
              <a:rPr lang="nl-NL" sz="1800" b="1" u="sng" dirty="0" smtClean="0">
                <a:latin typeface="+mj-lt"/>
              </a:rPr>
              <a:t>handel</a:t>
            </a:r>
            <a:r>
              <a:rPr lang="nl-NL" sz="1800" dirty="0" smtClean="0">
                <a:latin typeface="+mj-lt"/>
              </a:rPr>
              <a:t> kan gaan </a:t>
            </a:r>
            <a:r>
              <a:rPr lang="nl-NL" sz="1800" b="1" u="sng" dirty="0" smtClean="0">
                <a:latin typeface="+mj-lt"/>
              </a:rPr>
              <a:t>drijven</a:t>
            </a:r>
            <a:r>
              <a:rPr lang="nl-NL" sz="1800" dirty="0" smtClean="0">
                <a:latin typeface="+mj-lt"/>
              </a:rPr>
              <a:t>. Handel drijven </a:t>
            </a:r>
            <a:r>
              <a:rPr lang="nl-NL" sz="1800" dirty="0">
                <a:latin typeface="+mj-lt"/>
              </a:rPr>
              <a:t>betekent </a:t>
            </a:r>
            <a:r>
              <a:rPr lang="nl-NL" sz="1800" b="1" i="1" dirty="0">
                <a:latin typeface="+mj-lt"/>
              </a:rPr>
              <a:t>spullen kopen en verkopen om geld te </a:t>
            </a:r>
            <a:r>
              <a:rPr lang="nl-NL" sz="1800" b="1" i="1" dirty="0" smtClean="0">
                <a:latin typeface="+mj-lt"/>
              </a:rPr>
              <a:t>verdienen</a:t>
            </a:r>
            <a:r>
              <a:rPr lang="nl-NL" sz="1800" dirty="0" smtClean="0">
                <a:latin typeface="+mj-lt"/>
              </a:rPr>
              <a:t>. </a:t>
            </a:r>
            <a:r>
              <a:rPr lang="nl-NL" sz="1800" dirty="0" smtClean="0">
                <a:latin typeface="+mj-lt"/>
              </a:rPr>
              <a:t>We gaan mannenkleding </a:t>
            </a:r>
            <a:r>
              <a:rPr lang="nl-NL" sz="1800" dirty="0" smtClean="0">
                <a:latin typeface="+mj-lt"/>
              </a:rPr>
              <a:t>verkopen. De collectie zal </a:t>
            </a:r>
            <a:r>
              <a:rPr lang="nl-NL" sz="1800" b="1" u="sng" dirty="0" smtClean="0">
                <a:latin typeface="+mj-lt"/>
              </a:rPr>
              <a:t>bestaan uit</a:t>
            </a:r>
            <a:r>
              <a:rPr lang="nl-NL" sz="1800" dirty="0" smtClean="0">
                <a:latin typeface="+mj-lt"/>
              </a:rPr>
              <a:t> verschillende kledingstukken. Bestaan uit betekent </a:t>
            </a:r>
            <a:r>
              <a:rPr lang="nl-NL" sz="1800" b="1" i="1" dirty="0" smtClean="0">
                <a:latin typeface="+mj-lt"/>
              </a:rPr>
              <a:t>het zal opgebouwd zijn uit, hebben</a:t>
            </a:r>
            <a:r>
              <a:rPr lang="nl-NL" sz="1800" dirty="0">
                <a:latin typeface="+mj-lt"/>
              </a:rPr>
              <a:t>.</a:t>
            </a:r>
            <a:r>
              <a:rPr lang="nl-NL" sz="1800" dirty="0" smtClean="0">
                <a:latin typeface="+mj-lt"/>
              </a:rPr>
              <a:t> We gaan in ieder geval prachtige pakken, overhemden en nette jassen verkopen. Daarnaast zullen er schoenen, sokken en natuurlijk stropdassen te koop zijn! De kleding </a:t>
            </a:r>
            <a:r>
              <a:rPr lang="nl-NL" sz="1800" dirty="0" smtClean="0">
                <a:latin typeface="+mj-lt"/>
              </a:rPr>
              <a:t>gaan we in </a:t>
            </a:r>
            <a:r>
              <a:rPr lang="nl-NL" sz="1800" dirty="0" smtClean="0">
                <a:latin typeface="+mj-lt"/>
              </a:rPr>
              <a:t>het buitenland </a:t>
            </a:r>
            <a:r>
              <a:rPr lang="nl-NL" sz="1800" dirty="0" smtClean="0">
                <a:latin typeface="+mj-lt"/>
              </a:rPr>
              <a:t>kopen </a:t>
            </a:r>
            <a:r>
              <a:rPr lang="nl-NL" sz="1800" dirty="0" smtClean="0">
                <a:latin typeface="+mj-lt"/>
              </a:rPr>
              <a:t>en komt dan via </a:t>
            </a:r>
            <a:r>
              <a:rPr lang="nl-NL" sz="1800" b="1" u="sng" dirty="0" smtClean="0">
                <a:latin typeface="+mj-lt"/>
              </a:rPr>
              <a:t>de douane</a:t>
            </a:r>
            <a:r>
              <a:rPr lang="nl-NL" sz="1800" dirty="0" smtClean="0">
                <a:latin typeface="+mj-lt"/>
              </a:rPr>
              <a:t> </a:t>
            </a:r>
            <a:r>
              <a:rPr lang="nl-NL" sz="1800" dirty="0" smtClean="0">
                <a:latin typeface="+mj-lt"/>
              </a:rPr>
              <a:t> </a:t>
            </a:r>
            <a:r>
              <a:rPr lang="nl-NL" sz="1800" dirty="0" smtClean="0">
                <a:latin typeface="+mj-lt"/>
              </a:rPr>
              <a:t>in Nederland. De douane is </a:t>
            </a:r>
            <a:r>
              <a:rPr lang="nl-NL" sz="1800" b="1" i="1" dirty="0" smtClean="0">
                <a:latin typeface="+mj-lt"/>
              </a:rPr>
              <a:t>de </a:t>
            </a:r>
            <a:r>
              <a:rPr lang="nl-NL" sz="1800" b="1" i="1" dirty="0">
                <a:latin typeface="+mj-lt"/>
              </a:rPr>
              <a:t>speciale politie die mensen en spullen controleert bij de grens van een </a:t>
            </a:r>
            <a:r>
              <a:rPr lang="nl-NL" sz="1800" b="1" i="1" dirty="0" smtClean="0">
                <a:latin typeface="+mj-lt"/>
              </a:rPr>
              <a:t>land. </a:t>
            </a:r>
            <a:r>
              <a:rPr lang="nl-NL" sz="1800" dirty="0" smtClean="0">
                <a:latin typeface="+mj-lt"/>
              </a:rPr>
              <a:t>Ik ben aan het </a:t>
            </a:r>
            <a:r>
              <a:rPr lang="nl-NL" sz="1800" b="1" u="sng" dirty="0" smtClean="0">
                <a:latin typeface="+mj-lt"/>
              </a:rPr>
              <a:t>aftellen naar</a:t>
            </a:r>
            <a:r>
              <a:rPr lang="nl-NL" sz="1800" dirty="0" smtClean="0">
                <a:latin typeface="+mj-lt"/>
              </a:rPr>
              <a:t> het moment dat we de winkel gaan openen. Aftellen betekent </a:t>
            </a:r>
            <a:r>
              <a:rPr lang="nl-NL" sz="1800" b="1" i="1" dirty="0">
                <a:latin typeface="+mj-lt"/>
              </a:rPr>
              <a:t>terugtellen tot het moment waarop je zit te </a:t>
            </a:r>
            <a:r>
              <a:rPr lang="nl-NL" sz="1800" b="1" i="1" dirty="0" smtClean="0">
                <a:latin typeface="+mj-lt"/>
              </a:rPr>
              <a:t>wachten</a:t>
            </a:r>
            <a:r>
              <a:rPr lang="nl-NL" sz="1800" dirty="0" smtClean="0">
                <a:latin typeface="+mj-lt"/>
              </a:rPr>
              <a:t>. Tijdens de opening ga ik </a:t>
            </a:r>
            <a:r>
              <a:rPr lang="nl-NL" sz="1800" b="1" u="sng" dirty="0" smtClean="0">
                <a:latin typeface="+mj-lt"/>
              </a:rPr>
              <a:t>een toespraak houden</a:t>
            </a:r>
            <a:r>
              <a:rPr lang="nl-NL" sz="1800" dirty="0" smtClean="0">
                <a:latin typeface="+mj-lt"/>
              </a:rPr>
              <a:t> voor alle gasten. Een toespraak is </a:t>
            </a:r>
            <a:r>
              <a:rPr lang="nl-NL" sz="1800" b="1" i="1" dirty="0">
                <a:latin typeface="+mj-lt"/>
              </a:rPr>
              <a:t>iets aan veel mensen tegelijk </a:t>
            </a:r>
            <a:r>
              <a:rPr lang="nl-NL" sz="1800" b="1" i="1" dirty="0" smtClean="0">
                <a:latin typeface="+mj-lt"/>
              </a:rPr>
              <a:t>vertellen</a:t>
            </a:r>
            <a:r>
              <a:rPr lang="nl-NL" sz="1800" dirty="0" smtClean="0">
                <a:latin typeface="+mj-lt"/>
              </a:rPr>
              <a:t>. Ik vind het </a:t>
            </a:r>
            <a:r>
              <a:rPr lang="nl-NL" sz="1800" b="1" u="sng" dirty="0" smtClean="0">
                <a:latin typeface="+mj-lt"/>
              </a:rPr>
              <a:t>eenvoudig</a:t>
            </a:r>
            <a:r>
              <a:rPr lang="nl-NL" sz="1800" dirty="0" smtClean="0">
                <a:latin typeface="+mj-lt"/>
              </a:rPr>
              <a:t> om </a:t>
            </a:r>
            <a:r>
              <a:rPr lang="nl-NL" sz="1800" dirty="0" smtClean="0">
                <a:latin typeface="+mj-lt"/>
              </a:rPr>
              <a:t>een </a:t>
            </a:r>
            <a:r>
              <a:rPr lang="nl-NL" sz="1800" dirty="0" smtClean="0">
                <a:latin typeface="+mj-lt"/>
              </a:rPr>
              <a:t>toespraak </a:t>
            </a:r>
            <a:r>
              <a:rPr lang="nl-NL" sz="1800" dirty="0" smtClean="0">
                <a:latin typeface="+mj-lt"/>
              </a:rPr>
              <a:t>te houden. </a:t>
            </a:r>
            <a:r>
              <a:rPr lang="nl-NL" sz="1800" dirty="0" smtClean="0">
                <a:latin typeface="+mj-lt"/>
              </a:rPr>
              <a:t>Ik vind het vrij </a:t>
            </a:r>
            <a:r>
              <a:rPr lang="nl-NL" sz="1800" b="1" i="1" dirty="0" smtClean="0">
                <a:latin typeface="+mj-lt"/>
              </a:rPr>
              <a:t>makkelijk</a:t>
            </a:r>
            <a:r>
              <a:rPr lang="nl-NL" sz="1800" b="1" i="1" dirty="0">
                <a:latin typeface="+mj-lt"/>
              </a:rPr>
              <a:t>, </a:t>
            </a:r>
            <a:r>
              <a:rPr lang="nl-NL" sz="1800" b="1" i="1" dirty="0" smtClean="0">
                <a:latin typeface="+mj-lt"/>
              </a:rPr>
              <a:t>simpel</a:t>
            </a:r>
            <a:r>
              <a:rPr lang="nl-NL" sz="1800" dirty="0" smtClean="0">
                <a:latin typeface="+mj-lt"/>
              </a:rPr>
              <a:t>. </a:t>
            </a:r>
            <a:r>
              <a:rPr lang="nl-NL" sz="1800" b="1" u="sng" dirty="0" smtClean="0">
                <a:latin typeface="+mj-lt"/>
              </a:rPr>
              <a:t>Andersom</a:t>
            </a:r>
            <a:r>
              <a:rPr lang="nl-NL" sz="1800" dirty="0" smtClean="0">
                <a:latin typeface="+mj-lt"/>
              </a:rPr>
              <a:t>, dat betekent </a:t>
            </a:r>
            <a:r>
              <a:rPr lang="nl-NL" sz="1800" b="1" i="1" dirty="0" smtClean="0">
                <a:latin typeface="+mj-lt"/>
              </a:rPr>
              <a:t>omgekeerd</a:t>
            </a:r>
            <a:r>
              <a:rPr lang="nl-NL" sz="1800" dirty="0" smtClean="0">
                <a:latin typeface="+mj-lt"/>
              </a:rPr>
              <a:t>, ken ik ook veel mensen die dat heel erg moeilijk vinden en geen idee hebben wat ze willen zeggen. Ik vind het heel speciaal dat veel mannen genoeg geld hebben om nieuwe kleding te kopen. Wij leven in zoveel </a:t>
            </a:r>
            <a:r>
              <a:rPr lang="nl-NL" sz="1800" b="1" u="sng" dirty="0" smtClean="0">
                <a:latin typeface="+mj-lt"/>
              </a:rPr>
              <a:t>welvaart</a:t>
            </a:r>
            <a:r>
              <a:rPr lang="nl-NL" sz="1800" dirty="0" smtClean="0">
                <a:latin typeface="+mj-lt"/>
              </a:rPr>
              <a:t>, dat is </a:t>
            </a:r>
            <a:r>
              <a:rPr lang="nl-NL" sz="1800" b="1" i="1" dirty="0" smtClean="0">
                <a:latin typeface="+mj-lt"/>
              </a:rPr>
              <a:t>de rijkdom van </a:t>
            </a:r>
            <a:r>
              <a:rPr lang="nl-NL" sz="1800" b="1" i="1" dirty="0">
                <a:latin typeface="+mj-lt"/>
              </a:rPr>
              <a:t>een land (mensen hebben genoeg eten en een huis</a:t>
            </a:r>
            <a:r>
              <a:rPr lang="nl-NL" sz="1800" b="1" i="1" dirty="0" smtClean="0">
                <a:latin typeface="+mj-lt"/>
              </a:rPr>
              <a:t>)</a:t>
            </a:r>
            <a:r>
              <a:rPr lang="nl-NL" sz="1800" dirty="0" smtClean="0">
                <a:latin typeface="+mj-lt"/>
              </a:rPr>
              <a:t>. Iedereen betaalt ook geld aan </a:t>
            </a:r>
            <a:r>
              <a:rPr lang="nl-NL" sz="1800" b="1" u="sng" dirty="0" smtClean="0">
                <a:latin typeface="+mj-lt"/>
              </a:rPr>
              <a:t>de belasting</a:t>
            </a:r>
            <a:r>
              <a:rPr lang="nl-NL" sz="1800" dirty="0" smtClean="0">
                <a:latin typeface="+mj-lt"/>
              </a:rPr>
              <a:t> bijvoorbeeld. Dat is </a:t>
            </a:r>
            <a:r>
              <a:rPr lang="nl-NL" sz="1800" b="1" i="1" dirty="0" smtClean="0">
                <a:latin typeface="+mj-lt"/>
              </a:rPr>
              <a:t>geld </a:t>
            </a:r>
            <a:r>
              <a:rPr lang="nl-NL" sz="1800" b="1" i="1" dirty="0">
                <a:latin typeface="+mj-lt"/>
              </a:rPr>
              <a:t>dat iedereen in een land betaalt en waar van alles mee wordt gedaan (bijvoorbeeld wegen bouwen, leraren betalen</a:t>
            </a:r>
            <a:r>
              <a:rPr lang="nl-NL" sz="1800" b="1" i="1" dirty="0" smtClean="0">
                <a:latin typeface="+mj-lt"/>
              </a:rPr>
              <a:t>)</a:t>
            </a:r>
            <a:r>
              <a:rPr lang="nl-NL" sz="1800" dirty="0" smtClean="0">
                <a:latin typeface="+mj-lt"/>
              </a:rPr>
              <a:t>. Op die manier zorgen we allemaal dat we in welvaart kunnen leven. Door die welvaart kan ik ook op werkvakantie gaan naar verre landen. Ik vind het heerlijk om verre reizen te maken en dan kleding in te kopen, maar daar </a:t>
            </a:r>
            <a:r>
              <a:rPr lang="nl-NL" sz="1800" b="1" u="sng" dirty="0" smtClean="0">
                <a:latin typeface="+mj-lt"/>
              </a:rPr>
              <a:t>zijn</a:t>
            </a:r>
            <a:r>
              <a:rPr lang="nl-NL" sz="1800" dirty="0" smtClean="0">
                <a:latin typeface="+mj-lt"/>
              </a:rPr>
              <a:t> de meningen erg over </a:t>
            </a:r>
            <a:r>
              <a:rPr lang="nl-NL" sz="1800" b="1" u="sng" dirty="0" smtClean="0">
                <a:latin typeface="+mj-lt"/>
              </a:rPr>
              <a:t>verdeeld</a:t>
            </a:r>
            <a:r>
              <a:rPr lang="nl-NL" sz="1800" dirty="0" smtClean="0">
                <a:latin typeface="+mj-lt"/>
              </a:rPr>
              <a:t>. Dat betekent </a:t>
            </a:r>
            <a:r>
              <a:rPr lang="nl-NL" sz="1800" b="1" i="1" dirty="0" smtClean="0">
                <a:latin typeface="+mj-lt"/>
              </a:rPr>
              <a:t>ergens verschillend over denken</a:t>
            </a:r>
            <a:r>
              <a:rPr lang="nl-NL" sz="1800" dirty="0" smtClean="0">
                <a:latin typeface="+mj-lt"/>
              </a:rPr>
              <a:t>. Sommige mensen vinden reizen echt niet goed voor het milieu en reizen absoluut niet! Zal er ook een manier zijn waardoor ik de kleding milieuvriendelijker kan aanschaffen? </a:t>
            </a:r>
            <a:endParaRPr lang="nl-NL" sz="1800" b="1" i="1" dirty="0">
              <a:latin typeface="+mj-lt"/>
            </a:endParaRPr>
          </a:p>
          <a:p>
            <a:pPr marL="0" indent="0">
              <a:buNone/>
            </a:pPr>
            <a:r>
              <a:rPr lang="nl-NL" sz="1800" dirty="0" smtClean="0">
                <a:latin typeface="+mj-lt"/>
              </a:rPr>
              <a:t/>
            </a:r>
            <a:br>
              <a:rPr lang="nl-NL" sz="1800" dirty="0" smtClean="0">
                <a:latin typeface="+mj-lt"/>
              </a:rPr>
            </a:br>
            <a:endParaRPr lang="nl-NL" sz="1800" b="1" i="1" u="sng" dirty="0" smtClean="0">
              <a:latin typeface="+mj-lt"/>
            </a:endParaRPr>
          </a:p>
        </p:txBody>
      </p:sp>
    </p:spTree>
    <p:extLst>
      <p:ext uri="{BB962C8B-B14F-4D97-AF65-F5344CB8AC3E}">
        <p14:creationId xmlns:p14="http://schemas.microsoft.com/office/powerpoint/2010/main" val="313148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smtClean="0"/>
              <a:t>de </a:t>
            </a:r>
            <a:r>
              <a:rPr lang="en-US" sz="8000" b="1" u="sng" dirty="0" err="1" smtClean="0"/>
              <a:t>welvaart</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pic>
        <p:nvPicPr>
          <p:cNvPr id="7170" name="Picture 2" descr="C:\Users\routledm\AppData\Local\Microsoft\Windows\Temporary Internet Files\Content.IE5\LFJL0OWX\shutterstock_135721286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1412776"/>
            <a:ext cx="530120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27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d</a:t>
            </a:r>
            <a:r>
              <a:rPr lang="nl-NL" sz="8000" b="1" u="sng" dirty="0" smtClean="0"/>
              <a:t>e belasting</a:t>
            </a:r>
            <a:endParaRPr lang="nl-NL" sz="8000" b="1" u="sng"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smtClean="0"/>
              <a:t> </a:t>
            </a:r>
            <a:endParaRPr lang="nl-NL" sz="7200" dirty="0"/>
          </a:p>
        </p:txBody>
      </p:sp>
      <p:pic>
        <p:nvPicPr>
          <p:cNvPr id="7170" name="Picture 2" descr="C:\Users\dasg\Downloads\shutterstock_138824451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959" y="1426855"/>
            <a:ext cx="6700342" cy="495825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asg\Downloads\shutterstock_6356485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2680" y="4385768"/>
            <a:ext cx="3470162" cy="231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248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v</a:t>
            </a:r>
            <a:r>
              <a:rPr lang="en-US" sz="8000" b="1" u="sng" dirty="0" err="1" smtClean="0"/>
              <a:t>erdeeld</a:t>
            </a:r>
            <a:r>
              <a:rPr lang="en-US" sz="8000" b="1" u="sng" dirty="0" smtClean="0"/>
              <a:t> </a:t>
            </a:r>
            <a:r>
              <a:rPr lang="en-US" sz="8000" b="1" u="sng" dirty="0" err="1" smtClean="0"/>
              <a:t>zijn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pic>
        <p:nvPicPr>
          <p:cNvPr id="9218" name="Picture 2" descr="C:\Users\routledm\AppData\Local\Microsoft\Windows\Temporary Internet Files\Content.IE5\17C7GZL0\shutterstock_10316964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290189"/>
            <a:ext cx="7596336" cy="537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2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eenvoudig</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572000" y="310826"/>
            <a:ext cx="43924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ingewikkeld</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makkelijk, simpel</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Hij</a:t>
            </a:r>
            <a:r>
              <a:rPr lang="nl-NL" sz="2400" i="1" dirty="0" smtClean="0">
                <a:solidFill>
                  <a:srgbClr val="387038"/>
                </a:solidFill>
                <a:latin typeface="Trebuchet MS"/>
                <a:ea typeface="Calibri"/>
                <a:cs typeface="Times New Roman"/>
              </a:rPr>
              <a:t> vindt </a:t>
            </a:r>
            <a:r>
              <a:rPr lang="nl-NL" sz="2400" i="1" dirty="0">
                <a:solidFill>
                  <a:srgbClr val="387038"/>
                </a:solidFill>
                <a:latin typeface="Trebuchet MS"/>
                <a:ea typeface="Calibri"/>
                <a:cs typeface="Times New Roman"/>
              </a:rPr>
              <a:t>het </a:t>
            </a:r>
            <a:r>
              <a:rPr lang="nl-NL" sz="2400" i="1" u="sng" dirty="0">
                <a:solidFill>
                  <a:srgbClr val="387038"/>
                </a:solidFill>
                <a:latin typeface="Trebuchet MS"/>
                <a:ea typeface="Calibri"/>
                <a:cs typeface="Times New Roman"/>
              </a:rPr>
              <a:t>eenvoudig</a:t>
            </a:r>
            <a:r>
              <a:rPr lang="nl-NL" sz="2400" i="1" dirty="0">
                <a:solidFill>
                  <a:srgbClr val="387038"/>
                </a:solidFill>
                <a:latin typeface="Trebuchet MS"/>
                <a:ea typeface="Calibri"/>
                <a:cs typeface="Times New Roman"/>
              </a:rPr>
              <a:t> om </a:t>
            </a:r>
            <a:r>
              <a:rPr lang="nl-NL" sz="2400" i="1" dirty="0" smtClean="0">
                <a:solidFill>
                  <a:srgbClr val="387038"/>
                </a:solidFill>
                <a:latin typeface="Trebuchet MS"/>
                <a:ea typeface="Calibri"/>
                <a:cs typeface="Times New Roman"/>
              </a:rPr>
              <a:t>een toespraak </a:t>
            </a:r>
            <a:r>
              <a:rPr lang="nl-NL" sz="2400" i="1" dirty="0">
                <a:solidFill>
                  <a:srgbClr val="387038"/>
                </a:solidFill>
                <a:latin typeface="Trebuchet MS"/>
                <a:ea typeface="Calibri"/>
                <a:cs typeface="Times New Roman"/>
              </a:rPr>
              <a:t>te </a:t>
            </a:r>
            <a:r>
              <a:rPr lang="nl-NL" sz="2400" i="1" dirty="0" smtClean="0">
                <a:solidFill>
                  <a:srgbClr val="387038"/>
                </a:solidFill>
                <a:latin typeface="Trebuchet MS"/>
                <a:ea typeface="Calibri"/>
                <a:cs typeface="Times New Roman"/>
              </a:rPr>
              <a:t>bedenken.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moeilijk</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vindt het </a:t>
            </a:r>
            <a:r>
              <a:rPr lang="nl-NL" sz="2400" i="1" u="sng" dirty="0" smtClean="0">
                <a:solidFill>
                  <a:srgbClr val="387038"/>
                </a:solidFill>
                <a:latin typeface="Trebuchet MS"/>
                <a:ea typeface="Calibri"/>
                <a:cs typeface="Times New Roman"/>
              </a:rPr>
              <a:t>ingewikkeld</a:t>
            </a:r>
            <a:r>
              <a:rPr lang="nl-NL" sz="2400" i="1" dirty="0" smtClean="0">
                <a:solidFill>
                  <a:srgbClr val="387038"/>
                </a:solidFill>
                <a:latin typeface="Trebuchet MS"/>
                <a:ea typeface="Calibri"/>
                <a:cs typeface="Times New Roman"/>
              </a:rPr>
              <a:t> om een </a:t>
            </a:r>
            <a:r>
              <a:rPr lang="nl-NL" sz="2400" i="1" dirty="0" smtClean="0">
                <a:solidFill>
                  <a:srgbClr val="387038"/>
                </a:solidFill>
                <a:latin typeface="Trebuchet MS"/>
                <a:ea typeface="Calibri"/>
                <a:cs typeface="Times New Roman"/>
              </a:rPr>
              <a:t>toespraak </a:t>
            </a:r>
            <a:r>
              <a:rPr lang="nl-NL" sz="2400" i="1" dirty="0" smtClean="0">
                <a:solidFill>
                  <a:srgbClr val="387038"/>
                </a:solidFill>
                <a:latin typeface="Trebuchet MS"/>
                <a:ea typeface="Calibri"/>
                <a:cs typeface="Times New Roman"/>
              </a:rPr>
              <a:t>te bedenken.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23" name="Groep 22"/>
          <p:cNvGrpSpPr/>
          <p:nvPr/>
        </p:nvGrpSpPr>
        <p:grpSpPr>
          <a:xfrm flipH="1">
            <a:off x="3703767" y="4200337"/>
            <a:ext cx="559492" cy="596815"/>
            <a:chOff x="4340861" y="1649106"/>
            <a:chExt cx="4459801" cy="4527575"/>
          </a:xfrm>
        </p:grpSpPr>
        <p:pic>
          <p:nvPicPr>
            <p:cNvPr id="2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0861" y="1649106"/>
              <a:ext cx="4459801" cy="45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hthoek 26"/>
            <p:cNvSpPr/>
            <p:nvPr/>
          </p:nvSpPr>
          <p:spPr>
            <a:xfrm>
              <a:off x="7020272" y="1649106"/>
              <a:ext cx="1780390" cy="13478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grpSp>
      <p:pic>
        <p:nvPicPr>
          <p:cNvPr id="24" name="Picture 3" descr="C:\Users\routledm\AppData\Local\Microsoft\Windows\Temporary Internet Files\Content.IE5\LFJL0OWX\shutterstock_38311344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5028" y="3415277"/>
            <a:ext cx="1867563" cy="12788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dasg\Downloads\shutterstock_134569539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453531" y="2331809"/>
            <a:ext cx="1401134" cy="21669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dasg\Downloads\shutterstock_1345695392 (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092280" y="2475560"/>
            <a:ext cx="1479235" cy="221855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routledm\AppData\Local\Microsoft\Windows\Temporary Internet Files\Content.IE5\LFJL0OWX\shutterstock_38311344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72690" y="3415277"/>
            <a:ext cx="1867563" cy="127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4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Trebuchet MS"/>
                <a:ea typeface="Calibri"/>
                <a:cs typeface="Times New Roman"/>
              </a:rPr>
              <a:t>v</a:t>
            </a:r>
            <a:r>
              <a:rPr lang="nl-NL" sz="4800" b="1" dirty="0" smtClean="0">
                <a:solidFill>
                  <a:srgbClr val="387038"/>
                </a:solidFill>
                <a:latin typeface="Trebuchet MS"/>
                <a:ea typeface="Calibri"/>
                <a:cs typeface="Times New Roman"/>
              </a:rPr>
              <a:t>erdeeld zijn</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gelijkgestemd</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ergens verschillend over denken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smtClean="0">
              <a:effectLst/>
              <a:latin typeface="Calibri"/>
              <a:ea typeface="Calibri"/>
              <a:cs typeface="Times New Roman"/>
            </a:endParaRPr>
          </a:p>
          <a:p>
            <a:pPr algn="ctr">
              <a:lnSpc>
                <a:spcPct val="107000"/>
              </a:lnSpc>
              <a:spcAft>
                <a:spcPts val="0"/>
              </a:spcAft>
            </a:pPr>
            <a:endParaRPr lang="nl-NL" sz="1100" i="1" dirty="0">
              <a:solidFill>
                <a:srgbClr val="387038"/>
              </a:solidFill>
              <a:latin typeface="Calibri"/>
              <a:ea typeface="Calibri"/>
              <a:cs typeface="Times New Roman"/>
            </a:endParaRPr>
          </a:p>
          <a:p>
            <a:pPr algn="ctr">
              <a:lnSpc>
                <a:spcPct val="107000"/>
              </a:lnSpc>
              <a:spcAft>
                <a:spcPts val="0"/>
              </a:spcAft>
            </a:pPr>
            <a:endParaRPr lang="nl-NL" sz="1100" i="1" dirty="0" smtClean="0">
              <a:solidFill>
                <a:srgbClr val="387038"/>
              </a:solidFill>
              <a:latin typeface="Calibri"/>
              <a:ea typeface="Calibri"/>
              <a:cs typeface="Times New Roman"/>
            </a:endParaRPr>
          </a:p>
          <a:p>
            <a:pPr algn="ctr">
              <a:lnSpc>
                <a:spcPct val="107000"/>
              </a:lnSpc>
              <a:spcAft>
                <a:spcPts val="0"/>
              </a:spcAft>
            </a:pPr>
            <a:endParaRPr lang="nl-NL" sz="1100" i="1" dirty="0">
              <a:solidFill>
                <a:srgbClr val="387038"/>
              </a:solidFill>
              <a:latin typeface="Calibri"/>
              <a:ea typeface="Calibri"/>
              <a:cs typeface="Times New Roman"/>
            </a:endParaRPr>
          </a:p>
          <a:p>
            <a:pPr algn="ctr">
              <a:lnSpc>
                <a:spcPct val="107000"/>
              </a:lnSpc>
              <a:spcAft>
                <a:spcPts val="0"/>
              </a:spcAft>
            </a:pPr>
            <a:endParaRPr lang="nl-NL" sz="1100" i="1" dirty="0" smtClean="0">
              <a:solidFill>
                <a:srgbClr val="387038"/>
              </a:solidFill>
              <a:latin typeface="Calibri"/>
              <a:ea typeface="Calibri"/>
              <a:cs typeface="Times New Roman"/>
            </a:endParaRPr>
          </a:p>
          <a:p>
            <a:pPr algn="ctr">
              <a:lnSpc>
                <a:spcPct val="107000"/>
              </a:lnSpc>
              <a:spcAft>
                <a:spcPts val="0"/>
              </a:spcAft>
            </a:pPr>
            <a:r>
              <a:rPr lang="nl-NL" sz="2000" i="1" dirty="0">
                <a:solidFill>
                  <a:srgbClr val="387038"/>
                </a:solidFill>
                <a:latin typeface="Trebuchet MS"/>
                <a:ea typeface="Calibri"/>
                <a:cs typeface="Times New Roman"/>
              </a:rPr>
              <a:t>Ik vind het heerlijk om verre reizen te </a:t>
            </a:r>
            <a:r>
              <a:rPr lang="nl-NL" sz="2000" i="1" dirty="0" smtClean="0">
                <a:solidFill>
                  <a:srgbClr val="387038"/>
                </a:solidFill>
                <a:latin typeface="Trebuchet MS"/>
                <a:ea typeface="Calibri"/>
                <a:cs typeface="Times New Roman"/>
              </a:rPr>
              <a:t>maken, </a:t>
            </a:r>
            <a:r>
              <a:rPr lang="nl-NL" sz="2000" i="1" dirty="0">
                <a:solidFill>
                  <a:srgbClr val="387038"/>
                </a:solidFill>
                <a:latin typeface="Trebuchet MS"/>
                <a:ea typeface="Calibri"/>
                <a:cs typeface="Times New Roman"/>
              </a:rPr>
              <a:t>maar daar </a:t>
            </a:r>
            <a:r>
              <a:rPr lang="nl-NL" sz="2000" i="1" u="sng" dirty="0">
                <a:solidFill>
                  <a:srgbClr val="387038"/>
                </a:solidFill>
                <a:latin typeface="Trebuchet MS"/>
                <a:ea typeface="Calibri"/>
                <a:cs typeface="Times New Roman"/>
              </a:rPr>
              <a:t>zijn</a:t>
            </a:r>
            <a:r>
              <a:rPr lang="nl-NL" sz="2000" i="1" dirty="0">
                <a:solidFill>
                  <a:srgbClr val="387038"/>
                </a:solidFill>
                <a:latin typeface="Trebuchet MS"/>
                <a:ea typeface="Calibri"/>
                <a:cs typeface="Times New Roman"/>
              </a:rPr>
              <a:t> de meningen </a:t>
            </a:r>
            <a:r>
              <a:rPr lang="nl-NL" sz="2000" i="1" dirty="0" smtClean="0">
                <a:solidFill>
                  <a:srgbClr val="387038"/>
                </a:solidFill>
                <a:latin typeface="Trebuchet MS"/>
                <a:ea typeface="Calibri"/>
                <a:cs typeface="Times New Roman"/>
              </a:rPr>
              <a:t>over </a:t>
            </a:r>
            <a:r>
              <a:rPr lang="nl-NL" sz="2000" i="1" u="sng" dirty="0">
                <a:solidFill>
                  <a:srgbClr val="387038"/>
                </a:solidFill>
                <a:latin typeface="Trebuchet MS"/>
                <a:ea typeface="Calibri"/>
                <a:cs typeface="Times New Roman"/>
              </a:rPr>
              <a:t>verdeeld</a:t>
            </a:r>
            <a:r>
              <a:rPr lang="nl-NL" sz="2000" i="1" dirty="0" smtClean="0">
                <a:solidFill>
                  <a:srgbClr val="387038"/>
                </a:solidFill>
                <a:latin typeface="Trebuchet MS"/>
                <a:ea typeface="Calibri"/>
                <a:cs typeface="Times New Roman"/>
              </a:rPr>
              <a:t>.</a:t>
            </a:r>
            <a:endParaRPr lang="nl-NL" sz="105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met </a:t>
            </a:r>
            <a:r>
              <a:rPr lang="nl-NL" sz="2800" dirty="0">
                <a:latin typeface="Trebuchet MS"/>
                <a:ea typeface="Calibri"/>
                <a:cs typeface="Times New Roman"/>
              </a:rPr>
              <a:t>eenzelfde opvatting of visie </a:t>
            </a:r>
            <a:endParaRPr lang="nl-NL" sz="2000" dirty="0" smtClean="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000" i="1" dirty="0" smtClean="0">
              <a:solidFill>
                <a:srgbClr val="387038"/>
              </a:solidFill>
              <a:latin typeface="Trebuchet MS"/>
              <a:ea typeface="Calibri"/>
              <a:cs typeface="Times New Roman"/>
            </a:endParaRPr>
          </a:p>
          <a:p>
            <a:pPr algn="ctr">
              <a:lnSpc>
                <a:spcPct val="107000"/>
              </a:lnSpc>
            </a:pPr>
            <a:r>
              <a:rPr lang="nl-NL" sz="2000" i="1" dirty="0" smtClean="0">
                <a:solidFill>
                  <a:srgbClr val="387038"/>
                </a:solidFill>
                <a:latin typeface="Trebuchet MS"/>
                <a:ea typeface="Calibri"/>
                <a:cs typeface="Times New Roman"/>
              </a:rPr>
              <a:t>Ze zijn </a:t>
            </a:r>
            <a:r>
              <a:rPr lang="nl-NL" sz="2000" i="1" u="sng" dirty="0" smtClean="0">
                <a:solidFill>
                  <a:srgbClr val="387038"/>
                </a:solidFill>
                <a:latin typeface="Trebuchet MS"/>
                <a:ea typeface="Calibri"/>
                <a:cs typeface="Times New Roman"/>
              </a:rPr>
              <a:t>gelijkgestemd</a:t>
            </a:r>
            <a:r>
              <a:rPr lang="nl-NL" sz="2000" i="1" dirty="0" smtClean="0">
                <a:solidFill>
                  <a:srgbClr val="387038"/>
                </a:solidFill>
                <a:latin typeface="Trebuchet MS"/>
                <a:ea typeface="Calibri"/>
                <a:cs typeface="Times New Roman"/>
              </a:rPr>
              <a:t> over hoe ze graag met elkaar willen omgaan.</a:t>
            </a:r>
            <a:endParaRPr lang="nl-NL" sz="20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routledm\AppData\Local\Microsoft\Windows\Temporary Internet Files\Content.IE5\17C7GZL0\shutterstock_10316964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176" y="2584020"/>
            <a:ext cx="3231250" cy="228514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routledm\AppData\Local\Microsoft\Windows\Temporary Internet Files\Content.IE5\RAEM32RR\shutterstock_12090862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2636912"/>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07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d</a:t>
            </a:r>
            <a:r>
              <a:rPr lang="nl-NL" sz="5400" b="1" dirty="0" smtClean="0">
                <a:solidFill>
                  <a:srgbClr val="387038"/>
                </a:solidFill>
                <a:latin typeface="Trebuchet MS"/>
                <a:ea typeface="Calibri"/>
                <a:cs typeface="Times New Roman"/>
              </a:rPr>
              <a:t>e welvaart</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d</a:t>
            </a:r>
            <a:r>
              <a:rPr lang="nl-NL" sz="5400" b="1" dirty="0" smtClean="0">
                <a:solidFill>
                  <a:srgbClr val="387038"/>
                </a:solidFill>
                <a:effectLst/>
                <a:latin typeface="Trebuchet MS"/>
                <a:ea typeface="Calibri"/>
                <a:cs typeface="Times New Roman"/>
              </a:rPr>
              <a:t>e schaarste</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de rijkdom van een land (mensen hebben genoeg eten en een huis)</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Wij leven in veel </a:t>
            </a:r>
            <a:r>
              <a:rPr lang="nl-NL" sz="2400" i="1" u="sng" dirty="0" smtClean="0">
                <a:solidFill>
                  <a:srgbClr val="387038"/>
                </a:solidFill>
                <a:latin typeface="Trebuchet MS"/>
                <a:ea typeface="Calibri"/>
                <a:cs typeface="Times New Roman"/>
              </a:rPr>
              <a:t>welvaart</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r>
              <a:rPr lang="nl-NL" sz="2800" dirty="0">
                <a:latin typeface="Trebuchet MS"/>
                <a:ea typeface="Calibri"/>
                <a:cs typeface="Times New Roman"/>
              </a:rPr>
              <a:t>situatie waarin er een tekort is aan iets </a:t>
            </a: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Er is een </a:t>
            </a:r>
            <a:r>
              <a:rPr lang="nl-NL" sz="2400" i="1" u="sng" dirty="0" smtClean="0">
                <a:solidFill>
                  <a:srgbClr val="387038"/>
                </a:solidFill>
                <a:latin typeface="Trebuchet MS"/>
                <a:ea typeface="Calibri"/>
                <a:cs typeface="Times New Roman"/>
              </a:rPr>
              <a:t>schaarste</a:t>
            </a:r>
            <a:r>
              <a:rPr lang="nl-NL" sz="2400" i="1" dirty="0" smtClean="0">
                <a:solidFill>
                  <a:srgbClr val="387038"/>
                </a:solidFill>
                <a:latin typeface="Trebuchet MS"/>
                <a:ea typeface="Calibri"/>
                <a:cs typeface="Times New Roman"/>
              </a:rPr>
              <a:t> aan water in dit land.</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routledm\AppData\Local\Microsoft\Windows\Temporary Internet Files\Content.IE5\LFJL0OWX\shutterstock_135721286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7704" y="3068960"/>
            <a:ext cx="2038536" cy="203853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routledm\AppData\Local\Microsoft\Windows\Temporary Internet Files\Content.IE5\VM38DN6L\shutterstock_103097712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0072" y="2585203"/>
            <a:ext cx="3287674" cy="221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50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52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47237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Trebuchet MS"/>
                <a:ea typeface="Calibri"/>
                <a:cs typeface="Times New Roman"/>
              </a:rPr>
              <a:t>d</a:t>
            </a:r>
            <a:r>
              <a:rPr lang="nl-NL" sz="4800" b="1" dirty="0" smtClean="0">
                <a:latin typeface="Trebuchet MS"/>
                <a:ea typeface="Calibri"/>
                <a:cs typeface="Times New Roman"/>
              </a:rPr>
              <a:t>e douane</a:t>
            </a:r>
            <a:endParaRPr lang="nl-NL" sz="1100" dirty="0">
              <a:effectLst/>
              <a:ea typeface="Calibri"/>
              <a:cs typeface="Times New Roman"/>
            </a:endParaRPr>
          </a:p>
        </p:txBody>
      </p:sp>
      <p:cxnSp>
        <p:nvCxnSpPr>
          <p:cNvPr id="8" name="Rechte verbindingslijn 7"/>
          <p:cNvCxnSpPr/>
          <p:nvPr/>
        </p:nvCxnSpPr>
        <p:spPr>
          <a:xfrm flipH="1">
            <a:off x="1835696" y="3212976"/>
            <a:ext cx="1772920" cy="17792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1179721" cy="1872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971600" y="3212976"/>
            <a:ext cx="6768752"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971600" y="3212977"/>
            <a:ext cx="6768752" cy="5559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panose="020B0603020202020204" pitchFamily="34" charset="0"/>
                <a:ea typeface="Calibri"/>
                <a:cs typeface="Times New Roman"/>
              </a:rPr>
              <a:t>= </a:t>
            </a:r>
            <a:r>
              <a:rPr lang="nl-NL" sz="2800" dirty="0">
                <a:latin typeface="Trebuchet MS" panose="020B0603020202020204" pitchFamily="34" charset="0"/>
              </a:rPr>
              <a:t>is de speciale politie aan de grens die mensen en spullen </a:t>
            </a:r>
            <a:r>
              <a:rPr lang="nl-NL" sz="2800" dirty="0" smtClean="0">
                <a:latin typeface="Trebuchet MS" panose="020B0603020202020204" pitchFamily="34" charset="0"/>
              </a:rPr>
              <a:t>controleert</a:t>
            </a:r>
            <a:endParaRPr lang="nl-NL" sz="1100" dirty="0">
              <a:effectLst/>
              <a:latin typeface="Trebuchet MS" panose="020B0603020202020204" pitchFamily="34" charset="0"/>
              <a:ea typeface="Calibri"/>
              <a:cs typeface="Times New Roman"/>
            </a:endParaRPr>
          </a:p>
        </p:txBody>
      </p:sp>
      <p:pic>
        <p:nvPicPr>
          <p:cNvPr id="20" name="Picture 2" descr="C:\Users\dasg\Downloads\shutterstock_14211458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929" y="435060"/>
            <a:ext cx="2369534" cy="1578110"/>
          </a:xfrm>
          <a:prstGeom prst="rect">
            <a:avLst/>
          </a:prstGeom>
          <a:noFill/>
          <a:ln w="76200">
            <a:noFill/>
          </a:ln>
          <a:extLst>
            <a:ext uri="{909E8E84-426E-40DD-AFC4-6F175D3DCCD1}">
              <a14:hiddenFill xmlns:a14="http://schemas.microsoft.com/office/drawing/2010/main">
                <a:solidFill>
                  <a:srgbClr val="FFFFFF"/>
                </a:solidFill>
              </a14:hiddenFill>
            </a:ext>
          </a:extLst>
        </p:spPr>
      </p:pic>
      <p:pic>
        <p:nvPicPr>
          <p:cNvPr id="23" name="Picture 3" descr="C:\Users\dasg\Downloads\shutterstock_104577673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71600" y="4437112"/>
            <a:ext cx="2160240" cy="14446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outledm\AppData\Local\Microsoft\Windows\Temporary Internet Files\Content.IE5\VM38DN6L\shutterstock_138881595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46018" y="4437112"/>
            <a:ext cx="1825839" cy="1241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25" name="Rechte verbindingslijn 24"/>
          <p:cNvCxnSpPr/>
          <p:nvPr/>
        </p:nvCxnSpPr>
        <p:spPr>
          <a:xfrm>
            <a:off x="2627784" y="2054782"/>
            <a:ext cx="392679" cy="450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386" name="Picture 2" descr="C:\Users\dasg\Downloads\shutterstock_141955293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41042" y="476672"/>
            <a:ext cx="2591528" cy="17311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61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2" y="6186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Rechte verbindingslijn 9"/>
          <p:cNvCxnSpPr/>
          <p:nvPr/>
        </p:nvCxnSpPr>
        <p:spPr>
          <a:xfrm flipH="1">
            <a:off x="2025486" y="2359139"/>
            <a:ext cx="927394" cy="23679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14"/>
          <p:cNvSpPr txBox="1"/>
          <p:nvPr/>
        </p:nvSpPr>
        <p:spPr>
          <a:xfrm>
            <a:off x="2339752" y="1988841"/>
            <a:ext cx="4320479" cy="8126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1916832"/>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d</a:t>
            </a:r>
            <a:r>
              <a:rPr lang="nl-NL" sz="5400" b="1" dirty="0" smtClean="0">
                <a:latin typeface="Trebuchet MS"/>
                <a:ea typeface="Calibri"/>
                <a:cs typeface="Times New Roman"/>
              </a:rPr>
              <a:t>e belasting</a:t>
            </a:r>
            <a:endParaRPr lang="nl-NL" sz="1200" dirty="0">
              <a:effectLst/>
              <a:ea typeface="Calibri"/>
              <a:cs typeface="Times New Roman"/>
            </a:endParaRPr>
          </a:p>
        </p:txBody>
      </p:sp>
      <p:cxnSp>
        <p:nvCxnSpPr>
          <p:cNvPr id="8" name="Rechte verbindingslijn 7"/>
          <p:cNvCxnSpPr/>
          <p:nvPr/>
        </p:nvCxnSpPr>
        <p:spPr>
          <a:xfrm flipH="1">
            <a:off x="4716016" y="1390021"/>
            <a:ext cx="980833" cy="598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273428" y="4534085"/>
            <a:ext cx="253606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1273428" y="4509120"/>
            <a:ext cx="2424317" cy="60653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latin typeface="Trebuchet MS"/>
                <a:ea typeface="Calibri"/>
                <a:cs typeface="Times New Roman"/>
              </a:rPr>
              <a:t>e aanslag</a:t>
            </a:r>
            <a:endParaRPr lang="nl-NL" sz="3600" dirty="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59634" y="2806076"/>
            <a:ext cx="8288830" cy="11989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59633" y="2780928"/>
            <a:ext cx="8288831" cy="5559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panose="020B0603020202020204" pitchFamily="34" charset="0"/>
                <a:ea typeface="Calibri"/>
                <a:cs typeface="Times New Roman"/>
              </a:rPr>
              <a:t>= </a:t>
            </a:r>
            <a:r>
              <a:rPr lang="nl-NL" sz="2400" dirty="0">
                <a:latin typeface="Trebuchet MS" panose="020B0603020202020204" pitchFamily="34" charset="0"/>
              </a:rPr>
              <a:t>geld dat iedere inwoner aan een land moet betalen en waar van alles mee wordt gedaan </a:t>
            </a:r>
            <a:br>
              <a:rPr lang="nl-NL" sz="2400" dirty="0">
                <a:latin typeface="Trebuchet MS" panose="020B0603020202020204" pitchFamily="34" charset="0"/>
              </a:rPr>
            </a:br>
            <a:r>
              <a:rPr lang="nl-NL" sz="2400" dirty="0" smtClean="0">
                <a:latin typeface="Trebuchet MS" panose="020B0603020202020204" pitchFamily="34" charset="0"/>
              </a:rPr>
              <a:t>(</a:t>
            </a:r>
            <a:r>
              <a:rPr lang="nl-NL" sz="2400" dirty="0">
                <a:latin typeface="Trebuchet MS" panose="020B0603020202020204" pitchFamily="34" charset="0"/>
              </a:rPr>
              <a:t>wegen bouwen, betalen van leraren, </a:t>
            </a:r>
            <a:r>
              <a:rPr lang="nl-NL" sz="2400" dirty="0" smtClean="0">
                <a:latin typeface="Trebuchet MS" panose="020B0603020202020204" pitchFamily="34" charset="0"/>
              </a:rPr>
              <a:t>enzovoort)</a:t>
            </a:r>
            <a:endParaRPr lang="nl-NL" sz="1050" dirty="0">
              <a:effectLst/>
              <a:latin typeface="Trebuchet MS" panose="020B0603020202020204" pitchFamily="34" charset="0"/>
              <a:ea typeface="Calibri"/>
              <a:cs typeface="Times New Roman"/>
            </a:endParaRPr>
          </a:p>
        </p:txBody>
      </p:sp>
      <p:sp>
        <p:nvSpPr>
          <p:cNvPr id="22" name="Text Box 14"/>
          <p:cNvSpPr txBox="1"/>
          <p:nvPr/>
        </p:nvSpPr>
        <p:spPr>
          <a:xfrm>
            <a:off x="1273956" y="5157192"/>
            <a:ext cx="6610412" cy="8640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p:cNvSpPr txBox="1">
            <a:spLocks noChangeArrowheads="1"/>
          </p:cNvSpPr>
          <p:nvPr/>
        </p:nvSpPr>
        <p:spPr bwMode="auto">
          <a:xfrm>
            <a:off x="1292660" y="5105306"/>
            <a:ext cx="7527812" cy="5559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panose="020B0603020202020204" pitchFamily="34" charset="0"/>
                <a:ea typeface="Calibri"/>
                <a:cs typeface="Times New Roman"/>
              </a:rPr>
              <a:t>= </a:t>
            </a:r>
            <a:r>
              <a:rPr lang="nl-NL" sz="2400" dirty="0" smtClean="0">
                <a:latin typeface="Trebuchet MS" panose="020B0603020202020204" pitchFamily="34" charset="0"/>
              </a:rPr>
              <a:t>de brief van de belastingdienst waarin staat hoeveel je betalen moet</a:t>
            </a:r>
            <a:endParaRPr lang="nl-NL" sz="1050" dirty="0">
              <a:effectLst/>
              <a:latin typeface="Trebuchet MS" panose="020B0603020202020204" pitchFamily="34" charset="0"/>
              <a:ea typeface="Calibri"/>
              <a:cs typeface="Times New Roman"/>
            </a:endParaRPr>
          </a:p>
        </p:txBody>
      </p:sp>
      <p:pic>
        <p:nvPicPr>
          <p:cNvPr id="13314" name="Picture 2" descr="Gerelateerde afbeeld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634" y="496746"/>
            <a:ext cx="2207281" cy="12415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Text Box 14"/>
          <p:cNvSpPr txBox="1"/>
          <p:nvPr/>
        </p:nvSpPr>
        <p:spPr>
          <a:xfrm>
            <a:off x="5521819" y="1181973"/>
            <a:ext cx="32265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9" name="Text Box 14"/>
          <p:cNvSpPr txBox="1"/>
          <p:nvPr/>
        </p:nvSpPr>
        <p:spPr>
          <a:xfrm>
            <a:off x="5508105" y="1124744"/>
            <a:ext cx="3384375" cy="60653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a</a:t>
            </a:r>
            <a:r>
              <a:rPr lang="nl-NL" sz="3600" dirty="0" smtClean="0">
                <a:latin typeface="Trebuchet MS"/>
                <a:ea typeface="Calibri"/>
                <a:cs typeface="Times New Roman"/>
              </a:rPr>
              <a:t>angifte doen</a:t>
            </a:r>
            <a:endParaRPr lang="nl-NL" sz="3600" dirty="0">
              <a:ea typeface="Calibri"/>
              <a:cs typeface="Times New Roman"/>
            </a:endParaRPr>
          </a:p>
        </p:txBody>
      </p:sp>
      <p:sp>
        <p:nvSpPr>
          <p:cNvPr id="30" name="Text Box 14"/>
          <p:cNvSpPr txBox="1"/>
          <p:nvPr/>
        </p:nvSpPr>
        <p:spPr>
          <a:xfrm>
            <a:off x="2804828" y="404663"/>
            <a:ext cx="5943636" cy="7773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1" name="Tekstvak 2"/>
          <p:cNvSpPr txBox="1">
            <a:spLocks noChangeArrowheads="1"/>
          </p:cNvSpPr>
          <p:nvPr/>
        </p:nvSpPr>
        <p:spPr bwMode="auto">
          <a:xfrm>
            <a:off x="2804828" y="352778"/>
            <a:ext cx="7527812" cy="5559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panose="020B0603020202020204" pitchFamily="34" charset="0"/>
                <a:ea typeface="Calibri"/>
                <a:cs typeface="Times New Roman"/>
              </a:rPr>
              <a:t>= </a:t>
            </a:r>
            <a:r>
              <a:rPr lang="nl-NL" sz="2400" dirty="0" smtClean="0">
                <a:latin typeface="Trebuchet MS" panose="020B0603020202020204" pitchFamily="34" charset="0"/>
              </a:rPr>
              <a:t>aan de belastingdienst informatie geven </a:t>
            </a:r>
            <a:br>
              <a:rPr lang="nl-NL" sz="2400" dirty="0" smtClean="0">
                <a:latin typeface="Trebuchet MS" panose="020B0603020202020204" pitchFamily="34" charset="0"/>
              </a:rPr>
            </a:br>
            <a:r>
              <a:rPr lang="nl-NL" sz="2400" dirty="0" smtClean="0">
                <a:latin typeface="Trebuchet MS" panose="020B0603020202020204" pitchFamily="34" charset="0"/>
              </a:rPr>
              <a:t>over je geldzaken. </a:t>
            </a:r>
            <a:endParaRPr lang="nl-NL" sz="1050" dirty="0">
              <a:effectLst/>
              <a:latin typeface="Trebuchet MS" panose="020B0603020202020204" pitchFamily="34" charset="0"/>
              <a:ea typeface="Calibri"/>
              <a:cs typeface="Times New Roman"/>
            </a:endParaRPr>
          </a:p>
        </p:txBody>
      </p:sp>
      <p:grpSp>
        <p:nvGrpSpPr>
          <p:cNvPr id="24" name="Groep 23"/>
          <p:cNvGrpSpPr/>
          <p:nvPr/>
        </p:nvGrpSpPr>
        <p:grpSpPr>
          <a:xfrm>
            <a:off x="7096428" y="3949270"/>
            <a:ext cx="1745801" cy="1119700"/>
            <a:chOff x="665959" y="1426855"/>
            <a:chExt cx="8216883" cy="5270041"/>
          </a:xfrm>
        </p:grpSpPr>
        <p:pic>
          <p:nvPicPr>
            <p:cNvPr id="34" name="Picture 2" descr="C:\Users\dasg\Downloads\shutterstock_138824451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5959" y="1426855"/>
              <a:ext cx="6700342" cy="4958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5" name="Picture 3" descr="C:\Users\dasg\Downloads\shutterstock_6356485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2680" y="4385768"/>
              <a:ext cx="3470162" cy="2311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945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66" y="10150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25539" y="2190328"/>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593829" y="2246094"/>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Trebuchet MS"/>
                <a:ea typeface="Calibri"/>
                <a:cs typeface="Times New Roman"/>
              </a:rPr>
              <a:t>h</a:t>
            </a:r>
            <a:r>
              <a:rPr lang="nl-NL" sz="3600" b="1" dirty="0" smtClean="0">
                <a:latin typeface="Trebuchet MS"/>
                <a:ea typeface="Calibri"/>
                <a:cs typeface="Times New Roman"/>
              </a:rPr>
              <a:t>andel drijven</a:t>
            </a:r>
            <a:endParaRPr lang="nl-NL" sz="900" dirty="0">
              <a:effectLst/>
              <a:ea typeface="Calibri"/>
              <a:cs typeface="Times New Roman"/>
            </a:endParaRPr>
          </a:p>
        </p:txBody>
      </p:sp>
      <p:cxnSp>
        <p:nvCxnSpPr>
          <p:cNvPr id="8" name="Rechte verbindingslijn 7"/>
          <p:cNvCxnSpPr/>
          <p:nvPr/>
        </p:nvCxnSpPr>
        <p:spPr>
          <a:xfrm flipH="1">
            <a:off x="2009223" y="3351962"/>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932040" y="1432346"/>
            <a:ext cx="913979" cy="7579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707905" y="334759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076091" y="4077990"/>
            <a:ext cx="2593324" cy="57514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686305" y="4091857"/>
            <a:ext cx="3388014" cy="3719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verdienen</a:t>
            </a:r>
            <a:endParaRPr lang="nl-NL" sz="1050" dirty="0">
              <a:effectLst/>
              <a:ea typeface="Calibri"/>
              <a:cs typeface="Times New Roman"/>
            </a:endParaRPr>
          </a:p>
        </p:txBody>
      </p:sp>
      <p:sp>
        <p:nvSpPr>
          <p:cNvPr id="13" name="Text Box 14"/>
          <p:cNvSpPr txBox="1"/>
          <p:nvPr/>
        </p:nvSpPr>
        <p:spPr>
          <a:xfrm>
            <a:off x="5049672" y="825813"/>
            <a:ext cx="205283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300934" y="825812"/>
            <a:ext cx="5495583" cy="60653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inkopen</a:t>
            </a:r>
            <a:endParaRPr lang="nl-NL" sz="3600" dirty="0">
              <a:ea typeface="Calibri"/>
              <a:cs typeface="Times New Roman"/>
            </a:endParaRPr>
          </a:p>
        </p:txBody>
      </p:sp>
      <p:sp>
        <p:nvSpPr>
          <p:cNvPr id="15" name="Text Box 14"/>
          <p:cNvSpPr txBox="1"/>
          <p:nvPr/>
        </p:nvSpPr>
        <p:spPr>
          <a:xfrm>
            <a:off x="925804" y="4160391"/>
            <a:ext cx="290293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816087" y="4160391"/>
            <a:ext cx="30126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verkopen</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621501" y="2937864"/>
            <a:ext cx="5301565" cy="9474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1922291" y="2937864"/>
            <a:ext cx="5180220" cy="27797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spullen kopen en verkopen om geld te verdienen</a:t>
            </a:r>
            <a:endParaRPr lang="nl-NL" sz="1100" dirty="0">
              <a:effectLst/>
              <a:latin typeface="Calibri"/>
              <a:ea typeface="Calibri"/>
              <a:cs typeface="Times New Roman"/>
            </a:endParaRPr>
          </a:p>
        </p:txBody>
      </p:sp>
      <p:pic>
        <p:nvPicPr>
          <p:cNvPr id="1026" name="Picture 2" descr="C:\Users\vrielinf\AppData\Local\Microsoft\Windows\Temporary Internet Files\Content.IE5\JG7KMAZA\shutterstock_2778574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8103" y="245585"/>
            <a:ext cx="1872208" cy="1767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8348" y="4927336"/>
            <a:ext cx="2357846" cy="1589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vrielinf\AppData\Local\Microsoft\Windows\Temporary Internet Files\Content.IE5\D5OQ1CUT\shutterstock_68076106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43702" y="4787536"/>
            <a:ext cx="2473219" cy="1637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5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a:t>
            </a:r>
            <a:r>
              <a:rPr lang="nl-NL" dirty="0">
                <a:solidFill>
                  <a:srgbClr val="C00000"/>
                </a:solidFill>
              </a:rPr>
              <a:t>5</a:t>
            </a:r>
            <a:r>
              <a:rPr lang="nl-NL" dirty="0" smtClean="0">
                <a:solidFill>
                  <a:srgbClr val="C00000"/>
                </a:solidFill>
              </a:rPr>
              <a:t> – 28 januari 2020</a:t>
            </a:r>
          </a:p>
          <a:p>
            <a:r>
              <a:rPr lang="nl-NL" dirty="0" smtClean="0">
                <a:solidFill>
                  <a:srgbClr val="C00000"/>
                </a:solidFill>
              </a:rPr>
              <a:t>Niveau 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0150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87624" y="2276872"/>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827584" y="2132856"/>
            <a:ext cx="518457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smtClean="0">
                <a:effectLst/>
                <a:latin typeface="Trebuchet MS"/>
                <a:ea typeface="Calibri"/>
                <a:cs typeface="Times New Roman"/>
              </a:rPr>
              <a:t>aftellen naar</a:t>
            </a:r>
            <a:endParaRPr lang="nl-NL" sz="12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848662" y="1432346"/>
            <a:ext cx="997357" cy="844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848663" y="4190241"/>
            <a:ext cx="389980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671889" y="4118233"/>
            <a:ext cx="41246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..mijn verjaardag</a:t>
            </a:r>
            <a:endParaRPr lang="nl-NL" sz="1050" dirty="0">
              <a:effectLst/>
              <a:ea typeface="Calibri"/>
              <a:cs typeface="Times New Roman"/>
            </a:endParaRPr>
          </a:p>
        </p:txBody>
      </p:sp>
      <p:sp>
        <p:nvSpPr>
          <p:cNvPr id="13" name="Text Box 14"/>
          <p:cNvSpPr txBox="1"/>
          <p:nvPr/>
        </p:nvSpPr>
        <p:spPr>
          <a:xfrm>
            <a:off x="3059832" y="825435"/>
            <a:ext cx="587934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2555776" y="825927"/>
            <a:ext cx="6858495" cy="60653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…de </a:t>
            </a:r>
            <a:r>
              <a:rPr lang="nl-NL" sz="3600" dirty="0" smtClean="0">
                <a:latin typeface="Trebuchet MS"/>
                <a:ea typeface="Calibri"/>
                <a:cs typeface="Times New Roman"/>
              </a:rPr>
              <a:t>geboorte van de baby</a:t>
            </a:r>
            <a:endParaRPr lang="nl-NL" sz="3600" dirty="0">
              <a:ea typeface="Calibri"/>
              <a:cs typeface="Times New Roman"/>
            </a:endParaRPr>
          </a:p>
        </p:txBody>
      </p:sp>
      <p:sp>
        <p:nvSpPr>
          <p:cNvPr id="15" name="Text Box 14"/>
          <p:cNvSpPr txBox="1"/>
          <p:nvPr/>
        </p:nvSpPr>
        <p:spPr>
          <a:xfrm>
            <a:off x="430619" y="4303001"/>
            <a:ext cx="3133269" cy="11630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88339" y="4246824"/>
            <a:ext cx="3275549" cy="4063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…de opening van de winkel</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187624" y="2996952"/>
            <a:ext cx="4320479" cy="8640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1259632" y="2996952"/>
            <a:ext cx="4631184" cy="7719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terugtellen tot het moment waarop je zit te wachten</a:t>
            </a:r>
            <a:endParaRPr lang="nl-NL" sz="1050" dirty="0">
              <a:effectLst/>
              <a:latin typeface="Calibri"/>
              <a:ea typeface="Calibri"/>
              <a:cs typeface="Times New Roman"/>
            </a:endParaRPr>
          </a:p>
        </p:txBody>
      </p:sp>
      <p:pic>
        <p:nvPicPr>
          <p:cNvPr id="4099" name="Picture 3" descr="C:\Users\vrielinf\AppData\Local\Microsoft\Windows\Temporary Internet Files\Content.IE5\6842XQW0\shutterstock_136024024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5688" y="2882166"/>
            <a:ext cx="1892112" cy="12639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C:\Users\vrielinf\AppData\Local\Microsoft\Windows\Temporary Internet Files\Content.IE5\N0DE5L25\shutterstock_5484879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600" y="646243"/>
            <a:ext cx="1932845" cy="12911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23" name="Groep 22"/>
          <p:cNvGrpSpPr/>
          <p:nvPr/>
        </p:nvGrpSpPr>
        <p:grpSpPr>
          <a:xfrm>
            <a:off x="2555776" y="5043363"/>
            <a:ext cx="1743745" cy="1176709"/>
            <a:chOff x="307975" y="836712"/>
            <a:chExt cx="8429888" cy="5688631"/>
          </a:xfrm>
        </p:grpSpPr>
        <p:pic>
          <p:nvPicPr>
            <p:cNvPr id="24" name="Picture 4" descr="C:\Users\routledm\AppData\Local\Microsoft\Windows\Temporary Internet Files\Content.IE5\RAEM32RR\shutterstock_66775497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7975" y="3099758"/>
              <a:ext cx="5128121" cy="3425585"/>
            </a:xfrm>
            <a:prstGeom prst="rect">
              <a:avLst/>
            </a:prstGeom>
            <a:noFill/>
            <a:extLst>
              <a:ext uri="{909E8E84-426E-40DD-AFC4-6F175D3DCCD1}">
                <a14:hiddenFill xmlns:a14="http://schemas.microsoft.com/office/drawing/2010/main">
                  <a:solidFill>
                    <a:srgbClr val="FFFFFF"/>
                  </a:solidFill>
                </a14:hiddenFill>
              </a:ext>
            </a:extLst>
          </p:spPr>
        </p:pic>
        <p:sp>
          <p:nvSpPr>
            <p:cNvPr id="25" name="PIJL-RECHTS 24"/>
            <p:cNvSpPr/>
            <p:nvPr/>
          </p:nvSpPr>
          <p:spPr>
            <a:xfrm rot="20340380">
              <a:off x="4067944" y="3468734"/>
              <a:ext cx="208823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Picture 2" descr="C:\Users\dasg\Downloads\shutterstock_23833559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8757" y="836712"/>
              <a:ext cx="2509106" cy="32129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routledm\AppData\Local\Microsoft\Windows\Temporary Internet Files\Content.IE5\RAEM32RR\shutterstock_151499226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04248" y="860920"/>
              <a:ext cx="1705315" cy="1149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7563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670236"/>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e</a:t>
            </a:r>
            <a:r>
              <a:rPr lang="nl-NL" sz="6600" b="1" u="sng" dirty="0" smtClean="0">
                <a:solidFill>
                  <a:prstClr val="black"/>
                </a:solidFill>
                <a:latin typeface="Trebuchet MS" panose="020B0603020202020204" pitchFamily="34" charset="0"/>
              </a:rPr>
              <a:t>en toespraak houden</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a:t>
            </a:r>
            <a:r>
              <a:rPr lang="nl-NL" sz="4800" dirty="0" smtClean="0"/>
              <a:t>iets aan veel mensen </a:t>
            </a:r>
          </a:p>
          <a:p>
            <a:pPr fontAlgn="t"/>
            <a:r>
              <a:rPr lang="nl-NL" sz="4800" dirty="0" smtClean="0"/>
              <a:t>tegelijk vertellen</a:t>
            </a:r>
            <a:endParaRPr lang="nl-NL" sz="4800" dirty="0"/>
          </a:p>
          <a:p>
            <a:pPr fontAlgn="t"/>
            <a:r>
              <a:rPr lang="nl-NL" sz="1050" dirty="0">
                <a:solidFill>
                  <a:prstClr val="black"/>
                </a:solidFill>
                <a:latin typeface="Trebuchet MS" panose="020B0603020202020204" pitchFamily="34" charset="0"/>
              </a:rPr>
              <a:t> </a:t>
            </a:r>
            <a:r>
              <a:rPr lang="nl-NL" sz="1050" dirty="0" smtClean="0">
                <a:solidFill>
                  <a:prstClr val="black"/>
                </a:solidFill>
                <a:latin typeface="Trebuchet MS" panose="020B0603020202020204" pitchFamily="34" charset="0"/>
              </a:rPr>
              <a:t>   </a:t>
            </a:r>
            <a:endParaRPr lang="nl-NL" sz="3200" i="1" dirty="0" smtClean="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Tijdens de opening ga ik </a:t>
            </a:r>
            <a:r>
              <a:rPr lang="nl-NL" sz="3000" i="1" u="sng" dirty="0">
                <a:solidFill>
                  <a:srgbClr val="00B050"/>
                </a:solidFill>
                <a:latin typeface="Trebuchet MS" panose="020B0603020202020204" pitchFamily="34" charset="0"/>
              </a:rPr>
              <a:t>een toespraak houden</a:t>
            </a:r>
            <a:r>
              <a:rPr lang="nl-NL" sz="3000" i="1" dirty="0">
                <a:solidFill>
                  <a:srgbClr val="00B050"/>
                </a:solidFill>
                <a:latin typeface="Trebuchet MS" panose="020B0603020202020204" pitchFamily="34" charset="0"/>
              </a:rPr>
              <a:t> voor alle gasten. </a:t>
            </a:r>
            <a:endParaRPr lang="nl-NL" sz="3000" i="1" dirty="0">
              <a:solidFill>
                <a:prstClr val="black"/>
              </a:solidFill>
            </a:endParaRPr>
          </a:p>
        </p:txBody>
      </p:sp>
      <p:sp>
        <p:nvSpPr>
          <p:cNvPr id="6" name="Tekstvak 5"/>
          <p:cNvSpPr txBox="1"/>
          <p:nvPr/>
        </p:nvSpPr>
        <p:spPr>
          <a:xfrm>
            <a:off x="0" y="3603093"/>
            <a:ext cx="9264803" cy="3239348"/>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b</a:t>
            </a:r>
            <a:r>
              <a:rPr lang="nl-NL" sz="7200" b="1" u="sng" dirty="0" smtClean="0">
                <a:solidFill>
                  <a:prstClr val="black"/>
                </a:solidFill>
                <a:latin typeface="Trebuchet MS" panose="020B0603020202020204" pitchFamily="34" charset="0"/>
              </a:rPr>
              <a:t>estaan uit</a:t>
            </a:r>
            <a:r>
              <a:rPr lang="nl-NL" sz="8000" b="1" dirty="0" smtClean="0">
                <a:solidFill>
                  <a:prstClr val="black"/>
                </a:solidFill>
                <a:latin typeface="Trebuchet MS" panose="020B0603020202020204" pitchFamily="34" charset="0"/>
              </a:rPr>
              <a:t> </a:t>
            </a:r>
          </a:p>
          <a:p>
            <a:pPr fontAlgn="t"/>
            <a:r>
              <a:rPr lang="nl-NL" sz="5400" dirty="0" smtClean="0">
                <a:solidFill>
                  <a:prstClr val="black"/>
                </a:solidFill>
                <a:latin typeface="Trebuchet MS" panose="020B0603020202020204" pitchFamily="34" charset="0"/>
              </a:rPr>
              <a:t>= </a:t>
            </a:r>
            <a:r>
              <a:rPr lang="nl-NL" sz="5400" dirty="0" smtClean="0"/>
              <a:t>opgebouwd zijn uit, hebben</a:t>
            </a:r>
            <a:endParaRPr lang="nl-NL" sz="5400" dirty="0"/>
          </a:p>
          <a:p>
            <a:pPr fontAlgn="t"/>
            <a:r>
              <a:rPr lang="nl-NL" sz="1050" dirty="0" smtClean="0">
                <a:solidFill>
                  <a:prstClr val="black"/>
                </a:solidFill>
                <a:latin typeface="Trebuchet MS" panose="020B0603020202020204" pitchFamily="34" charset="0"/>
              </a:rPr>
              <a:t>    </a:t>
            </a:r>
            <a:r>
              <a:rPr lang="nl-NL" sz="100" dirty="0" smtClean="0">
                <a:solidFill>
                  <a:prstClr val="black"/>
                </a:solidFill>
                <a:latin typeface="Trebuchet MS" panose="020B0603020202020204" pitchFamily="34" charset="0"/>
              </a:rPr>
              <a:t> </a:t>
            </a:r>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3000" i="1" dirty="0">
                <a:solidFill>
                  <a:srgbClr val="00B050"/>
                </a:solidFill>
                <a:latin typeface="Trebuchet MS" panose="020B0603020202020204" pitchFamily="34" charset="0"/>
              </a:rPr>
              <a:t>De collectie zal </a:t>
            </a:r>
            <a:r>
              <a:rPr lang="nl-NL" sz="3000" i="1" u="sng" dirty="0">
                <a:solidFill>
                  <a:srgbClr val="00B050"/>
                </a:solidFill>
                <a:latin typeface="Trebuchet MS" panose="020B0603020202020204" pitchFamily="34" charset="0"/>
              </a:rPr>
              <a:t>bestaan uit</a:t>
            </a:r>
            <a:r>
              <a:rPr lang="nl-NL" sz="3000" i="1" dirty="0">
                <a:solidFill>
                  <a:srgbClr val="00B050"/>
                </a:solidFill>
                <a:latin typeface="Trebuchet MS" panose="020B0603020202020204" pitchFamily="34" charset="0"/>
              </a:rPr>
              <a:t> verschillende kledingstukken.</a:t>
            </a:r>
            <a:endParaRPr lang="nl-NL" sz="3000" i="1" dirty="0">
              <a:solidFill>
                <a:prstClr val="black"/>
              </a:solidFill>
            </a:endParaRPr>
          </a:p>
        </p:txBody>
      </p:sp>
      <p:pic>
        <p:nvPicPr>
          <p:cNvPr id="9" name="Picture 3" descr="C:\Users\routledm\AppData\Local\Microsoft\Windows\Temporary Internet Files\Content.IE5\LFJL0OWX\shutterstock_38311344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06446" y="1015646"/>
            <a:ext cx="2103149"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routledm\AppData\Local\Microsoft\Windows\Temporary Internet Files\Content.IE5\VM38DN6L\shutterstock_3606501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90556" y="3489773"/>
            <a:ext cx="2557908" cy="145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68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854901"/>
          </a:xfrm>
          <a:prstGeom prst="rect">
            <a:avLst/>
          </a:prstGeom>
          <a:noFill/>
        </p:spPr>
        <p:txBody>
          <a:bodyPr wrap="square" rtlCol="0">
            <a:spAutoFit/>
          </a:bodyPr>
          <a:lstStyle/>
          <a:p>
            <a:pPr fontAlgn="t"/>
            <a:r>
              <a:rPr lang="nl-NL" sz="6600" b="1" u="sng" dirty="0" smtClean="0">
                <a:solidFill>
                  <a:prstClr val="black"/>
                </a:solidFill>
                <a:latin typeface="Trebuchet MS" panose="020B0603020202020204" pitchFamily="34" charset="0"/>
              </a:rPr>
              <a:t>andersom</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a:t>
            </a:r>
            <a:r>
              <a:rPr lang="nl-NL" sz="4800" dirty="0" smtClean="0"/>
              <a:t>omgekeerd</a:t>
            </a:r>
            <a:endParaRPr lang="nl-NL" sz="4800" dirty="0"/>
          </a:p>
          <a:p>
            <a:pPr fontAlgn="t"/>
            <a:r>
              <a:rPr lang="nl-NL" sz="1050" dirty="0">
                <a:solidFill>
                  <a:prstClr val="black"/>
                </a:solidFill>
                <a:latin typeface="Trebuchet MS" panose="020B0603020202020204" pitchFamily="34" charset="0"/>
              </a:rPr>
              <a:t> </a:t>
            </a:r>
            <a:r>
              <a:rPr lang="nl-NL" sz="1050" dirty="0" smtClean="0">
                <a:solidFill>
                  <a:prstClr val="black"/>
                </a:solidFill>
                <a:latin typeface="Trebuchet MS" panose="020B0603020202020204" pitchFamily="34" charset="0"/>
              </a:rPr>
              <a:t>   </a:t>
            </a:r>
            <a:endParaRPr lang="nl-NL" sz="3200" i="1" dirty="0" smtClean="0">
              <a:solidFill>
                <a:srgbClr val="00B050"/>
              </a:solidFill>
              <a:latin typeface="Trebuchet MS" panose="020B0603020202020204" pitchFamily="34" charset="0"/>
            </a:endParaRPr>
          </a:p>
          <a:p>
            <a:pPr lvl="0"/>
            <a:endParaRPr lang="nl-NL" sz="3000" i="1" dirty="0" smtClean="0">
              <a:solidFill>
                <a:srgbClr val="00B050"/>
              </a:solidFill>
              <a:latin typeface="Trebuchet MS" panose="020B0603020202020204" pitchFamily="34" charset="0"/>
            </a:endParaRPr>
          </a:p>
          <a:p>
            <a:pPr lvl="0"/>
            <a:r>
              <a:rPr lang="nl-NL" sz="3000" i="1" u="sng" dirty="0" smtClean="0">
                <a:solidFill>
                  <a:srgbClr val="00B050"/>
                </a:solidFill>
                <a:latin typeface="Trebuchet MS" panose="020B0603020202020204" pitchFamily="34" charset="0"/>
              </a:rPr>
              <a:t>Andersom</a:t>
            </a:r>
            <a:r>
              <a:rPr lang="nl-NL" sz="3000" i="1" dirty="0" smtClean="0">
                <a:solidFill>
                  <a:srgbClr val="00B050"/>
                </a:solidFill>
                <a:latin typeface="Trebuchet MS" panose="020B0603020202020204" pitchFamily="34" charset="0"/>
              </a:rPr>
              <a:t> ken </a:t>
            </a:r>
            <a:r>
              <a:rPr lang="nl-NL" sz="3000" i="1" dirty="0">
                <a:solidFill>
                  <a:srgbClr val="00B050"/>
                </a:solidFill>
                <a:latin typeface="Trebuchet MS" panose="020B0603020202020204" pitchFamily="34" charset="0"/>
              </a:rPr>
              <a:t>ik ook veel mensen die dat heel erg moeilijk vinden en geen idee hebben wat ze willen zeggen</a:t>
            </a:r>
            <a:r>
              <a:rPr lang="nl-NL" sz="3000" i="1" dirty="0" smtClean="0">
                <a:solidFill>
                  <a:srgbClr val="00B050"/>
                </a:solidFill>
                <a:latin typeface="Trebuchet MS" panose="020B0603020202020204" pitchFamily="34" charset="0"/>
              </a:rPr>
              <a:t>.</a:t>
            </a:r>
            <a:endParaRPr lang="nl-NL" sz="3000" i="1" dirty="0">
              <a:solidFill>
                <a:prstClr val="black"/>
              </a:solidFill>
            </a:endParaRPr>
          </a:p>
        </p:txBody>
      </p:sp>
      <p:grpSp>
        <p:nvGrpSpPr>
          <p:cNvPr id="6" name="Groep 5"/>
          <p:cNvGrpSpPr/>
          <p:nvPr/>
        </p:nvGrpSpPr>
        <p:grpSpPr>
          <a:xfrm>
            <a:off x="4482698" y="-27384"/>
            <a:ext cx="3910253" cy="2376005"/>
            <a:chOff x="307975" y="1124744"/>
            <a:chExt cx="8584505" cy="5216242"/>
          </a:xfrm>
        </p:grpSpPr>
        <p:grpSp>
          <p:nvGrpSpPr>
            <p:cNvPr id="9" name="Groep 8"/>
            <p:cNvGrpSpPr/>
            <p:nvPr/>
          </p:nvGrpSpPr>
          <p:grpSpPr>
            <a:xfrm>
              <a:off x="3851920" y="1692795"/>
              <a:ext cx="4752528" cy="2997931"/>
              <a:chOff x="971600" y="1692795"/>
              <a:chExt cx="7041983" cy="4442137"/>
            </a:xfrm>
          </p:grpSpPr>
          <p:grpSp>
            <p:nvGrpSpPr>
              <p:cNvPr id="14" name="Groep 13"/>
              <p:cNvGrpSpPr/>
              <p:nvPr/>
            </p:nvGrpSpPr>
            <p:grpSpPr>
              <a:xfrm flipH="1">
                <a:off x="7005471" y="5059571"/>
                <a:ext cx="1008112" cy="1075361"/>
                <a:chOff x="4340861" y="1649106"/>
                <a:chExt cx="4459801" cy="4527575"/>
              </a:xfrm>
            </p:grpSpPr>
            <p:pic>
              <p:nvPicPr>
                <p:cNvPr id="1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0861" y="1649106"/>
                  <a:ext cx="4459801" cy="45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hthoek 17"/>
                <p:cNvSpPr/>
                <p:nvPr/>
              </p:nvSpPr>
              <p:spPr>
                <a:xfrm>
                  <a:off x="7020272" y="1649106"/>
                  <a:ext cx="1780390" cy="13478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grpSp>
          <p:pic>
            <p:nvPicPr>
              <p:cNvPr id="15" name="Picture 3" descr="C:\Users\routledm\AppData\Local\Microsoft\Windows\Temporary Internet Files\Content.IE5\LFJL0OWX\shutterstock_38311344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1600" y="3645024"/>
                <a:ext cx="336503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asg\Downloads\shutterstock_134569539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52753" y="1692795"/>
                <a:ext cx="2524611" cy="3904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Vermenigvuldigen 9"/>
            <p:cNvSpPr/>
            <p:nvPr/>
          </p:nvSpPr>
          <p:spPr>
            <a:xfrm>
              <a:off x="4396478" y="1124744"/>
              <a:ext cx="4207970" cy="4530388"/>
            </a:xfrm>
            <a:prstGeom prst="mathMultiply">
              <a:avLst>
                <a:gd name="adj1" fmla="val 241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Picture 2" descr="C:\Users\dasg\Downloads\shutterstock_1345695392 (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7975" y="2021080"/>
              <a:ext cx="2880320" cy="4319906"/>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p:cNvSpPr/>
            <p:nvPr/>
          </p:nvSpPr>
          <p:spPr>
            <a:xfrm>
              <a:off x="3491880" y="1556792"/>
              <a:ext cx="5400600" cy="3528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41427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h</a:t>
            </a:r>
            <a:r>
              <a:rPr lang="nl-NL" sz="8000" b="1" u="sng" dirty="0" smtClean="0"/>
              <a:t>andel drijven</a:t>
            </a:r>
            <a:endParaRPr lang="nl-NL" sz="8000" b="1" u="sng" dirty="0"/>
          </a:p>
        </p:txBody>
      </p:sp>
      <p:pic>
        <p:nvPicPr>
          <p:cNvPr id="1026" name="Picture 2" descr="C:\Users\routledm\AppData\Local\Microsoft\Windows\Temporary Internet Files\Content.IE5\RAEM32RR\shutterstock_15149922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1628800"/>
            <a:ext cx="7632848" cy="514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26303" y="25814"/>
            <a:ext cx="9120473" cy="1323439"/>
          </a:xfrm>
          <a:prstGeom prst="rect">
            <a:avLst/>
          </a:prstGeom>
          <a:noFill/>
        </p:spPr>
        <p:txBody>
          <a:bodyPr wrap="square" rtlCol="0">
            <a:spAutoFit/>
          </a:bodyPr>
          <a:lstStyle/>
          <a:p>
            <a:r>
              <a:rPr lang="en-US" sz="8000" b="1" u="sng" dirty="0" err="1" smtClean="0"/>
              <a:t>bestaan</a:t>
            </a:r>
            <a:r>
              <a:rPr lang="en-US" sz="8000" b="1" u="sng" dirty="0" smtClean="0"/>
              <a:t> </a:t>
            </a:r>
            <a:r>
              <a:rPr lang="en-US" sz="8000" b="1" u="sng" dirty="0" err="1" smtClean="0"/>
              <a:t>uit</a:t>
            </a:r>
            <a:endParaRPr lang="nl-NL" sz="8000" b="1" u="sng" dirty="0"/>
          </a:p>
        </p:txBody>
      </p:sp>
      <p:pic>
        <p:nvPicPr>
          <p:cNvPr id="2052" name="Picture 4" descr="C:\Users\routledm\AppData\Local\Microsoft\Windows\Temporary Internet Files\Content.IE5\VM38DN6L\shutterstock_36065011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2909" y="1700808"/>
            <a:ext cx="8395555" cy="47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01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0" y="44624"/>
            <a:ext cx="8822694" cy="1323439"/>
          </a:xfrm>
          <a:prstGeom prst="rect">
            <a:avLst/>
          </a:prstGeom>
          <a:noFill/>
        </p:spPr>
        <p:txBody>
          <a:bodyPr wrap="square" rtlCol="0">
            <a:spAutoFit/>
          </a:bodyPr>
          <a:lstStyle/>
          <a:p>
            <a:r>
              <a:rPr lang="en-US" sz="8000" b="1" u="sng" dirty="0"/>
              <a:t>d</a:t>
            </a:r>
            <a:r>
              <a:rPr lang="en-US" sz="8000" b="1" u="sng" dirty="0" smtClean="0"/>
              <a:t>e </a:t>
            </a:r>
            <a:r>
              <a:rPr lang="en-US" sz="8000" b="1" u="sng" dirty="0" err="1" smtClean="0"/>
              <a:t>douane</a:t>
            </a:r>
            <a:endParaRPr lang="nl-NL" sz="8000" b="1" u="sng" dirty="0"/>
          </a:p>
        </p:txBody>
      </p:sp>
      <p:pic>
        <p:nvPicPr>
          <p:cNvPr id="3" name="Picture 2" descr="C:\Users\routledm\AppData\Local\Microsoft\Windows\Temporary Internet Files\Content.IE5\VM38DN6L\shutterstock_138881595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760" y="1884802"/>
            <a:ext cx="4812338" cy="327239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dasg\Downloads\shutterstock_14211458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4725144"/>
            <a:ext cx="2785982" cy="1855465"/>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72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a</a:t>
            </a:r>
            <a:r>
              <a:rPr lang="en-US" sz="8000" b="1" u="sng" dirty="0" err="1" smtClean="0"/>
              <a:t>ftellen</a:t>
            </a:r>
            <a:r>
              <a:rPr lang="en-US" sz="8000" b="1" u="sng" dirty="0" smtClean="0"/>
              <a:t> </a:t>
            </a:r>
            <a:r>
              <a:rPr lang="en-US" sz="8000" b="1" u="sng" dirty="0" err="1" smtClean="0"/>
              <a:t>naar</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grpSp>
        <p:nvGrpSpPr>
          <p:cNvPr id="4" name="Groep 3"/>
          <p:cNvGrpSpPr/>
          <p:nvPr/>
        </p:nvGrpSpPr>
        <p:grpSpPr>
          <a:xfrm>
            <a:off x="307975" y="836712"/>
            <a:ext cx="8429888" cy="5688631"/>
            <a:chOff x="307975" y="836712"/>
            <a:chExt cx="8429888" cy="5688631"/>
          </a:xfrm>
        </p:grpSpPr>
        <p:pic>
          <p:nvPicPr>
            <p:cNvPr id="3076" name="Picture 4" descr="C:\Users\routledm\AppData\Local\Microsoft\Windows\Temporary Internet Files\Content.IE5\RAEM32RR\shutterstock_66775497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3099758"/>
              <a:ext cx="5128121" cy="3425585"/>
            </a:xfrm>
            <a:prstGeom prst="rect">
              <a:avLst/>
            </a:prstGeom>
            <a:noFill/>
            <a:extLst>
              <a:ext uri="{909E8E84-426E-40DD-AFC4-6F175D3DCCD1}">
                <a14:hiddenFill xmlns:a14="http://schemas.microsoft.com/office/drawing/2010/main">
                  <a:solidFill>
                    <a:srgbClr val="FFFFFF"/>
                  </a:solidFill>
                </a14:hiddenFill>
              </a:ext>
            </a:extLst>
          </p:spPr>
        </p:pic>
        <p:sp>
          <p:nvSpPr>
            <p:cNvPr id="3" name="PIJL-RECHTS 2"/>
            <p:cNvSpPr/>
            <p:nvPr/>
          </p:nvSpPr>
          <p:spPr>
            <a:xfrm rot="20340380">
              <a:off x="4067944" y="3468734"/>
              <a:ext cx="208823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C:\Users\dasg\Downloads\shutterstock_2383355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757" y="836712"/>
              <a:ext cx="2509106" cy="3212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outledm\AppData\Local\Microsoft\Windows\Temporary Internet Files\Content.IE5\RAEM32RR\shutterstock_151499226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860920"/>
              <a:ext cx="1705315" cy="1149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7427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200329"/>
          </a:xfrm>
          <a:prstGeom prst="rect">
            <a:avLst/>
          </a:prstGeom>
          <a:noFill/>
        </p:spPr>
        <p:txBody>
          <a:bodyPr wrap="square" rtlCol="0">
            <a:spAutoFit/>
          </a:bodyPr>
          <a:lstStyle/>
          <a:p>
            <a:r>
              <a:rPr lang="en-US" sz="7200" b="1" u="sng" dirty="0" err="1"/>
              <a:t>e</a:t>
            </a:r>
            <a:r>
              <a:rPr lang="en-US" sz="7200" b="1" u="sng" dirty="0" err="1" smtClean="0"/>
              <a:t>en</a:t>
            </a:r>
            <a:r>
              <a:rPr lang="en-US" sz="7200" b="1" u="sng" dirty="0" smtClean="0"/>
              <a:t> </a:t>
            </a:r>
            <a:r>
              <a:rPr lang="en-US" sz="7200" b="1" u="sng" dirty="0" err="1" smtClean="0"/>
              <a:t>toespraak</a:t>
            </a:r>
            <a:r>
              <a:rPr lang="en-US" sz="7200" b="1" u="sng" dirty="0" smtClean="0"/>
              <a:t> </a:t>
            </a:r>
            <a:r>
              <a:rPr lang="en-US" sz="7200" b="1" u="sng" dirty="0" err="1" smtClean="0"/>
              <a:t>houden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pic>
        <p:nvPicPr>
          <p:cNvPr id="4099" name="Picture 3" descr="C:\Users\routledm\AppData\Local\Microsoft\Windows\Temporary Internet Files\Content.IE5\LFJL0OWX\shutterstock_38311344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584" y="1610135"/>
            <a:ext cx="6336704" cy="433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07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err="1" smtClean="0"/>
              <a:t>eenvoudig</a:t>
            </a:r>
            <a:endParaRPr lang="nl-NL" sz="8000" b="1" u="sng" dirty="0"/>
          </a:p>
        </p:txBody>
      </p:sp>
      <p:grpSp>
        <p:nvGrpSpPr>
          <p:cNvPr id="3" name="Groep 2"/>
          <p:cNvGrpSpPr/>
          <p:nvPr/>
        </p:nvGrpSpPr>
        <p:grpSpPr>
          <a:xfrm>
            <a:off x="971600" y="1692795"/>
            <a:ext cx="7041983" cy="4442137"/>
            <a:chOff x="971600" y="1692795"/>
            <a:chExt cx="7041983" cy="4442137"/>
          </a:xfrm>
        </p:grpSpPr>
        <p:grpSp>
          <p:nvGrpSpPr>
            <p:cNvPr id="7" name="Groep 6"/>
            <p:cNvGrpSpPr/>
            <p:nvPr/>
          </p:nvGrpSpPr>
          <p:grpSpPr>
            <a:xfrm flipH="1">
              <a:off x="7005471" y="5059571"/>
              <a:ext cx="1008112" cy="1075361"/>
              <a:chOff x="4340861" y="1649106"/>
              <a:chExt cx="4459801" cy="4527575"/>
            </a:xfrm>
          </p:grpSpPr>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0861" y="1649106"/>
                <a:ext cx="4459801" cy="45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7020272" y="1649106"/>
                <a:ext cx="1780390" cy="13478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grpSp>
        <p:pic>
          <p:nvPicPr>
            <p:cNvPr id="9" name="Picture 3" descr="C:\Users\routledm\AppData\Local\Microsoft\Windows\Temporary Internet Files\Content.IE5\LFJL0OWX\shutterstock_38311344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1600" y="3645024"/>
              <a:ext cx="336503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sg\Downloads\shutterstock_134569539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52753" y="1692795"/>
              <a:ext cx="2524611" cy="3904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err="1" smtClean="0"/>
              <a:t>andersom</a:t>
            </a:r>
            <a:endParaRPr lang="nl-NL" sz="8000" b="1" u="sng" dirty="0"/>
          </a:p>
        </p:txBody>
      </p:sp>
      <p:grpSp>
        <p:nvGrpSpPr>
          <p:cNvPr id="11" name="Groep 10"/>
          <p:cNvGrpSpPr/>
          <p:nvPr/>
        </p:nvGrpSpPr>
        <p:grpSpPr>
          <a:xfrm>
            <a:off x="307975" y="1124744"/>
            <a:ext cx="8584505" cy="5216242"/>
            <a:chOff x="307975" y="1124744"/>
            <a:chExt cx="8584505" cy="5216242"/>
          </a:xfrm>
        </p:grpSpPr>
        <p:grpSp>
          <p:nvGrpSpPr>
            <p:cNvPr id="3" name="Groep 2"/>
            <p:cNvGrpSpPr/>
            <p:nvPr/>
          </p:nvGrpSpPr>
          <p:grpSpPr>
            <a:xfrm>
              <a:off x="3851920" y="1692795"/>
              <a:ext cx="4752528" cy="2997931"/>
              <a:chOff x="971600" y="1692795"/>
              <a:chExt cx="7041983" cy="4442137"/>
            </a:xfrm>
          </p:grpSpPr>
          <p:grpSp>
            <p:nvGrpSpPr>
              <p:cNvPr id="7" name="Groep 6"/>
              <p:cNvGrpSpPr/>
              <p:nvPr/>
            </p:nvGrpSpPr>
            <p:grpSpPr>
              <a:xfrm flipH="1">
                <a:off x="7005471" y="5059571"/>
                <a:ext cx="1008112" cy="1075361"/>
                <a:chOff x="4340861" y="1649106"/>
                <a:chExt cx="4459801" cy="4527575"/>
              </a:xfrm>
            </p:grpSpPr>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0861" y="1649106"/>
                  <a:ext cx="4459801" cy="45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7020272" y="1649106"/>
                  <a:ext cx="1780390" cy="13478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grpSp>
          <p:pic>
            <p:nvPicPr>
              <p:cNvPr id="9" name="Picture 3" descr="C:\Users\routledm\AppData\Local\Microsoft\Windows\Temporary Internet Files\Content.IE5\LFJL0OWX\shutterstock_38311344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1600" y="3645024"/>
                <a:ext cx="336503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sg\Downloads\shutterstock_134569539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52753" y="1692795"/>
                <a:ext cx="2524611" cy="390445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Vermenigvuldigen 7"/>
            <p:cNvSpPr/>
            <p:nvPr/>
          </p:nvSpPr>
          <p:spPr>
            <a:xfrm>
              <a:off x="4396478" y="1124744"/>
              <a:ext cx="4207970" cy="4530388"/>
            </a:xfrm>
            <a:prstGeom prst="mathMultiply">
              <a:avLst>
                <a:gd name="adj1" fmla="val 241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C:\Users\dasg\Downloads\shutterstock_1345695392 (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7975" y="2021080"/>
              <a:ext cx="2880320" cy="431990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3491880" y="1556792"/>
              <a:ext cx="5400600" cy="3528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0486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19701</TotalTime>
  <Words>376</Words>
  <Application>Microsoft Office PowerPoint</Application>
  <PresentationFormat>Diavoorstelling (4:3)</PresentationFormat>
  <Paragraphs>189</Paragraphs>
  <Slides>22</Slides>
  <Notes>11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Plas - Das, Gerarda van der</cp:lastModifiedBy>
  <cp:revision>3529</cp:revision>
  <cp:lastPrinted>2019-12-03T10:56:39Z</cp:lastPrinted>
  <dcterms:created xsi:type="dcterms:W3CDTF">2014-06-10T08:03:16Z</dcterms:created>
  <dcterms:modified xsi:type="dcterms:W3CDTF">2020-01-28T11:52:39Z</dcterms:modified>
</cp:coreProperties>
</file>