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425" r:id="rId4"/>
    <p:sldId id="265" r:id="rId5"/>
    <p:sldId id="440" r:id="rId6"/>
    <p:sldId id="312" r:id="rId7"/>
    <p:sldId id="394" r:id="rId8"/>
    <p:sldId id="344" r:id="rId9"/>
    <p:sldId id="402" r:id="rId10"/>
    <p:sldId id="426" r:id="rId11"/>
    <p:sldId id="422" r:id="rId12"/>
    <p:sldId id="423" r:id="rId13"/>
    <p:sldId id="270" r:id="rId14"/>
    <p:sldId id="427" r:id="rId15"/>
    <p:sldId id="428" r:id="rId16"/>
    <p:sldId id="441" r:id="rId17"/>
    <p:sldId id="442" r:id="rId18"/>
    <p:sldId id="432" r:id="rId19"/>
    <p:sldId id="433" r:id="rId20"/>
    <p:sldId id="434" r:id="rId21"/>
    <p:sldId id="443" r:id="rId22"/>
    <p:sldId id="444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4633" autoAdjust="0"/>
  </p:normalViewPr>
  <p:slideViewPr>
    <p:cSldViewPr>
      <p:cViewPr>
        <p:scale>
          <a:sx n="80" d="100"/>
          <a:sy n="80" d="100"/>
        </p:scale>
        <p:origin x="-251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de vergunning = de toestemming om iets te doen, van degene die de regels bepaalt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het loopt uit de hand = het gaat niet zoals je het wilt en je hebt er geen controle meer over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de belangstellende = iemand die interesse voor iets heeft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illegaal = verboden, het mag niet volgens de wet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in opspraak komen = slecht over iets of iemand gesproken worden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ingrijpen = ergens iets tegen doen als het fout dreigt te gaan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financieren = het geld geven wat ergens voor nodig is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de rel = de grote ruzie tussen veel mensen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terug bij af zijn = helemaal opnieuw moeten beginnen</a:t>
            </a:r>
          </a:p>
          <a:p>
            <a:pPr fontAlgn="t"/>
            <a:r>
              <a:rPr lang="nl-NL" sz="12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alternatief = anders dan hoe het normaal is</a:t>
            </a:r>
          </a:p>
          <a:p>
            <a:endParaRPr lang="nl-NL" sz="1200" dirty="0" smtClean="0">
              <a:latin typeface="Trebuchet MS" panose="020B0603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13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13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1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0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u="sng" dirty="0" err="1"/>
              <a:t>S</a:t>
            </a:r>
            <a:r>
              <a:rPr lang="nl-NL" sz="1600" u="sng" dirty="0" err="1" smtClean="0"/>
              <a:t>emantisatieverhaal</a:t>
            </a:r>
            <a:r>
              <a:rPr lang="nl-NL" sz="1600" u="sng" dirty="0" smtClean="0"/>
              <a:t>:</a:t>
            </a:r>
          </a:p>
          <a:p>
            <a:pPr marL="0" indent="0">
              <a:buNone/>
            </a:pPr>
            <a:r>
              <a:rPr lang="nl-NL" sz="1800" dirty="0" smtClean="0"/>
              <a:t>Rond </a:t>
            </a:r>
            <a:r>
              <a:rPr lang="nl-NL" sz="1800" dirty="0"/>
              <a:t>oud en nieuw wordt er op veel </a:t>
            </a:r>
            <a:r>
              <a:rPr lang="nl-NL" sz="1800" dirty="0" smtClean="0"/>
              <a:t>plekken in </a:t>
            </a:r>
            <a:r>
              <a:rPr lang="nl-NL" sz="1800" dirty="0"/>
              <a:t>Nederland met carbid geschoten.</a:t>
            </a:r>
            <a:br>
              <a:rPr lang="nl-NL" sz="1800" dirty="0"/>
            </a:br>
            <a:r>
              <a:rPr lang="nl-NL" sz="1800" dirty="0"/>
              <a:t>Er is </a:t>
            </a:r>
            <a:r>
              <a:rPr lang="nl-NL" sz="1800" b="1" u="sng" dirty="0"/>
              <a:t>een vergunning</a:t>
            </a:r>
            <a:r>
              <a:rPr lang="nl-NL" sz="1800" dirty="0"/>
              <a:t> voor nodig. </a:t>
            </a:r>
            <a:r>
              <a:rPr lang="nl-NL" sz="1800" dirty="0" smtClean="0"/>
              <a:t>Een vergunning is </a:t>
            </a:r>
            <a:r>
              <a:rPr lang="nl-NL" sz="1800" b="1" i="1" dirty="0" smtClean="0"/>
              <a:t>de toestemming om iets te doen, van degene die de regels bepaalt. </a:t>
            </a:r>
            <a:r>
              <a:rPr lang="nl-NL" sz="1800" dirty="0" smtClean="0"/>
              <a:t>Bij </a:t>
            </a:r>
            <a:r>
              <a:rPr lang="nl-NL" sz="1800" dirty="0"/>
              <a:t>het carbidschieten worden er vrij grote stukken carbid in een melkbus gedaan. </a:t>
            </a:r>
            <a:r>
              <a:rPr lang="nl-NL" sz="1800" dirty="0" smtClean="0"/>
              <a:t>De deksel wordt weggehaald en er wordt een bal op de melkbus gezet. Er </a:t>
            </a:r>
            <a:r>
              <a:rPr lang="nl-NL" sz="1800" dirty="0"/>
              <a:t>wordt water over het carbid gedaan, waardoor er een </a:t>
            </a:r>
            <a:r>
              <a:rPr lang="nl-NL" sz="1800" dirty="0" smtClean="0"/>
              <a:t>gas </a:t>
            </a:r>
            <a:r>
              <a:rPr lang="nl-NL" sz="1800" dirty="0"/>
              <a:t>vrijkomt. Als je dan een vuurtje bij de opening in de melkbus </a:t>
            </a:r>
            <a:r>
              <a:rPr lang="nl-NL" sz="1800" dirty="0" smtClean="0"/>
              <a:t>houdt, schiet de bal </a:t>
            </a:r>
            <a:r>
              <a:rPr lang="nl-NL" sz="1800" dirty="0"/>
              <a:t>een eind weg. De knallen die </a:t>
            </a:r>
            <a:r>
              <a:rPr lang="nl-NL" sz="1800" dirty="0" smtClean="0"/>
              <a:t>je hierbij hoort, </a:t>
            </a:r>
            <a:r>
              <a:rPr lang="nl-NL" sz="1800" dirty="0"/>
              <a:t>zijn gigantisch! Daarna </a:t>
            </a:r>
            <a:r>
              <a:rPr lang="nl-NL" sz="1800" b="1" u="sng" dirty="0"/>
              <a:t>ben je weer terug bij </a:t>
            </a:r>
            <a:r>
              <a:rPr lang="nl-NL" sz="1800" b="1" u="sng" dirty="0" smtClean="0"/>
              <a:t>af</a:t>
            </a:r>
            <a:r>
              <a:rPr lang="nl-NL" sz="1800" dirty="0"/>
              <a:t>:</a:t>
            </a:r>
            <a:r>
              <a:rPr lang="nl-NL" sz="1800" dirty="0" smtClean="0"/>
              <a:t> </a:t>
            </a:r>
            <a:r>
              <a:rPr lang="nl-NL" sz="1800" b="1" i="1" dirty="0"/>
              <a:t>j</a:t>
            </a:r>
            <a:r>
              <a:rPr lang="nl-NL" sz="1800" b="1" i="1" dirty="0" smtClean="0"/>
              <a:t>e </a:t>
            </a:r>
            <a:r>
              <a:rPr lang="nl-NL" sz="1800" b="1" i="1" dirty="0"/>
              <a:t>moet weer </a:t>
            </a:r>
            <a:r>
              <a:rPr lang="nl-NL" sz="1800" b="1" i="1" dirty="0" smtClean="0"/>
              <a:t>helemaal opnieuw beginnen</a:t>
            </a:r>
            <a:r>
              <a:rPr lang="nl-NL" sz="1800" dirty="0" smtClean="0"/>
              <a:t>. Je moet nieuw </a:t>
            </a:r>
            <a:r>
              <a:rPr lang="nl-NL" sz="1800" dirty="0"/>
              <a:t>carbid in de melkbus doen, de </a:t>
            </a:r>
            <a:r>
              <a:rPr lang="nl-NL" sz="1800" dirty="0" smtClean="0"/>
              <a:t>bal </a:t>
            </a:r>
            <a:r>
              <a:rPr lang="nl-NL" sz="1800" dirty="0"/>
              <a:t>ophalen en erop doen, enzovoort…. Carbidschieten is niet gratis. Je moet carbid kopen en een goede melkbus. Dat kost geld. Dat moet </a:t>
            </a:r>
            <a:r>
              <a:rPr lang="nl-NL" sz="1800" b="1" u="sng" dirty="0"/>
              <a:t>gefinancierd</a:t>
            </a:r>
            <a:r>
              <a:rPr lang="nl-NL" sz="1800" dirty="0"/>
              <a:t> </a:t>
            </a:r>
            <a:r>
              <a:rPr lang="nl-NL" sz="1800" dirty="0" smtClean="0"/>
              <a:t>worden. Financieren betekent </a:t>
            </a:r>
            <a:r>
              <a:rPr lang="nl-NL" sz="1800" b="1" i="1" dirty="0" smtClean="0"/>
              <a:t>het geld geven wat ergens voor nodig is. </a:t>
            </a:r>
            <a:r>
              <a:rPr lang="nl-NL" sz="1800" dirty="0" smtClean="0"/>
              <a:t>Er </a:t>
            </a:r>
            <a:r>
              <a:rPr lang="nl-NL" sz="1800" dirty="0"/>
              <a:t>komen veel </a:t>
            </a:r>
            <a:r>
              <a:rPr lang="nl-NL" sz="1800" b="1" u="sng" dirty="0"/>
              <a:t>belangstellenden</a:t>
            </a:r>
            <a:r>
              <a:rPr lang="nl-NL" sz="1800" dirty="0"/>
              <a:t> naar het carbidschieten. </a:t>
            </a:r>
            <a:r>
              <a:rPr lang="nl-NL" sz="1800" dirty="0" smtClean="0"/>
              <a:t>Een belangstellende is </a:t>
            </a:r>
            <a:r>
              <a:rPr lang="nl-NL" sz="1800" b="1" i="1" dirty="0" smtClean="0"/>
              <a:t>iemand die interesse voor iets heeft. </a:t>
            </a:r>
            <a:r>
              <a:rPr lang="nl-NL" sz="1800" dirty="0" smtClean="0"/>
              <a:t>Je </a:t>
            </a:r>
            <a:r>
              <a:rPr lang="nl-NL" sz="1800" dirty="0"/>
              <a:t>moet goede afspraken maken als je wilt carbidschieten. Als jij gaat schieten in een weiland en een stukje </a:t>
            </a:r>
            <a:r>
              <a:rPr lang="nl-NL" sz="1800" dirty="0" smtClean="0"/>
              <a:t>verderop </a:t>
            </a:r>
            <a:r>
              <a:rPr lang="nl-NL" sz="1800" dirty="0"/>
              <a:t>is er ook een groepje mensen aan het carbidschieten, dan is dat gevaarlijk. Als je een </a:t>
            </a:r>
            <a:r>
              <a:rPr lang="nl-NL" sz="1800" dirty="0" smtClean="0"/>
              <a:t>bal </a:t>
            </a:r>
            <a:r>
              <a:rPr lang="nl-NL" sz="1800" dirty="0"/>
              <a:t>tegen je aan krijgt raak je gewond. Mensen worden dan boos, en het kan dan helemaal </a:t>
            </a:r>
            <a:r>
              <a:rPr lang="nl-NL" sz="1800" b="1" u="sng" dirty="0"/>
              <a:t>uit de hand lopen</a:t>
            </a:r>
            <a:r>
              <a:rPr lang="nl-NL" sz="1800" dirty="0"/>
              <a:t>. </a:t>
            </a:r>
            <a:r>
              <a:rPr lang="nl-NL" sz="1800" dirty="0" smtClean="0"/>
              <a:t>Dan </a:t>
            </a:r>
            <a:r>
              <a:rPr lang="nl-NL" sz="1800" b="1" i="1" dirty="0" smtClean="0"/>
              <a:t>gaat het niet zoals je het wilt en je hebt er geen controle meer over. </a:t>
            </a:r>
            <a:r>
              <a:rPr lang="nl-NL" sz="1800" dirty="0" smtClean="0"/>
              <a:t>Er </a:t>
            </a:r>
            <a:r>
              <a:rPr lang="nl-NL" sz="1800" dirty="0"/>
              <a:t>moet dan worden </a:t>
            </a:r>
            <a:r>
              <a:rPr lang="nl-NL" sz="1800" b="1" u="sng" dirty="0" smtClean="0"/>
              <a:t>ingegrepen</a:t>
            </a:r>
            <a:r>
              <a:rPr lang="nl-NL" sz="1800" dirty="0" smtClean="0"/>
              <a:t>: </a:t>
            </a:r>
            <a:r>
              <a:rPr lang="nl-NL" sz="1800" b="1" i="1" dirty="0" smtClean="0"/>
              <a:t>ergens iets tegen doen als het </a:t>
            </a:r>
            <a:r>
              <a:rPr lang="nl-NL" sz="1800" b="1" i="1" dirty="0"/>
              <a:t>f</a:t>
            </a:r>
            <a:r>
              <a:rPr lang="nl-NL" sz="1800" b="1" i="1" dirty="0" smtClean="0"/>
              <a:t>out dreigt te gaan. </a:t>
            </a:r>
            <a:r>
              <a:rPr lang="nl-NL" sz="1800" dirty="0" smtClean="0"/>
              <a:t>Als </a:t>
            </a:r>
            <a:r>
              <a:rPr lang="nl-NL" sz="1800" dirty="0"/>
              <a:t>dat niet gebeurt, kan er </a:t>
            </a:r>
            <a:r>
              <a:rPr lang="nl-NL" sz="1800" dirty="0" smtClean="0"/>
              <a:t>zelfs </a:t>
            </a:r>
            <a:r>
              <a:rPr lang="nl-NL" sz="1800" b="1" u="sng" dirty="0"/>
              <a:t>een rel</a:t>
            </a:r>
            <a:r>
              <a:rPr lang="nl-NL" sz="1800" dirty="0"/>
              <a:t> ontstaan! </a:t>
            </a:r>
            <a:r>
              <a:rPr lang="nl-NL" sz="1800" b="1" i="1" dirty="0" smtClean="0"/>
              <a:t>Een hele grote ruzie tussen veel mensen. </a:t>
            </a:r>
            <a:r>
              <a:rPr lang="nl-NL" sz="1800" dirty="0" smtClean="0"/>
              <a:t>Nou</a:t>
            </a:r>
            <a:r>
              <a:rPr lang="nl-NL" sz="1800" dirty="0"/>
              <a:t>, dat wil natuurlijk niemand! </a:t>
            </a:r>
            <a:r>
              <a:rPr lang="nl-NL" sz="1800" dirty="0" smtClean="0"/>
              <a:t>Dan komt het carbidschieten wel </a:t>
            </a:r>
            <a:r>
              <a:rPr lang="nl-NL" sz="1800" b="1" u="sng" dirty="0" smtClean="0"/>
              <a:t>in opspraak</a:t>
            </a:r>
            <a:r>
              <a:rPr lang="nl-NL" sz="1800" dirty="0" smtClean="0"/>
              <a:t>. Dat betekent dat dat er </a:t>
            </a:r>
            <a:r>
              <a:rPr lang="nl-NL" sz="1800" b="1" i="1" dirty="0" smtClean="0"/>
              <a:t>slecht over iets of iemand gesproken worden</a:t>
            </a:r>
            <a:r>
              <a:rPr lang="nl-NL" sz="1800" dirty="0" smtClean="0"/>
              <a:t>. Vroeger deden ze geen bal op de melkbus maar de deksel. </a:t>
            </a:r>
            <a:r>
              <a:rPr lang="nl-NL" sz="1800" dirty="0"/>
              <a:t>Er kunnen vast ook wel anderen dingen worden weggeschoten met </a:t>
            </a:r>
            <a:r>
              <a:rPr lang="nl-NL" sz="1800" dirty="0" smtClean="0"/>
              <a:t>carbidschieten. Een teddybeer ofzo. Dat vind ik wel een leuk alternatief. </a:t>
            </a:r>
            <a:r>
              <a:rPr lang="nl-NL" sz="1800" dirty="0"/>
              <a:t>Een alternatief betekent </a:t>
            </a:r>
            <a:r>
              <a:rPr lang="nl-NL" sz="1800" b="1" i="1" dirty="0"/>
              <a:t>anders dan hoe het normaal is. </a:t>
            </a:r>
            <a:r>
              <a:rPr lang="nl-NL" sz="1800" dirty="0"/>
              <a:t>Een </a:t>
            </a:r>
            <a:r>
              <a:rPr lang="nl-NL" sz="1800" dirty="0" smtClean="0"/>
              <a:t>teddybeer </a:t>
            </a:r>
            <a:r>
              <a:rPr lang="nl-NL" sz="1800" dirty="0"/>
              <a:t>in plaats van een </a:t>
            </a:r>
            <a:r>
              <a:rPr lang="nl-NL" sz="1800" dirty="0" smtClean="0"/>
              <a:t>bal. Maar </a:t>
            </a:r>
            <a:r>
              <a:rPr lang="nl-NL" sz="1800" dirty="0"/>
              <a:t>dat is </a:t>
            </a:r>
            <a:r>
              <a:rPr lang="nl-NL" sz="1800" b="1" i="1" dirty="0"/>
              <a:t>verboden</a:t>
            </a:r>
            <a:r>
              <a:rPr lang="nl-NL" sz="1800" dirty="0"/>
              <a:t>, dat is </a:t>
            </a:r>
            <a:r>
              <a:rPr lang="nl-NL" sz="1800" b="1" u="sng" dirty="0"/>
              <a:t>illegaal</a:t>
            </a:r>
            <a:r>
              <a:rPr lang="nl-NL" sz="1800" dirty="0"/>
              <a:t>. </a:t>
            </a:r>
            <a:r>
              <a:rPr lang="nl-NL" sz="1800" b="1" i="1" dirty="0"/>
              <a:t>Dat mag niet volgens de wet. </a:t>
            </a:r>
            <a:r>
              <a:rPr lang="nl-NL" sz="1800" dirty="0" smtClean="0"/>
              <a:t>Hou </a:t>
            </a:r>
            <a:r>
              <a:rPr lang="nl-NL" sz="1800" dirty="0"/>
              <a:t>jij van carbidschieten? 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</a:t>
            </a:r>
            <a:r>
              <a:rPr lang="nl-NL" sz="8000" b="1" u="sng" dirty="0" smtClean="0"/>
              <a:t>n opspraak komen</a:t>
            </a:r>
            <a:endParaRPr lang="nl-NL" sz="8000" b="1" u="sng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60696"/>
            <a:ext cx="5742364" cy="5173301"/>
          </a:xfrm>
          <a:prstGeom prst="rect">
            <a:avLst/>
          </a:prstGeom>
        </p:spPr>
      </p:pic>
      <p:pic>
        <p:nvPicPr>
          <p:cNvPr id="12" name="Picture 2" descr="C:\Users\dasg\Downloads\shutterstock_6646324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1397647" cy="67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asg\Downloads\shutterstock_3510812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992" y="2924942"/>
            <a:ext cx="1086516" cy="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sg\Downloads\shutterstock_12710019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678" y="2073301"/>
            <a:ext cx="665101" cy="9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asg\Downloads\shutterstock_12824311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15474"/>
            <a:ext cx="944570" cy="7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alternatief</a:t>
            </a:r>
            <a:endParaRPr lang="nl-NL" sz="8000" b="1" u="sng" dirty="0"/>
          </a:p>
        </p:txBody>
      </p:sp>
      <p:pic>
        <p:nvPicPr>
          <p:cNvPr id="1026" name="Picture 2" descr="C:\Users\dasg\Downloads\shutterstock_1282431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05108" cy="4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illegaal</a:t>
            </a:r>
            <a:endParaRPr lang="nl-NL" sz="8000" b="1" u="sng" dirty="0"/>
          </a:p>
        </p:txBody>
      </p:sp>
      <p:pic>
        <p:nvPicPr>
          <p:cNvPr id="10" name="Picture 2" descr="C:\Users\dasg\Downloads\shutterstock_1282431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05108" cy="4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C:\Users\dasg\Downloads\shutterstock_1544576183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93985">
            <a:off x="2768359" y="1767820"/>
            <a:ext cx="2116912" cy="211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dasg\Downloads\shutterstock_13963441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1638865" cy="2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legaal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illegaal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/>
              <a:t>wettelijk toegestaan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Carbidschieten met ballen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legaal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C:\Users\dasg\Downloads\shutterstock_1282431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350" y="2771654"/>
            <a:ext cx="2808312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785518" y="1626727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/>
              <a:t>verboden, het mag niet volgens de wet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Carbidschieten met teddyberen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illegaal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5408479" y="2661415"/>
            <a:ext cx="2808312" cy="2246650"/>
            <a:chOff x="1763688" y="1628800"/>
            <a:chExt cx="5805108" cy="4644088"/>
          </a:xfrm>
        </p:grpSpPr>
        <p:pic>
          <p:nvPicPr>
            <p:cNvPr id="19" name="Picture 2" descr="C:\Users\dasg\Downloads\shutterstock_128243110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628800"/>
              <a:ext cx="5805108" cy="4644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Afbeelding 19" descr="C:\Users\dasg\Downloads\shutterstock_1544576183.jpg"/>
            <p:cNvPicPr/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293985">
              <a:off x="2768359" y="1767820"/>
              <a:ext cx="2116912" cy="2116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06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normaal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alternatief</a:t>
            </a:r>
            <a:endParaRPr lang="nl-NL" sz="4000" dirty="0"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 panose="020B0603020202020204" pitchFamily="34" charset="0"/>
                <a:ea typeface="Calibri"/>
                <a:cs typeface="Times New Roman"/>
              </a:rPr>
              <a:t>zoals het hoort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wegschieten van een bal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normaal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bij carbidschieten.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anders dan hoe het normaal is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teddybeer wegschieten lijkt mij wel een leuk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alternatief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C:\Users\dasg\Downloads\shutterstock_912123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548" y="2420888"/>
            <a:ext cx="2509323" cy="25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asg\Downloads\shutterstock_912123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6807" y="2660073"/>
            <a:ext cx="2509323" cy="22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C:\Users\dasg\Downloads\shutterstock_1020570739.jpg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19" y="2909851"/>
            <a:ext cx="1800199" cy="177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8" descr="C:\Users\dasg\Downloads\shutterstock_1544576183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2110">
            <a:off x="5294736" y="3033536"/>
            <a:ext cx="1760528" cy="1727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3817228"/>
            <a:ext cx="2808311" cy="14649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3284984"/>
            <a:ext cx="2808312" cy="14211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2780928"/>
            <a:ext cx="2850773" cy="136815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65043" y="3861048"/>
            <a:ext cx="3138805" cy="188746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dirty="0">
                <a:latin typeface="Trebuchet MS"/>
                <a:ea typeface="Calibri"/>
                <a:cs typeface="Times New Roman"/>
              </a:rPr>
              <a:t>h</a:t>
            </a:r>
            <a:r>
              <a:rPr lang="nl-NL" sz="4200" dirty="0" smtClean="0">
                <a:latin typeface="Trebuchet MS"/>
                <a:ea typeface="Calibri"/>
                <a:cs typeface="Times New Roman"/>
              </a:rPr>
              <a:t>et loopt uit de hand</a:t>
            </a:r>
            <a:endParaRPr lang="nl-NL" sz="42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02598" y="35916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dirty="0" smtClean="0">
                <a:effectLst/>
                <a:latin typeface="Trebuchet MS"/>
                <a:ea typeface="Calibri"/>
                <a:cs typeface="Times New Roman"/>
              </a:rPr>
              <a:t>ingrijpen</a:t>
            </a:r>
            <a:endParaRPr lang="nl-NL" sz="42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0689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dirty="0" smtClean="0">
                <a:latin typeface="Trebuchet MS"/>
                <a:ea typeface="Calibri"/>
                <a:cs typeface="Times New Roman"/>
              </a:rPr>
              <a:t>oplossen</a:t>
            </a:r>
            <a:endParaRPr lang="nl-NL" sz="42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23528" y="620296"/>
            <a:ext cx="9340767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Mensen werden boos.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Het liep uit de hand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 Gelukkig werd er </a:t>
            </a: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ingegrepen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 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09" y="5440480"/>
            <a:ext cx="8064897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02865" y="5440479"/>
            <a:ext cx="8064897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dirty="0" smtClean="0"/>
              <a:t>= het </a:t>
            </a:r>
            <a:r>
              <a:rPr lang="nl-NL" sz="2200" dirty="0"/>
              <a:t>gaat niet zoals je het wilt en je hebt er geen controle meer over</a:t>
            </a:r>
            <a:endParaRPr lang="nl-NL" sz="2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571082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83225"/>
            <a:ext cx="6120680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1900" dirty="0" smtClean="0">
                <a:latin typeface="Trebuchet MS" panose="020B0603020202020204" pitchFamily="34" charset="0"/>
              </a:rPr>
              <a:t>= ergens </a:t>
            </a:r>
            <a:r>
              <a:rPr lang="nl-NL" sz="1900" dirty="0">
                <a:latin typeface="Trebuchet MS" panose="020B0603020202020204" pitchFamily="34" charset="0"/>
              </a:rPr>
              <a:t>iets tegen doen als het fout dreigt te gaan</a:t>
            </a:r>
          </a:p>
        </p:txBody>
      </p:sp>
      <p:pic>
        <p:nvPicPr>
          <p:cNvPr id="19" name="Picture 3" descr="C:\Users\dasg\Downloads\shutterstock_248269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589" y="1865647"/>
            <a:ext cx="1888823" cy="125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asg\Downloads\shutterstock_3510813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09" y="2296112"/>
            <a:ext cx="1798093" cy="1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asg\Downloads\shutterstock_3634068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745" y="1225744"/>
            <a:ext cx="1487301" cy="14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000" dirty="0" smtClean="0">
                <a:latin typeface="Trebuchet MS"/>
                <a:ea typeface="Calibri"/>
                <a:cs typeface="Times New Roman"/>
              </a:rPr>
              <a:t>e discussie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e ruzie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800" dirty="0" smtClean="0">
                <a:latin typeface="Trebuchet MS"/>
                <a:ea typeface="Calibri"/>
                <a:cs typeface="Times New Roman"/>
              </a:rPr>
              <a:t>e rel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251520" y="620688"/>
            <a:ext cx="9289032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Het begon met een discussie over carbitschieten, maar het werd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rel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!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142394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293096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Trebuchet MS" panose="020B0603020202020204" pitchFamily="34" charset="0"/>
              </a:rPr>
              <a:t>de grote ruzie tussen veel mensen</a:t>
            </a:r>
          </a:p>
        </p:txBody>
      </p:sp>
      <p:pic>
        <p:nvPicPr>
          <p:cNvPr id="18" name="Picture 2" descr="C:\Users\dasg\Downloads\shutterstock_6646324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205326"/>
            <a:ext cx="2249287" cy="10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sg\Downloads\shutterstock_3510813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49" y="2487182"/>
            <a:ext cx="1798093" cy="13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sg\Downloads\shutterstock_11512179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08710"/>
            <a:ext cx="2093116" cy="145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4"/>
          <p:cNvSpPr txBox="1"/>
          <p:nvPr/>
        </p:nvSpPr>
        <p:spPr>
          <a:xfrm>
            <a:off x="1835696" y="1988840"/>
            <a:ext cx="5544616" cy="8640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35696" y="1988840"/>
            <a:ext cx="5578980" cy="1004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600" b="1" dirty="0">
                <a:latin typeface="Trebuchet MS"/>
                <a:ea typeface="Calibri"/>
                <a:cs typeface="Times New Roman"/>
              </a:rPr>
              <a:t>i</a:t>
            </a:r>
            <a:r>
              <a:rPr lang="nl-NL" sz="4600" b="1" dirty="0" smtClean="0">
                <a:latin typeface="Trebuchet MS"/>
                <a:ea typeface="Calibri"/>
                <a:cs typeface="Times New Roman"/>
              </a:rPr>
              <a:t>n opspraak komen</a:t>
            </a:r>
            <a:endParaRPr lang="nl-NL" sz="46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923172" y="2904710"/>
            <a:ext cx="7825292" cy="59629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899593" y="2914368"/>
            <a:ext cx="7992887" cy="29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/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/>
              <a:t>slecht over iets of iemand gesproken worden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dasg\Downloads\shutterstock_355923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308" y="3768918"/>
            <a:ext cx="1993321" cy="210200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683568" y="4278938"/>
            <a:ext cx="3617439" cy="1094278"/>
            <a:chOff x="683568" y="4278938"/>
            <a:chExt cx="3617439" cy="1094278"/>
          </a:xfrm>
        </p:grpSpPr>
        <p:pic>
          <p:nvPicPr>
            <p:cNvPr id="19" name="Picture 2" descr="C:\Users\dasg\Downloads\shutterstock_66463247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293558"/>
              <a:ext cx="2249287" cy="1079658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dasg\Downloads\shutterstock_128243110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278938"/>
              <a:ext cx="1352458" cy="108196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3" descr="C:\Users\dasg\Downloads\shutterstock_11517079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710" y="324866"/>
            <a:ext cx="1591966" cy="15919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809323" y="260648"/>
            <a:ext cx="192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lachgas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7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vergunning</a:t>
            </a:r>
            <a:r>
              <a:rPr lang="nl-NL" sz="80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latin typeface="Trebuchet MS" panose="020B0603020202020204" pitchFamily="34" charset="0"/>
              </a:rPr>
              <a:t>de </a:t>
            </a:r>
            <a:r>
              <a:rPr lang="nl-NL" sz="4800" dirty="0">
                <a:latin typeface="Trebuchet MS" panose="020B0603020202020204" pitchFamily="34" charset="0"/>
              </a:rPr>
              <a:t>toestemming om iets te doen, van degene die de regels bepaalt</a:t>
            </a:r>
          </a:p>
          <a:p>
            <a:endParaRPr lang="nl-NL" sz="5400" dirty="0"/>
          </a:p>
          <a:p>
            <a:pPr lvl="0"/>
            <a:endParaRPr lang="nl-NL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je wilt carbidschieten, heb je een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vergunning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nodig.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5868144" y="3140968"/>
            <a:ext cx="2880320" cy="1781145"/>
            <a:chOff x="1259632" y="1918582"/>
            <a:chExt cx="6912768" cy="4274748"/>
          </a:xfrm>
        </p:grpSpPr>
        <p:pic>
          <p:nvPicPr>
            <p:cNvPr id="11" name="Picture 2" descr="C:\Users\dasg\Downloads\shutterstock_127100191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204864"/>
              <a:ext cx="2664296" cy="398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dasg\Downloads\shutterstock_1205227093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1918582"/>
              <a:ext cx="3224441" cy="427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50 – 10 december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B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-12283" y="-99392"/>
            <a:ext cx="1056094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 belangstellende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>
                <a:latin typeface="Trebuchet MS" panose="020B0603020202020204" pitchFamily="34" charset="0"/>
              </a:rPr>
              <a:t>iemand die interesse </a:t>
            </a:r>
            <a:endParaRPr lang="nl-NL" sz="4400" dirty="0" smtClean="0">
              <a:latin typeface="Trebuchet MS" panose="020B0603020202020204" pitchFamily="34" charset="0"/>
            </a:endParaRPr>
          </a:p>
          <a:p>
            <a:r>
              <a:rPr lang="nl-NL" sz="4400" dirty="0" smtClean="0">
                <a:latin typeface="Trebuchet MS" panose="020B0603020202020204" pitchFamily="34" charset="0"/>
              </a:rPr>
              <a:t>voor </a:t>
            </a:r>
            <a:r>
              <a:rPr lang="nl-NL" sz="4400" dirty="0">
                <a:latin typeface="Trebuchet MS" panose="020B0603020202020204" pitchFamily="34" charset="0"/>
              </a:rPr>
              <a:t>iets </a:t>
            </a:r>
            <a:r>
              <a:rPr lang="nl-NL" sz="4400" dirty="0" smtClean="0">
                <a:latin typeface="Trebuchet MS" panose="020B0603020202020204" pitchFamily="34" charset="0"/>
              </a:rPr>
              <a:t>heeft</a:t>
            </a:r>
            <a:endParaRPr lang="nl-NL" sz="4400" dirty="0">
              <a:latin typeface="Trebuchet MS" panose="020B0603020202020204" pitchFamily="34" charset="0"/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nl-NL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11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nl-NL" sz="7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Deze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belangstellende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gaat carbidschieten.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6300192" y="1440527"/>
            <a:ext cx="2449247" cy="1770521"/>
            <a:chOff x="970625" y="1556792"/>
            <a:chExt cx="6674013" cy="4824536"/>
          </a:xfrm>
        </p:grpSpPr>
        <p:pic>
          <p:nvPicPr>
            <p:cNvPr id="9" name="Picture 2" descr="C:\Users\routledm\Downloads\shutterstock_55017310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25" y="1556792"/>
              <a:ext cx="6674013" cy="445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al 9"/>
            <p:cNvSpPr/>
            <p:nvPr/>
          </p:nvSpPr>
          <p:spPr>
            <a:xfrm>
              <a:off x="3707904" y="3212976"/>
              <a:ext cx="432048" cy="12241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PIJL-RECHTS 10"/>
            <p:cNvSpPr/>
            <p:nvPr/>
          </p:nvSpPr>
          <p:spPr>
            <a:xfrm rot="16200000">
              <a:off x="3059832" y="5301208"/>
              <a:ext cx="1728192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947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6444208" y="1916832"/>
            <a:ext cx="2448272" cy="1616604"/>
            <a:chOff x="1259632" y="1628800"/>
            <a:chExt cx="6912768" cy="4564531"/>
          </a:xfrm>
        </p:grpSpPr>
        <p:pic>
          <p:nvPicPr>
            <p:cNvPr id="10" name="Picture 2" descr="C:\Users\dasg\Downloads\shutterstock_127100191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204866"/>
              <a:ext cx="2664296" cy="398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dasg\Downloads\shutterstock_9515000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628800"/>
              <a:ext cx="3210272" cy="4410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kstvak 18"/>
          <p:cNvSpPr txBox="1"/>
          <p:nvPr/>
        </p:nvSpPr>
        <p:spPr>
          <a:xfrm>
            <a:off x="20283" y="120307"/>
            <a:ext cx="91333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financieren </a:t>
            </a:r>
          </a:p>
          <a:p>
            <a:pPr fontAlgn="t"/>
            <a:r>
              <a:rPr lang="nl-NL" sz="5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400" dirty="0">
                <a:latin typeface="Trebuchet MS" panose="020B0603020202020204" pitchFamily="34" charset="0"/>
              </a:rPr>
              <a:t>het geld geven wat ergens voor nodig is</a:t>
            </a:r>
          </a:p>
          <a:p>
            <a:pPr lvl="0"/>
            <a:endParaRPr lang="nl-NL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Carbidschieten is niet gratis. Je moet het goed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financieren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. </a:t>
            </a:r>
            <a:endParaRPr lang="nl-NL" sz="3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80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t</a:t>
            </a:r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erug bij af zijn </a:t>
            </a:r>
          </a:p>
          <a:p>
            <a:pPr fontAlgn="t"/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5400" dirty="0">
                <a:latin typeface="Trebuchet MS" panose="020B0603020202020204" pitchFamily="34" charset="0"/>
              </a:rPr>
              <a:t>helemaal opnieuw moeten beginnen</a:t>
            </a:r>
          </a:p>
          <a:p>
            <a:pPr lvl="0"/>
            <a:endParaRPr lang="nl-NL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Als de bal weggeschoten is,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ben je weer terug bij af. </a:t>
            </a:r>
            <a:endParaRPr lang="nl-NL" sz="3200" i="1" u="sng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asg\Downloads\shutterstock_12710019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691" y="2564904"/>
            <a:ext cx="3546986" cy="23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vergunning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1259632" y="1918582"/>
            <a:ext cx="6912768" cy="4274748"/>
            <a:chOff x="1259632" y="1918582"/>
            <a:chExt cx="6912768" cy="4274748"/>
          </a:xfrm>
        </p:grpSpPr>
        <p:pic>
          <p:nvPicPr>
            <p:cNvPr id="3074" name="Picture 2" descr="C:\Users\dasg\Downloads\shutterstock_127100191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204864"/>
              <a:ext cx="2664296" cy="3988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dasg\Downloads\shutterstock_1205227093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59632" y="1918582"/>
              <a:ext cx="3224441" cy="427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6540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t</a:t>
            </a:r>
            <a:r>
              <a:rPr lang="nl-NL" sz="8000" b="1" u="sng" dirty="0" smtClean="0"/>
              <a:t>erug bij af zijn</a:t>
            </a:r>
            <a:endParaRPr lang="nl-NL" sz="8800" b="1" u="sng" dirty="0"/>
          </a:p>
        </p:txBody>
      </p:sp>
      <p:pic>
        <p:nvPicPr>
          <p:cNvPr id="3" name="Picture 2" descr="C:\Users\dasg\Downloads\shutterstock_1271001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118" y="2060848"/>
            <a:ext cx="5805108" cy="38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44017" y="7937"/>
            <a:ext cx="13284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financieren</a:t>
            </a:r>
            <a:endParaRPr lang="nl-NL" sz="8000" b="1" u="sng" dirty="0"/>
          </a:p>
        </p:txBody>
      </p:sp>
      <p:pic>
        <p:nvPicPr>
          <p:cNvPr id="7" name="Picture 2" descr="C:\Users\dasg\Downloads\shutterstock_1271001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2664296" cy="39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sg\Downloads\shutterstock_9515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210272" cy="44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13284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belangstellende</a:t>
            </a:r>
            <a:endParaRPr lang="nl-NL" sz="8000" b="1" u="sng" dirty="0"/>
          </a:p>
        </p:txBody>
      </p:sp>
      <p:grpSp>
        <p:nvGrpSpPr>
          <p:cNvPr id="9" name="Groep 8"/>
          <p:cNvGrpSpPr/>
          <p:nvPr/>
        </p:nvGrpSpPr>
        <p:grpSpPr>
          <a:xfrm>
            <a:off x="970625" y="1556792"/>
            <a:ext cx="6674013" cy="4824536"/>
            <a:chOff x="970625" y="1556792"/>
            <a:chExt cx="6674013" cy="4824536"/>
          </a:xfrm>
        </p:grpSpPr>
        <p:pic>
          <p:nvPicPr>
            <p:cNvPr id="1026" name="Picture 2" descr="C:\Users\routledm\Downloads\shutterstock_5501731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25" y="1556792"/>
              <a:ext cx="6674013" cy="445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al 3"/>
            <p:cNvSpPr/>
            <p:nvPr/>
          </p:nvSpPr>
          <p:spPr>
            <a:xfrm>
              <a:off x="3707904" y="3212976"/>
              <a:ext cx="432048" cy="12241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PIJL-RECHTS 7"/>
            <p:cNvSpPr/>
            <p:nvPr/>
          </p:nvSpPr>
          <p:spPr>
            <a:xfrm rot="16200000">
              <a:off x="3059832" y="5301208"/>
              <a:ext cx="1728192" cy="43204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</a:t>
            </a:r>
            <a:r>
              <a:rPr lang="nl-NL" sz="8000" b="1" u="sng" dirty="0" smtClean="0"/>
              <a:t>et loopt uit de hand</a:t>
            </a:r>
            <a:endParaRPr lang="nl-NL" sz="8000" b="1" u="sng" dirty="0"/>
          </a:p>
        </p:txBody>
      </p:sp>
      <p:pic>
        <p:nvPicPr>
          <p:cNvPr id="7" name="Picture 2" descr="C:\Users\dasg\Downloads\shutterstock_351081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7698" cy="50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ingrijpen</a:t>
            </a:r>
            <a:endParaRPr lang="nl-NL" sz="8000" b="1" u="sng" dirty="0"/>
          </a:p>
        </p:txBody>
      </p:sp>
      <p:pic>
        <p:nvPicPr>
          <p:cNvPr id="6147" name="Picture 3" descr="C:\Users\dasg\Downloads\shutterstock_248269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760251" cy="38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25425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rel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C:\Users\dasg\Downloads\shutterstock_6646324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4440"/>
            <a:ext cx="914400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375</Words>
  <Application>Microsoft Office PowerPoint</Application>
  <PresentationFormat>Diavoorstelling (4:3)</PresentationFormat>
  <Paragraphs>142</Paragraphs>
  <Slides>22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Plas - Das, Gerarda van der</cp:lastModifiedBy>
  <cp:revision>819</cp:revision>
  <dcterms:created xsi:type="dcterms:W3CDTF">2019-03-05T11:12:30Z</dcterms:created>
  <dcterms:modified xsi:type="dcterms:W3CDTF">2019-12-10T10:55:21Z</dcterms:modified>
</cp:coreProperties>
</file>