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931" r:id="rId2"/>
    <p:sldId id="548" r:id="rId3"/>
    <p:sldId id="948" r:id="rId4"/>
    <p:sldId id="885" r:id="rId5"/>
    <p:sldId id="793" r:id="rId6"/>
    <p:sldId id="698" r:id="rId7"/>
    <p:sldId id="942" r:id="rId8"/>
    <p:sldId id="865" r:id="rId9"/>
    <p:sldId id="917" r:id="rId10"/>
    <p:sldId id="874" r:id="rId11"/>
    <p:sldId id="934" r:id="rId12"/>
    <p:sldId id="943" r:id="rId13"/>
    <p:sldId id="944" r:id="rId14"/>
    <p:sldId id="945" r:id="rId15"/>
    <p:sldId id="951" r:id="rId16"/>
    <p:sldId id="950" r:id="rId17"/>
    <p:sldId id="949" r:id="rId18"/>
    <p:sldId id="940" r:id="rId19"/>
  </p:sldIdLst>
  <p:sldSz cx="9144000" cy="6858000" type="screen4x3"/>
  <p:notesSz cx="6742113"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931"/>
            <p14:sldId id="548"/>
            <p14:sldId id="948"/>
            <p14:sldId id="885"/>
            <p14:sldId id="793"/>
            <p14:sldId id="698"/>
            <p14:sldId id="942"/>
            <p14:sldId id="865"/>
            <p14:sldId id="917"/>
            <p14:sldId id="874"/>
            <p14:sldId id="934"/>
            <p14:sldId id="943"/>
            <p14:sldId id="944"/>
            <p14:sldId id="945"/>
            <p14:sldId id="951"/>
            <p14:sldId id="950"/>
            <p14:sldId id="949"/>
            <p14:sldId id="94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EDDB"/>
    <a:srgbClr val="F4FAF4"/>
    <a:srgbClr val="EEF6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044" autoAdjust="0"/>
    <p:restoredTop sz="93525" autoAdjust="0"/>
  </p:normalViewPr>
  <p:slideViewPr>
    <p:cSldViewPr>
      <p:cViewPr>
        <p:scale>
          <a:sx n="70" d="100"/>
          <a:sy n="70" d="100"/>
        </p:scale>
        <p:origin x="-1770" y="-3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2"/>
            <a:ext cx="2921000" cy="49371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19525" y="2"/>
            <a:ext cx="2921000" cy="493713"/>
          </a:xfrm>
          <a:prstGeom prst="rect">
            <a:avLst/>
          </a:prstGeom>
        </p:spPr>
        <p:txBody>
          <a:bodyPr vert="horz" lIns="91440" tIns="45720" rIns="91440" bIns="45720" rtlCol="0"/>
          <a:lstStyle>
            <a:lvl1pPr algn="r">
              <a:defRPr sz="1200"/>
            </a:lvl1pPr>
          </a:lstStyle>
          <a:p>
            <a:fld id="{EB39072A-D64F-4BD7-8E3D-8268BB93A7ED}" type="datetimeFigureOut">
              <a:rPr lang="nl-NL" smtClean="0"/>
              <a:pPr/>
              <a:t>10-12-2019</a:t>
            </a:fld>
            <a:endParaRPr lang="nl-NL" dirty="0"/>
          </a:p>
        </p:txBody>
      </p:sp>
      <p:sp>
        <p:nvSpPr>
          <p:cNvPr id="4" name="Tijdelijke aanduiding voor voettekst 3"/>
          <p:cNvSpPr>
            <a:spLocks noGrp="1"/>
          </p:cNvSpPr>
          <p:nvPr>
            <p:ph type="ftr" sz="quarter" idx="2"/>
          </p:nvPr>
        </p:nvSpPr>
        <p:spPr>
          <a:xfrm>
            <a:off x="0" y="9377363"/>
            <a:ext cx="2921000" cy="493712"/>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19525" y="9377363"/>
            <a:ext cx="2921000" cy="493712"/>
          </a:xfrm>
          <a:prstGeom prst="rect">
            <a:avLst/>
          </a:prstGeom>
        </p:spPr>
        <p:txBody>
          <a:bodyPr vert="horz" lIns="91440" tIns="45720" rIns="91440" bIns="45720" rtlCol="0" anchor="b"/>
          <a:lstStyle>
            <a:lvl1pPr algn="r">
              <a:defRPr sz="12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8"/>
            <a:ext cx="2921582" cy="49363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18971" y="8"/>
            <a:ext cx="2921582" cy="493633"/>
          </a:xfrm>
          <a:prstGeom prst="rect">
            <a:avLst/>
          </a:prstGeom>
        </p:spPr>
        <p:txBody>
          <a:bodyPr vert="horz" lIns="91440" tIns="45720" rIns="91440" bIns="45720" rtlCol="0"/>
          <a:lstStyle>
            <a:lvl1pPr algn="r">
              <a:defRPr sz="1200"/>
            </a:lvl1pPr>
          </a:lstStyle>
          <a:p>
            <a:fld id="{46A01AE0-AD1A-4608-AACD-4A44537BCCC3}" type="datetimeFigureOut">
              <a:rPr lang="nl-NL" smtClean="0"/>
              <a:pPr/>
              <a:t>10-12-2019</a:t>
            </a:fld>
            <a:endParaRPr lang="nl-NL" dirty="0"/>
          </a:p>
        </p:txBody>
      </p:sp>
      <p:sp>
        <p:nvSpPr>
          <p:cNvPr id="4" name="Tijdelijke aanduiding voor dia-afbeelding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377337"/>
            <a:ext cx="2921582" cy="493633"/>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18971" y="9377337"/>
            <a:ext cx="2921582" cy="493633"/>
          </a:xfrm>
          <a:prstGeom prst="rect">
            <a:avLst/>
          </a:prstGeom>
        </p:spPr>
        <p:txBody>
          <a:bodyPr vert="horz" lIns="91440" tIns="45720" rIns="91440" bIns="45720" rtlCol="0" anchor="b"/>
          <a:lstStyle>
            <a:lvl1pPr algn="r">
              <a:defRPr sz="12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438952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10-12-2019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10-12-2019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10-12-2019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10-12-2019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10-12-2019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10-12-2019</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10-12-2019</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10-12-2019</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10-12-2019</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10-12-2019</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10-12-2019</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10-12-2019</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9.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png"/><Relationship Id="rId9"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ckL8JL1u8T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microsoft.com/office/2007/relationships/hdphoto" Target="../media/hdphoto3.wdp"/><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a:buNone/>
            </a:pPr>
            <a:r>
              <a:rPr lang="nl-NL" sz="2000" u="sng" dirty="0" smtClean="0">
                <a:latin typeface="+mj-lt"/>
              </a:rPr>
              <a:t>Semantisatieverhaal:</a:t>
            </a:r>
            <a:br>
              <a:rPr lang="nl-NL" sz="2000" u="sng" dirty="0" smtClean="0">
                <a:latin typeface="+mj-lt"/>
              </a:rPr>
            </a:br>
            <a:r>
              <a:rPr lang="nl-NL" sz="2000" dirty="0"/>
              <a:t>In </a:t>
            </a:r>
            <a:r>
              <a:rPr lang="nl-NL" sz="2000" dirty="0" smtClean="0"/>
              <a:t>ons land </a:t>
            </a:r>
            <a:r>
              <a:rPr lang="nl-NL" sz="2000" dirty="0"/>
              <a:t>bestaat </a:t>
            </a:r>
            <a:r>
              <a:rPr lang="nl-NL" sz="2000" dirty="0" smtClean="0"/>
              <a:t>een </a:t>
            </a:r>
            <a:r>
              <a:rPr lang="nl-NL" sz="2000" dirty="0"/>
              <a:t>heel bijzondere </a:t>
            </a:r>
            <a:r>
              <a:rPr lang="nl-NL" sz="2000" b="1" u="sng" dirty="0"/>
              <a:t>traditie</a:t>
            </a:r>
            <a:r>
              <a:rPr lang="nl-NL" sz="2000" dirty="0"/>
              <a:t>. De traditie is  </a:t>
            </a:r>
            <a:r>
              <a:rPr lang="nl-NL" sz="2000" b="1" i="1" dirty="0"/>
              <a:t>iets wat mensen al heel lang op dezelfde manier doen</a:t>
            </a:r>
            <a:r>
              <a:rPr lang="nl-NL" sz="2000" dirty="0"/>
              <a:t>. Op 31 december zie </a:t>
            </a:r>
            <a:r>
              <a:rPr lang="nl-NL" sz="2000" dirty="0" smtClean="0"/>
              <a:t>je in het oosten van het land </a:t>
            </a:r>
            <a:r>
              <a:rPr lang="nl-NL" sz="2000" dirty="0"/>
              <a:t>overal in de weilanden groepjes mensen die samen carbidschieten. Bij carbidschieten wordt een bal met een flinke klap uit een melkbus geschoten. </a:t>
            </a:r>
            <a:r>
              <a:rPr lang="nl-NL" sz="2000" dirty="0" smtClean="0"/>
              <a:t>Dit geeft een harde knal.</a:t>
            </a:r>
            <a:br>
              <a:rPr lang="nl-NL" sz="2000" dirty="0" smtClean="0"/>
            </a:br>
            <a:r>
              <a:rPr lang="nl-NL" sz="2000" i="1" dirty="0" smtClean="0"/>
              <a:t>(link naar filmpje: op de volgende dia. Let op, er is vooraf reclame)</a:t>
            </a:r>
            <a:r>
              <a:rPr lang="nl-NL" sz="2000" i="1" dirty="0"/>
              <a:t/>
            </a:r>
            <a:br>
              <a:rPr lang="nl-NL" sz="2000" i="1" dirty="0"/>
            </a:br>
            <a:r>
              <a:rPr lang="nl-NL" sz="2000" dirty="0" smtClean="0"/>
              <a:t>Hoe gaat dat nou? Je </a:t>
            </a:r>
            <a:r>
              <a:rPr lang="nl-NL" sz="2000" dirty="0"/>
              <a:t>moet </a:t>
            </a:r>
            <a:r>
              <a:rPr lang="nl-NL" sz="2000" dirty="0" smtClean="0"/>
              <a:t>dus eerst </a:t>
            </a:r>
            <a:r>
              <a:rPr lang="nl-NL" sz="2000" dirty="0"/>
              <a:t>een </a:t>
            </a:r>
            <a:r>
              <a:rPr lang="nl-NL" sz="2000" dirty="0" smtClean="0"/>
              <a:t>brokje carbid </a:t>
            </a:r>
            <a:r>
              <a:rPr lang="nl-NL" sz="2000" dirty="0"/>
              <a:t>in een oude melkbus </a:t>
            </a:r>
            <a:r>
              <a:rPr lang="nl-NL" sz="2000" dirty="0" smtClean="0"/>
              <a:t>gooien. </a:t>
            </a:r>
            <a:r>
              <a:rPr lang="nl-NL" sz="2000" dirty="0"/>
              <a:t>Daarna moet je er een beetje water bijdoen. Met de bal druk je de melkbus dicht. Ondertussen is er in de melkbus gas ontstaan (door carbid en water). Dit gas wordt </a:t>
            </a:r>
            <a:r>
              <a:rPr lang="nl-NL" sz="2000" b="1" u="sng" dirty="0"/>
              <a:t>in de fik gestoken</a:t>
            </a:r>
            <a:r>
              <a:rPr lang="nl-NL" sz="2000" dirty="0"/>
              <a:t>. In de fik steken betekent </a:t>
            </a:r>
            <a:r>
              <a:rPr lang="nl-NL" sz="2000" b="1" i="1" dirty="0"/>
              <a:t>in de brand steken</a:t>
            </a:r>
            <a:r>
              <a:rPr lang="nl-NL" sz="2000" dirty="0"/>
              <a:t>. Het gas brandt zo snel dat </a:t>
            </a:r>
            <a:r>
              <a:rPr lang="nl-NL" sz="2000" b="1" u="sng" dirty="0"/>
              <a:t>een vonkje</a:t>
            </a:r>
            <a:r>
              <a:rPr lang="nl-NL" sz="2000" dirty="0"/>
              <a:t>, dat </a:t>
            </a:r>
            <a:r>
              <a:rPr lang="nl-NL" sz="2000" b="1" i="1" dirty="0"/>
              <a:t>is een brandend deeltje,</a:t>
            </a:r>
            <a:r>
              <a:rPr lang="nl-NL" sz="2000" dirty="0"/>
              <a:t> genoeg is voor een flinke knal als de bal ver wegschiet. Carbidschieten is spannend, maar ook gevaarlijk. Het kan gemakkelijk </a:t>
            </a:r>
            <a:r>
              <a:rPr lang="nl-NL" sz="2000" b="1" u="sng" dirty="0"/>
              <a:t>misgaan.</a:t>
            </a:r>
            <a:r>
              <a:rPr lang="nl-NL" sz="2000" dirty="0"/>
              <a:t> Misgaan betekent </a:t>
            </a:r>
            <a:r>
              <a:rPr lang="nl-NL" sz="2000" b="1" i="1" dirty="0"/>
              <a:t>fout gaan. </a:t>
            </a:r>
            <a:r>
              <a:rPr lang="nl-NL" sz="2000" dirty="0"/>
              <a:t>Het </a:t>
            </a:r>
            <a:r>
              <a:rPr lang="nl-NL" sz="2000" dirty="0" smtClean="0"/>
              <a:t>komt wel </a:t>
            </a:r>
            <a:r>
              <a:rPr lang="nl-NL" sz="2000" dirty="0"/>
              <a:t>eens voor dat de </a:t>
            </a:r>
            <a:r>
              <a:rPr lang="nl-NL" sz="2000" dirty="0" smtClean="0"/>
              <a:t>explosies zo’n </a:t>
            </a:r>
            <a:r>
              <a:rPr lang="nl-NL" sz="2000" dirty="0"/>
              <a:t>melkbus helemaal </a:t>
            </a:r>
            <a:r>
              <a:rPr lang="nl-NL" sz="2000" b="1" u="sng" dirty="0"/>
              <a:t>vernielen</a:t>
            </a:r>
            <a:r>
              <a:rPr lang="nl-NL" sz="2000" dirty="0"/>
              <a:t>. Dit  betekent </a:t>
            </a:r>
            <a:r>
              <a:rPr lang="nl-NL" sz="2000" b="1" i="1" dirty="0"/>
              <a:t>helemaal kapot maken. </a:t>
            </a:r>
            <a:r>
              <a:rPr lang="nl-NL" sz="2000" dirty="0" smtClean="0"/>
              <a:t>De jongens en meisjes </a:t>
            </a:r>
            <a:r>
              <a:rPr lang="nl-NL" sz="2000" dirty="0"/>
              <a:t>moeten dus heel voorzichtig zijn. </a:t>
            </a:r>
            <a:r>
              <a:rPr lang="nl-NL" sz="2000" dirty="0" smtClean="0"/>
              <a:t>Soms </a:t>
            </a:r>
            <a:r>
              <a:rPr lang="nl-NL" sz="2000" b="1" u="sng" dirty="0" smtClean="0"/>
              <a:t>strijden</a:t>
            </a:r>
            <a:r>
              <a:rPr lang="nl-NL" sz="2000" dirty="0" smtClean="0"/>
              <a:t> </a:t>
            </a:r>
            <a:r>
              <a:rPr lang="nl-NL" sz="2000" dirty="0"/>
              <a:t> </a:t>
            </a:r>
            <a:r>
              <a:rPr lang="nl-NL" sz="2000" dirty="0" smtClean="0"/>
              <a:t>de mensen ook </a:t>
            </a:r>
            <a:r>
              <a:rPr lang="nl-NL" sz="2000" dirty="0"/>
              <a:t>voor een prijs. Dan </a:t>
            </a:r>
            <a:r>
              <a:rPr lang="nl-NL" sz="2000" b="1" i="1" dirty="0"/>
              <a:t>spelen ze een wedstrijd, vechten</a:t>
            </a:r>
            <a:r>
              <a:rPr lang="nl-NL" sz="2000" dirty="0"/>
              <a:t> om wie de bal het verste wegschiet. Zo’n bal kan </a:t>
            </a:r>
            <a:r>
              <a:rPr lang="nl-NL" sz="2000" dirty="0" smtClean="0"/>
              <a:t>soms wel </a:t>
            </a:r>
            <a:r>
              <a:rPr lang="nl-NL" sz="2000" dirty="0"/>
              <a:t>100 meter ver komen. </a:t>
            </a:r>
            <a:r>
              <a:rPr lang="nl-NL" sz="2000" dirty="0" smtClean="0"/>
              <a:t>De mensen vinden carbidschieten heel bijzonder. Stel </a:t>
            </a:r>
            <a:r>
              <a:rPr lang="nl-NL" sz="2000" dirty="0"/>
              <a:t>je eens voor dat de </a:t>
            </a:r>
            <a:r>
              <a:rPr lang="nl-NL" sz="2000" dirty="0" smtClean="0"/>
              <a:t>politie </a:t>
            </a:r>
            <a:r>
              <a:rPr lang="nl-NL" sz="2000" dirty="0"/>
              <a:t>dit verbiedt omdat het te </a:t>
            </a:r>
            <a:r>
              <a:rPr lang="nl-NL" sz="2000" dirty="0" smtClean="0"/>
              <a:t>gevaarlijk. Dan </a:t>
            </a:r>
            <a:r>
              <a:rPr lang="nl-NL" sz="2000" dirty="0"/>
              <a:t>breken er misschien </a:t>
            </a:r>
            <a:r>
              <a:rPr lang="nl-NL" sz="2000" dirty="0" smtClean="0"/>
              <a:t>wel </a:t>
            </a:r>
            <a:r>
              <a:rPr lang="nl-NL" sz="2000" b="1" u="sng" dirty="0"/>
              <a:t>rellen</a:t>
            </a:r>
            <a:r>
              <a:rPr lang="nl-NL" sz="2000" dirty="0"/>
              <a:t> uit. De rel is </a:t>
            </a:r>
            <a:r>
              <a:rPr lang="nl-NL" sz="2000" b="1" i="1" dirty="0" smtClean="0"/>
              <a:t>de grote ruzie </a:t>
            </a:r>
            <a:r>
              <a:rPr lang="nl-NL" sz="2000" b="1" i="1" dirty="0"/>
              <a:t>tussen </a:t>
            </a:r>
            <a:r>
              <a:rPr lang="nl-NL" sz="2000" b="1" i="1" dirty="0" smtClean="0"/>
              <a:t>veel mensen</a:t>
            </a:r>
            <a:r>
              <a:rPr lang="nl-NL" sz="2000" dirty="0" smtClean="0"/>
              <a:t>. En dat wil niemand.  </a:t>
            </a:r>
            <a:r>
              <a:rPr lang="nl-NL" sz="2000" dirty="0"/>
              <a:t>Daarom zijn er strenge regels waar iedereen zich aan moet houden. En gelukkig doet iedereen dat!</a:t>
            </a:r>
          </a:p>
          <a:p>
            <a:pPr marL="0" indent="0">
              <a:buNone/>
            </a:pPr>
            <a:endParaRPr lang="nl-NL" sz="2000" b="1" i="1" u="sng" dirty="0" smtClean="0">
              <a:latin typeface="+mj-lt"/>
            </a:endParaRPr>
          </a:p>
        </p:txBody>
      </p:sp>
    </p:spTree>
    <p:extLst>
      <p:ext uri="{BB962C8B-B14F-4D97-AF65-F5344CB8AC3E}">
        <p14:creationId xmlns:p14="http://schemas.microsoft.com/office/powerpoint/2010/main" val="3131484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en-US" sz="8000" b="1" u="sng" dirty="0"/>
              <a:t>d</a:t>
            </a:r>
            <a:r>
              <a:rPr lang="en-US" sz="8000" b="1" u="sng" dirty="0" smtClean="0"/>
              <a:t>e rel</a:t>
            </a:r>
            <a:endParaRPr lang="nl-NL" sz="8000" b="1" u="sng" dirty="0"/>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smtClean="0"/>
              <a:t> </a:t>
            </a:r>
            <a:endParaRPr lang="nl-NL"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3568" y="2028515"/>
            <a:ext cx="7709654" cy="41359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55407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Trebuchet MS"/>
                <a:ea typeface="Calibri"/>
                <a:cs typeface="Times New Roman"/>
              </a:rPr>
              <a:t>misgaan</a:t>
            </a:r>
            <a:endParaRPr lang="nl-NL" sz="60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effectLst/>
                <a:latin typeface="Trebuchet MS"/>
                <a:ea typeface="Calibri"/>
                <a:cs typeface="Times New Roman"/>
              </a:rPr>
              <a:t>lukken</a:t>
            </a:r>
            <a:endParaRPr lang="nl-NL" sz="60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latin typeface="Trebuchet MS"/>
                <a:ea typeface="Calibri"/>
                <a:cs typeface="Times New Roman"/>
              </a:rPr>
              <a:t>= fout gaan</a:t>
            </a:r>
          </a:p>
          <a:p>
            <a:pPr>
              <a:lnSpc>
                <a:spcPct val="107000"/>
              </a:lnSpc>
              <a:spcAft>
                <a:spcPts val="0"/>
              </a:spcAft>
            </a:pPr>
            <a:endParaRPr lang="nl-NL" sz="28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Bij carbidschieten kan er gemakkelijk iets </a:t>
            </a:r>
            <a:r>
              <a:rPr lang="nl-NL" sz="2400" i="1" u="sng" dirty="0" smtClean="0">
                <a:solidFill>
                  <a:srgbClr val="387038"/>
                </a:solidFill>
                <a:latin typeface="Trebuchet MS"/>
                <a:ea typeface="Calibri"/>
                <a:cs typeface="Times New Roman"/>
              </a:rPr>
              <a:t>misgaan</a:t>
            </a:r>
            <a:r>
              <a:rPr lang="nl-NL" sz="2400" i="1" dirty="0" smtClean="0">
                <a:solidFill>
                  <a:srgbClr val="387038"/>
                </a:solidFill>
                <a:latin typeface="Trebuchet MS"/>
                <a:ea typeface="Calibri"/>
                <a:cs typeface="Times New Roman"/>
              </a:rPr>
              <a:t>.</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effectLst/>
                <a:latin typeface="Trebuchet MS"/>
                <a:ea typeface="Calibri"/>
                <a:cs typeface="Times New Roman"/>
              </a:rPr>
              <a:t>= goed gaan</a:t>
            </a: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dirty="0" smtClean="0">
              <a:effectLst/>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Als je goed uitkijkt zal het zeker </a:t>
            </a:r>
            <a:r>
              <a:rPr lang="nl-NL" sz="2400" i="1" u="sng" dirty="0" smtClean="0">
                <a:solidFill>
                  <a:srgbClr val="387038"/>
                </a:solidFill>
                <a:latin typeface="Trebuchet MS"/>
                <a:ea typeface="Calibri"/>
                <a:cs typeface="Times New Roman"/>
              </a:rPr>
              <a:t>lukken.</a:t>
            </a:r>
            <a:endParaRPr lang="nl-NL" sz="2400" u="sng"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5936" y="2204864"/>
            <a:ext cx="3927636" cy="2663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76056" y="2343610"/>
            <a:ext cx="2984695" cy="2386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87989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7103" y="45471"/>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Trebuchet MS"/>
                <a:ea typeface="Calibri"/>
                <a:cs typeface="Times New Roman"/>
              </a:rPr>
              <a:t>vernielen</a:t>
            </a:r>
            <a:endParaRPr lang="nl-NL" sz="60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effectLst/>
                <a:latin typeface="Trebuchet MS"/>
                <a:ea typeface="Calibri"/>
                <a:cs typeface="Times New Roman"/>
              </a:rPr>
              <a:t>repareren</a:t>
            </a:r>
            <a:endParaRPr lang="nl-NL" sz="60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latin typeface="Trebuchet MS"/>
                <a:ea typeface="Calibri"/>
                <a:cs typeface="Times New Roman"/>
              </a:rPr>
              <a:t>= helemaal kapotmaken</a:t>
            </a:r>
          </a:p>
          <a:p>
            <a:pPr>
              <a:lnSpc>
                <a:spcPct val="107000"/>
              </a:lnSpc>
              <a:spcAft>
                <a:spcPts val="0"/>
              </a:spcAft>
            </a:pPr>
            <a:endParaRPr lang="nl-NL" sz="28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De explosies </a:t>
            </a:r>
            <a:r>
              <a:rPr lang="nl-NL" sz="2400" i="1" u="sng" dirty="0" smtClean="0">
                <a:solidFill>
                  <a:srgbClr val="387038"/>
                </a:solidFill>
                <a:latin typeface="Trebuchet MS"/>
                <a:ea typeface="Calibri"/>
                <a:cs typeface="Times New Roman"/>
              </a:rPr>
              <a:t>vernielen</a:t>
            </a:r>
            <a:r>
              <a:rPr lang="nl-NL" sz="2400" i="1" dirty="0" smtClean="0">
                <a:solidFill>
                  <a:srgbClr val="387038"/>
                </a:solidFill>
                <a:latin typeface="Trebuchet MS"/>
                <a:ea typeface="Calibri"/>
                <a:cs typeface="Times New Roman"/>
              </a:rPr>
              <a:t> de melkbus.</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effectLst/>
                <a:latin typeface="Trebuchet MS"/>
                <a:ea typeface="Calibri"/>
                <a:cs typeface="Times New Roman"/>
              </a:rPr>
              <a:t>= iets dat kapot is, heel maken</a:t>
            </a: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dirty="0" smtClean="0">
              <a:effectLst/>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Je kan het gat in de melkbus gemakkelijk </a:t>
            </a:r>
            <a:r>
              <a:rPr lang="nl-NL" sz="2400" i="1" u="sng" dirty="0" smtClean="0">
                <a:solidFill>
                  <a:srgbClr val="387038"/>
                </a:solidFill>
                <a:latin typeface="Trebuchet MS"/>
                <a:ea typeface="Calibri"/>
                <a:cs typeface="Times New Roman"/>
              </a:rPr>
              <a:t>repareren</a:t>
            </a:r>
            <a:r>
              <a:rPr lang="nl-NL" sz="2400" i="1" dirty="0" smtClean="0">
                <a:solidFill>
                  <a:srgbClr val="387038"/>
                </a:solidFill>
                <a:latin typeface="Trebuchet MS"/>
                <a:ea typeface="Calibri"/>
                <a:cs typeface="Times New Roman"/>
              </a:rPr>
              <a:t>.</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409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72077" y="2251174"/>
            <a:ext cx="2035401" cy="2978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descr="C:\Users\vrielinf\AppData\Local\Microsoft\Windows\Temporary Internet Files\Content.IE5\ERRFVDQP\shutterstock_41125353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11941" y="2708919"/>
            <a:ext cx="3532412" cy="2359651"/>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4058" b="96232" l="3279" r="98361"/>
                    </a14:imgEffect>
                  </a14:imgLayer>
                </a14:imgProps>
              </a:ext>
              <a:ext uri="{28A0092B-C50C-407E-A947-70E740481C1C}">
                <a14:useLocalDpi xmlns:a14="http://schemas.microsoft.com/office/drawing/2010/main"/>
              </a:ext>
            </a:extLst>
          </a:blip>
          <a:srcRect/>
          <a:stretch>
            <a:fillRect/>
          </a:stretch>
        </p:blipFill>
        <p:spPr bwMode="auto">
          <a:xfrm rot="2382375">
            <a:off x="6906596" y="3202555"/>
            <a:ext cx="1217178" cy="2294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85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12356" y="465137"/>
            <a:ext cx="4459643" cy="9334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dirty="0">
                <a:solidFill>
                  <a:srgbClr val="387038"/>
                </a:solidFill>
                <a:latin typeface="Trebuchet MS"/>
                <a:ea typeface="Calibri"/>
                <a:cs typeface="Times New Roman"/>
              </a:rPr>
              <a:t>i</a:t>
            </a:r>
            <a:r>
              <a:rPr lang="nl-NL" sz="4400" b="1" dirty="0" smtClean="0">
                <a:solidFill>
                  <a:srgbClr val="387038"/>
                </a:solidFill>
                <a:latin typeface="Trebuchet MS"/>
                <a:ea typeface="Calibri"/>
                <a:cs typeface="Times New Roman"/>
              </a:rPr>
              <a:t>n de fik steken</a:t>
            </a:r>
            <a:endParaRPr lang="nl-NL" sz="4400" dirty="0">
              <a:effectLst/>
              <a:latin typeface="Calibri"/>
              <a:ea typeface="Calibri"/>
              <a:cs typeface="Times New Roman"/>
            </a:endParaRPr>
          </a:p>
        </p:txBody>
      </p:sp>
      <p:sp>
        <p:nvSpPr>
          <p:cNvPr id="13" name="Tekstvak 2"/>
          <p:cNvSpPr txBox="1">
            <a:spLocks noChangeArrowheads="1"/>
          </p:cNvSpPr>
          <p:nvPr/>
        </p:nvSpPr>
        <p:spPr bwMode="auto">
          <a:xfrm>
            <a:off x="4427984" y="465136"/>
            <a:ext cx="4788025" cy="93345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dirty="0" smtClean="0">
                <a:solidFill>
                  <a:srgbClr val="387038"/>
                </a:solidFill>
                <a:effectLst/>
                <a:latin typeface="Trebuchet MS"/>
                <a:ea typeface="Calibri"/>
                <a:cs typeface="Times New Roman"/>
              </a:rPr>
              <a:t>blussen</a:t>
            </a:r>
            <a:endParaRPr lang="nl-NL" sz="44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latin typeface="Trebuchet MS"/>
                <a:ea typeface="Calibri"/>
                <a:cs typeface="Times New Roman"/>
              </a:rPr>
              <a:t>= in de brand steken</a:t>
            </a:r>
          </a:p>
          <a:p>
            <a:pPr>
              <a:lnSpc>
                <a:spcPct val="107000"/>
              </a:lnSpc>
              <a:spcAft>
                <a:spcPts val="0"/>
              </a:spcAft>
            </a:pPr>
            <a:endParaRPr lang="nl-NL" sz="28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De jongen </a:t>
            </a:r>
            <a:r>
              <a:rPr lang="nl-NL" sz="2400" i="1" u="sng" dirty="0" smtClean="0">
                <a:solidFill>
                  <a:srgbClr val="387038"/>
                </a:solidFill>
                <a:latin typeface="Trebuchet MS"/>
                <a:ea typeface="Calibri"/>
                <a:cs typeface="Times New Roman"/>
              </a:rPr>
              <a:t>steekt </a:t>
            </a:r>
            <a:r>
              <a:rPr lang="nl-NL" sz="2400" i="1" dirty="0" smtClean="0">
                <a:solidFill>
                  <a:srgbClr val="387038"/>
                </a:solidFill>
                <a:latin typeface="Trebuchet MS"/>
                <a:ea typeface="Calibri"/>
                <a:cs typeface="Times New Roman"/>
              </a:rPr>
              <a:t>het gas in de melkbus </a:t>
            </a:r>
            <a:r>
              <a:rPr lang="nl-NL" sz="2400" i="1" u="sng" dirty="0" smtClean="0">
                <a:solidFill>
                  <a:srgbClr val="387038"/>
                </a:solidFill>
                <a:latin typeface="Trebuchet MS"/>
                <a:ea typeface="Calibri"/>
                <a:cs typeface="Times New Roman"/>
              </a:rPr>
              <a:t>in de fik.</a:t>
            </a:r>
            <a:endParaRPr lang="nl-NL" sz="1100" u="sng"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effectLst/>
                <a:latin typeface="Trebuchet MS"/>
                <a:ea typeface="Calibri"/>
                <a:cs typeface="Times New Roman"/>
              </a:rPr>
              <a:t>= vuur laten stoppen door er water op te gooien</a:t>
            </a:r>
          </a:p>
          <a:p>
            <a:pPr>
              <a:lnSpc>
                <a:spcPct val="107000"/>
              </a:lnSpc>
              <a:spcAft>
                <a:spcPts val="0"/>
              </a:spcAft>
            </a:pPr>
            <a:r>
              <a:rPr lang="nl-NL" sz="2800" dirty="0" smtClean="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dirty="0" smtClean="0">
              <a:effectLst/>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De brandweermannen zijn de brand aan het </a:t>
            </a:r>
            <a:r>
              <a:rPr lang="nl-NL" sz="2400" i="1" u="sng" dirty="0" smtClean="0">
                <a:solidFill>
                  <a:srgbClr val="387038"/>
                </a:solidFill>
                <a:latin typeface="Trebuchet MS"/>
                <a:ea typeface="Calibri"/>
                <a:cs typeface="Times New Roman"/>
              </a:rPr>
              <a:t>blussen</a:t>
            </a:r>
            <a:r>
              <a:rPr lang="nl-NL" sz="2400" i="1" dirty="0" smtClean="0">
                <a:solidFill>
                  <a:srgbClr val="387038"/>
                </a:solidFill>
                <a:latin typeface="Trebuchet MS"/>
                <a:ea typeface="Calibri"/>
                <a:cs typeface="Times New Roman"/>
              </a:rPr>
              <a:t>.</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36314" y="2276872"/>
            <a:ext cx="2663081" cy="2800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descr="C:\Users\vrielinf\AppData\Local\Microsoft\Windows\Temporary Internet Files\Content.IE5\9JTDTNE5\shutterstock_1233934699.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76056" y="3009341"/>
            <a:ext cx="3096344" cy="2068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5709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86272" y="452778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Trebuchet MS"/>
                <a:ea typeface="Calibri"/>
                <a:cs typeface="Times New Roman"/>
              </a:rPr>
              <a:t>d</a:t>
            </a:r>
            <a:r>
              <a:rPr lang="nl-NL" sz="4000" dirty="0" smtClean="0">
                <a:latin typeface="Trebuchet MS"/>
                <a:ea typeface="Calibri"/>
                <a:cs typeface="Times New Roman"/>
              </a:rPr>
              <a:t>e discussie</a:t>
            </a:r>
            <a:endParaRPr lang="nl-NL" sz="1000" dirty="0">
              <a:effectLst/>
              <a:ea typeface="Calibri"/>
              <a:cs typeface="Times New Roman"/>
            </a:endParaRPr>
          </a:p>
        </p:txBody>
      </p:sp>
      <p:sp>
        <p:nvSpPr>
          <p:cNvPr id="9" name="Text Box 14"/>
          <p:cNvSpPr txBox="1"/>
          <p:nvPr/>
        </p:nvSpPr>
        <p:spPr>
          <a:xfrm>
            <a:off x="2966594" y="3898384"/>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Trebuchet MS"/>
                <a:ea typeface="Calibri"/>
                <a:cs typeface="Times New Roman"/>
              </a:rPr>
              <a:t>d</a:t>
            </a:r>
            <a:r>
              <a:rPr lang="nl-NL" sz="4800" dirty="0" smtClean="0">
                <a:latin typeface="Trebuchet MS"/>
                <a:ea typeface="Calibri"/>
                <a:cs typeface="Times New Roman"/>
              </a:rPr>
              <a:t>e ruzie</a:t>
            </a:r>
            <a:endParaRPr lang="nl-NL" sz="1100" dirty="0">
              <a:effectLst/>
              <a:ea typeface="Calibri"/>
              <a:cs typeface="Times New Roman"/>
            </a:endParaRPr>
          </a:p>
        </p:txBody>
      </p:sp>
      <p:sp>
        <p:nvSpPr>
          <p:cNvPr id="10" name="Text Box 14"/>
          <p:cNvSpPr txBox="1"/>
          <p:nvPr/>
        </p:nvSpPr>
        <p:spPr>
          <a:xfrm>
            <a:off x="5969699" y="341336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Trebuchet MS"/>
                <a:ea typeface="Calibri"/>
                <a:cs typeface="Times New Roman"/>
              </a:rPr>
              <a:t>d</a:t>
            </a:r>
            <a:r>
              <a:rPr lang="nl-NL" sz="4800" dirty="0" smtClean="0">
                <a:latin typeface="Trebuchet MS"/>
                <a:ea typeface="Calibri"/>
                <a:cs typeface="Times New Roman"/>
              </a:rPr>
              <a:t>e rel</a:t>
            </a:r>
            <a:endParaRPr lang="nl-NL" sz="1100" dirty="0">
              <a:effectLst/>
              <a:ea typeface="Calibri"/>
              <a:cs typeface="Times New Roman"/>
            </a:endParaRPr>
          </a:p>
        </p:txBody>
      </p:sp>
      <p:sp>
        <p:nvSpPr>
          <p:cNvPr id="11" name="Text Box 14"/>
          <p:cNvSpPr txBox="1"/>
          <p:nvPr/>
        </p:nvSpPr>
        <p:spPr>
          <a:xfrm>
            <a:off x="467544" y="434729"/>
            <a:ext cx="7947219" cy="7200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smtClean="0">
                <a:solidFill>
                  <a:srgbClr val="387038"/>
                </a:solidFill>
                <a:effectLst/>
                <a:latin typeface="Trebuchet MS"/>
                <a:ea typeface="Calibri"/>
                <a:cs typeface="Times New Roman"/>
              </a:rPr>
              <a:t>Er ontstaan misschien wel </a:t>
            </a:r>
            <a:r>
              <a:rPr lang="nl-NL" sz="2000" i="1" u="sng" dirty="0" smtClean="0">
                <a:solidFill>
                  <a:srgbClr val="387038"/>
                </a:solidFill>
                <a:effectLst/>
                <a:latin typeface="Trebuchet MS"/>
                <a:ea typeface="Calibri"/>
                <a:cs typeface="Times New Roman"/>
              </a:rPr>
              <a:t>rellen</a:t>
            </a:r>
            <a:r>
              <a:rPr lang="nl-NL" sz="2000" i="1" dirty="0" smtClean="0">
                <a:solidFill>
                  <a:srgbClr val="387038"/>
                </a:solidFill>
                <a:effectLst/>
                <a:latin typeface="Trebuchet MS"/>
                <a:ea typeface="Calibri"/>
                <a:cs typeface="Times New Roman"/>
              </a:rPr>
              <a:t> als de politie het carbidschieten verbiedt.</a:t>
            </a:r>
            <a:endParaRPr lang="nl-NL" sz="1100" dirty="0">
              <a:effectLst/>
              <a:ea typeface="Calibri"/>
              <a:cs typeface="Times New Roman"/>
            </a:endParaRPr>
          </a:p>
        </p:txBody>
      </p:sp>
      <p:sp>
        <p:nvSpPr>
          <p:cNvPr id="16" name="Text Box 14"/>
          <p:cNvSpPr txBox="1"/>
          <p:nvPr/>
        </p:nvSpPr>
        <p:spPr>
          <a:xfrm>
            <a:off x="6032433" y="4309312"/>
            <a:ext cx="2830499" cy="152034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p:cNvSpPr txBox="1">
            <a:spLocks noChangeArrowheads="1"/>
          </p:cNvSpPr>
          <p:nvPr/>
        </p:nvSpPr>
        <p:spPr bwMode="auto">
          <a:xfrm>
            <a:off x="6012160" y="4302244"/>
            <a:ext cx="2850772" cy="7637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smtClean="0">
                <a:effectLst/>
                <a:latin typeface="Trebuchet MS"/>
                <a:ea typeface="Calibri"/>
                <a:cs typeface="Times New Roman"/>
              </a:rPr>
              <a:t>de grote ruzie tussen veel mensen</a:t>
            </a:r>
            <a:endParaRPr lang="nl-NL" sz="1100" dirty="0">
              <a:effectLst/>
              <a:latin typeface="Calibri"/>
              <a:ea typeface="Calibri"/>
              <a:cs typeface="Times New Roman"/>
            </a:endParaRPr>
          </a:p>
        </p:txBody>
      </p:sp>
      <p:pic>
        <p:nvPicPr>
          <p:cNvPr id="19" name="Picture 2" descr="C:\Users\dasg\Downloads\shutterstock_35108130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36949" y="2487182"/>
            <a:ext cx="1798093" cy="134857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asg\Downloads\shutterstock_115121797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7544" y="2908710"/>
            <a:ext cx="2093116" cy="145924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29094" y="1654930"/>
            <a:ext cx="2805113" cy="150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90720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838" y="216081"/>
            <a:ext cx="8748962" cy="5849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Box 14"/>
          <p:cNvSpPr txBox="1"/>
          <p:nvPr/>
        </p:nvSpPr>
        <p:spPr>
          <a:xfrm>
            <a:off x="2339752" y="2636912"/>
            <a:ext cx="4320479" cy="7200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2483768" y="2636912"/>
            <a:ext cx="3846345" cy="7200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b="1" dirty="0">
                <a:latin typeface="Trebuchet MS"/>
                <a:ea typeface="Calibri"/>
                <a:cs typeface="Times New Roman"/>
              </a:rPr>
              <a:t>d</a:t>
            </a:r>
            <a:r>
              <a:rPr lang="nl-NL" sz="3600" b="1" dirty="0" smtClean="0">
                <a:effectLst/>
                <a:latin typeface="Trebuchet MS"/>
                <a:ea typeface="Calibri"/>
                <a:cs typeface="Times New Roman"/>
              </a:rPr>
              <a:t>e brand</a:t>
            </a:r>
            <a:endParaRPr lang="nl-NL" sz="900" dirty="0">
              <a:effectLst/>
              <a:ea typeface="Calibri"/>
              <a:cs typeface="Times New Roman"/>
            </a:endParaRPr>
          </a:p>
        </p:txBody>
      </p:sp>
      <p:cxnSp>
        <p:nvCxnSpPr>
          <p:cNvPr id="10" name="Rechte verbindingslijn 9"/>
          <p:cNvCxnSpPr/>
          <p:nvPr/>
        </p:nvCxnSpPr>
        <p:spPr>
          <a:xfrm>
            <a:off x="5610947" y="3356992"/>
            <a:ext cx="396361" cy="833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279915" y="4190241"/>
            <a:ext cx="210039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2" name="Text Box 14"/>
          <p:cNvSpPr txBox="1"/>
          <p:nvPr/>
        </p:nvSpPr>
        <p:spPr>
          <a:xfrm>
            <a:off x="4968303" y="4149080"/>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smtClean="0">
                <a:effectLst/>
                <a:latin typeface="Trebuchet MS"/>
                <a:ea typeface="Calibri"/>
                <a:cs typeface="Times New Roman"/>
              </a:rPr>
              <a:t>blussen</a:t>
            </a:r>
            <a:endParaRPr lang="nl-NL" sz="1050" dirty="0">
              <a:effectLst/>
              <a:ea typeface="Calibri"/>
              <a:cs typeface="Times New Roman"/>
            </a:endParaRPr>
          </a:p>
        </p:txBody>
      </p:sp>
      <p:sp>
        <p:nvSpPr>
          <p:cNvPr id="13" name="Text Box 14"/>
          <p:cNvSpPr txBox="1"/>
          <p:nvPr/>
        </p:nvSpPr>
        <p:spPr>
          <a:xfrm>
            <a:off x="4201624" y="825813"/>
            <a:ext cx="28186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4296931" y="819113"/>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d</a:t>
            </a:r>
            <a:r>
              <a:rPr lang="nl-NL" sz="3600" dirty="0" smtClean="0">
                <a:effectLst/>
                <a:latin typeface="Trebuchet MS"/>
                <a:ea typeface="Calibri"/>
                <a:cs typeface="Times New Roman"/>
              </a:rPr>
              <a:t>e vonk</a:t>
            </a:r>
            <a:endParaRPr lang="nl-NL" sz="1050" dirty="0">
              <a:effectLst/>
              <a:ea typeface="Calibri"/>
              <a:cs typeface="Times New Roman"/>
            </a:endParaRPr>
          </a:p>
        </p:txBody>
      </p:sp>
      <p:sp>
        <p:nvSpPr>
          <p:cNvPr id="15" name="Text Box 14"/>
          <p:cNvSpPr txBox="1"/>
          <p:nvPr/>
        </p:nvSpPr>
        <p:spPr>
          <a:xfrm>
            <a:off x="779156" y="4324861"/>
            <a:ext cx="262803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761615" y="4293096"/>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d</a:t>
            </a:r>
            <a:r>
              <a:rPr lang="nl-NL" sz="3600" dirty="0" smtClean="0">
                <a:effectLst/>
                <a:latin typeface="Trebuchet MS"/>
                <a:ea typeface="Calibri"/>
                <a:cs typeface="Times New Roman"/>
              </a:rPr>
              <a:t>e vlam</a:t>
            </a:r>
            <a:endParaRPr lang="nl-NL" sz="1050" dirty="0">
              <a:effectLst/>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566432" y="6084675"/>
            <a:ext cx="1584176" cy="593304"/>
          </a:xfrm>
          <a:prstGeom prst="rect">
            <a:avLst/>
          </a:prstGeom>
        </p:spPr>
      </p:pic>
      <p:sp>
        <p:nvSpPr>
          <p:cNvPr id="17" name="Text Box 14"/>
          <p:cNvSpPr txBox="1"/>
          <p:nvPr/>
        </p:nvSpPr>
        <p:spPr>
          <a:xfrm>
            <a:off x="4201624" y="1556791"/>
            <a:ext cx="4730370" cy="94806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8" name="Tekstvak 2"/>
          <p:cNvSpPr txBox="1">
            <a:spLocks noChangeArrowheads="1"/>
          </p:cNvSpPr>
          <p:nvPr/>
        </p:nvSpPr>
        <p:spPr bwMode="auto">
          <a:xfrm>
            <a:off x="4205855" y="1556790"/>
            <a:ext cx="4726139" cy="94806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smtClean="0">
                <a:latin typeface="Trebuchet MS"/>
                <a:ea typeface="Calibri"/>
                <a:cs typeface="Times New Roman"/>
              </a:rPr>
              <a:t>een brandend deeltje dat ergens vanaf vliegt</a:t>
            </a:r>
            <a:endParaRPr lang="nl-NL" sz="1100" dirty="0">
              <a:effectLst/>
              <a:latin typeface="Calibri"/>
              <a:ea typeface="Calibri"/>
              <a:cs typeface="Times New Roman"/>
            </a:endParaRPr>
          </a:p>
        </p:txBody>
      </p:sp>
      <p:sp>
        <p:nvSpPr>
          <p:cNvPr id="19" name="Text Box 14"/>
          <p:cNvSpPr txBox="1"/>
          <p:nvPr/>
        </p:nvSpPr>
        <p:spPr>
          <a:xfrm>
            <a:off x="761615" y="5108742"/>
            <a:ext cx="3952197" cy="111133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smtClean="0">
                <a:latin typeface="Trebuchet MS" panose="020B0603020202020204" pitchFamily="34" charset="0"/>
                <a:ea typeface="Calibri"/>
                <a:cs typeface="Times New Roman"/>
              </a:rPr>
              <a:t>= een bewegend geel of blauw deel van vuur</a:t>
            </a:r>
            <a:endParaRPr lang="nl-NL" sz="1100" dirty="0">
              <a:effectLst/>
              <a:latin typeface="Trebuchet MS" panose="020B0603020202020204" pitchFamily="34" charset="0"/>
              <a:ea typeface="Calibri"/>
              <a:cs typeface="Times New Roman"/>
            </a:endParaRPr>
          </a:p>
        </p:txBody>
      </p:sp>
      <p:sp>
        <p:nvSpPr>
          <p:cNvPr id="20" name="Text Box 14"/>
          <p:cNvSpPr txBox="1"/>
          <p:nvPr/>
        </p:nvSpPr>
        <p:spPr>
          <a:xfrm>
            <a:off x="5286947" y="4969914"/>
            <a:ext cx="3702329" cy="141141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a:ea typeface="Calibri"/>
                <a:cs typeface="Times New Roman"/>
              </a:rPr>
              <a:t> </a:t>
            </a:r>
            <a:r>
              <a:rPr lang="en-US" sz="2800" dirty="0" smtClean="0">
                <a:latin typeface="Trebuchet MS" panose="020B0603020202020204" pitchFamily="34" charset="0"/>
                <a:ea typeface="Calibri"/>
                <a:cs typeface="Times New Roman"/>
              </a:rPr>
              <a:t>=vuur laten stoppen door er water op te gooien </a:t>
            </a:r>
            <a:endParaRPr lang="nl-NL" sz="1100" dirty="0">
              <a:effectLst/>
              <a:ea typeface="Calibri"/>
              <a:cs typeface="Times New Roman"/>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74368" y="476672"/>
            <a:ext cx="269557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44476" y="2753542"/>
            <a:ext cx="2064312" cy="1377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95536" y="2501460"/>
            <a:ext cx="1190625"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65936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7505" y="0"/>
            <a:ext cx="9036496" cy="6516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771801" y="476672"/>
            <a:ext cx="3329280"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2771801" y="404664"/>
            <a:ext cx="3456383"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Trebuchet MS" panose="020B0603020202020204" pitchFamily="34" charset="0"/>
                <a:ea typeface="Calibri"/>
                <a:cs typeface="Times New Roman"/>
              </a:rPr>
              <a:t>d</a:t>
            </a:r>
            <a:r>
              <a:rPr lang="nl-NL" sz="4800" b="1" dirty="0" smtClean="0">
                <a:latin typeface="Trebuchet MS" panose="020B0603020202020204" pitchFamily="34" charset="0"/>
                <a:ea typeface="Calibri"/>
                <a:cs typeface="Times New Roman"/>
              </a:rPr>
              <a:t>e traditie</a:t>
            </a:r>
            <a:endParaRPr lang="nl-NL" sz="4800" b="1" dirty="0">
              <a:effectLst/>
              <a:latin typeface="Trebuchet MS" panose="020B0603020202020204" pitchFamily="34" charset="0"/>
              <a:ea typeface="Calibri"/>
              <a:cs typeface="Times New Roman"/>
            </a:endParaRPr>
          </a:p>
        </p:txBody>
      </p:sp>
      <p:sp>
        <p:nvSpPr>
          <p:cNvPr id="7" name="Text Box 14"/>
          <p:cNvSpPr txBox="1"/>
          <p:nvPr/>
        </p:nvSpPr>
        <p:spPr>
          <a:xfrm>
            <a:off x="467544" y="3847073"/>
            <a:ext cx="3261229" cy="136815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323527" y="3881821"/>
            <a:ext cx="3405246" cy="134737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Trebuchet MS" panose="020B0603020202020204" pitchFamily="34" charset="0"/>
                <a:ea typeface="Calibri"/>
                <a:cs typeface="Times New Roman"/>
              </a:rPr>
              <a:t>d</a:t>
            </a:r>
            <a:r>
              <a:rPr lang="nl-NL" sz="3600" b="1" dirty="0" smtClean="0">
                <a:latin typeface="Trebuchet MS" panose="020B0603020202020204" pitchFamily="34" charset="0"/>
                <a:ea typeface="Calibri"/>
                <a:cs typeface="Times New Roman"/>
              </a:rPr>
              <a:t>e kerstboom</a:t>
            </a:r>
          </a:p>
          <a:p>
            <a:pPr algn="ctr">
              <a:lnSpc>
                <a:spcPct val="107000"/>
              </a:lnSpc>
              <a:spcAft>
                <a:spcPts val="800"/>
              </a:spcAft>
            </a:pPr>
            <a:r>
              <a:rPr lang="nl-NL" sz="3600" b="1" dirty="0" smtClean="0">
                <a:effectLst/>
                <a:latin typeface="Trebuchet MS" panose="020B0603020202020204" pitchFamily="34" charset="0"/>
                <a:ea typeface="Calibri"/>
                <a:cs typeface="Times New Roman"/>
              </a:rPr>
              <a:t>versieren</a:t>
            </a:r>
            <a:endParaRPr lang="nl-NL" sz="3600" b="1" dirty="0">
              <a:effectLst/>
              <a:latin typeface="Trebuchet MS" panose="020B0603020202020204" pitchFamily="34" charset="0"/>
              <a:ea typeface="Calibri"/>
              <a:cs typeface="Times New Roman"/>
            </a:endParaRPr>
          </a:p>
        </p:txBody>
      </p:sp>
      <p:sp>
        <p:nvSpPr>
          <p:cNvPr id="9" name="Text Box 14"/>
          <p:cNvSpPr txBox="1"/>
          <p:nvPr/>
        </p:nvSpPr>
        <p:spPr>
          <a:xfrm>
            <a:off x="3821373" y="3861048"/>
            <a:ext cx="2511188" cy="136815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p:cNvSpPr txBox="1">
            <a:spLocks noChangeArrowheads="1"/>
          </p:cNvSpPr>
          <p:nvPr/>
        </p:nvSpPr>
        <p:spPr bwMode="auto">
          <a:xfrm>
            <a:off x="3851919" y="3861985"/>
            <a:ext cx="2480641" cy="122319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smtClean="0">
                <a:latin typeface="Trebuchet MS" panose="020B0603020202020204" pitchFamily="34" charset="0"/>
                <a:ea typeface="Calibri"/>
                <a:cs typeface="Times New Roman"/>
              </a:rPr>
              <a:t>carbid </a:t>
            </a:r>
          </a:p>
          <a:p>
            <a:pPr algn="ctr">
              <a:lnSpc>
                <a:spcPct val="107000"/>
              </a:lnSpc>
              <a:spcAft>
                <a:spcPts val="800"/>
              </a:spcAft>
            </a:pPr>
            <a:r>
              <a:rPr lang="nl-NL" sz="3600" b="1" dirty="0" smtClean="0">
                <a:effectLst/>
                <a:latin typeface="Trebuchet MS" panose="020B0603020202020204" pitchFamily="34" charset="0"/>
                <a:ea typeface="Calibri"/>
                <a:cs typeface="Times New Roman"/>
              </a:rPr>
              <a:t>schieten</a:t>
            </a:r>
            <a:endParaRPr lang="nl-NL" sz="3600" b="1" dirty="0">
              <a:effectLst/>
              <a:latin typeface="Trebuchet MS" panose="020B0603020202020204" pitchFamily="34" charset="0"/>
              <a:ea typeface="Calibri"/>
              <a:cs typeface="Times New Roman"/>
            </a:endParaRPr>
          </a:p>
        </p:txBody>
      </p:sp>
      <p:sp>
        <p:nvSpPr>
          <p:cNvPr id="11" name="Text Box 14"/>
          <p:cNvSpPr txBox="1"/>
          <p:nvPr/>
        </p:nvSpPr>
        <p:spPr>
          <a:xfrm>
            <a:off x="6444208" y="3861048"/>
            <a:ext cx="1607971" cy="136815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p:cNvSpPr txBox="1">
            <a:spLocks noChangeArrowheads="1"/>
          </p:cNvSpPr>
          <p:nvPr/>
        </p:nvSpPr>
        <p:spPr bwMode="auto">
          <a:xfrm>
            <a:off x="6101082" y="3861048"/>
            <a:ext cx="2287342" cy="136815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Trebuchet MS" panose="020B0603020202020204" pitchFamily="34" charset="0"/>
                <a:ea typeface="Calibri"/>
                <a:cs typeface="Times New Roman"/>
              </a:rPr>
              <a:t>s</a:t>
            </a:r>
            <a:r>
              <a:rPr lang="nl-NL" sz="3600" b="1" dirty="0" smtClean="0">
                <a:effectLst/>
                <a:latin typeface="Trebuchet MS" panose="020B0603020202020204" pitchFamily="34" charset="0"/>
                <a:ea typeface="Calibri"/>
                <a:cs typeface="Times New Roman"/>
              </a:rPr>
              <a:t>int en piet</a:t>
            </a:r>
            <a:endParaRPr lang="nl-NL" sz="3600" b="1" dirty="0">
              <a:effectLst/>
              <a:latin typeface="Trebuchet MS" panose="020B0603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74867" y="3428441"/>
            <a:ext cx="152772" cy="441929"/>
          </a:xfrm>
          <a:prstGeom prst="rect">
            <a:avLst/>
          </a:prstGeom>
        </p:spPr>
      </p:pic>
      <p:sp>
        <p:nvSpPr>
          <p:cNvPr id="13" name="Text Box 14"/>
          <p:cNvSpPr txBox="1"/>
          <p:nvPr/>
        </p:nvSpPr>
        <p:spPr>
          <a:xfrm>
            <a:off x="6214102" y="476672"/>
            <a:ext cx="2520280" cy="180020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6228184" y="491188"/>
            <a:ext cx="2520280" cy="178568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smtClean="0">
                <a:effectLst/>
                <a:latin typeface="Trebuchet MS"/>
                <a:ea typeface="Calibri"/>
                <a:cs typeface="Times New Roman"/>
              </a:rPr>
              <a:t>= </a:t>
            </a:r>
            <a:r>
              <a:rPr lang="nl-NL" sz="2400" dirty="0" smtClean="0">
                <a:effectLst/>
                <a:latin typeface="Trebuchet MS"/>
                <a:ea typeface="Calibri"/>
                <a:cs typeface="Times New Roman"/>
              </a:rPr>
              <a:t>iets wat mensen als heel lang op dezelfde manier doen </a:t>
            </a:r>
            <a:endParaRPr lang="nl-NL" sz="2400" dirty="0">
              <a:effectLst/>
              <a:latin typeface="Calibri"/>
              <a:ea typeface="Calibri"/>
              <a:cs typeface="Times New Roman"/>
            </a:endParaRPr>
          </a:p>
        </p:txBody>
      </p:sp>
      <p:pic>
        <p:nvPicPr>
          <p:cNvPr id="2050" name="Picture 2" descr="C:\Users\vrielinf\AppData\Local\Microsoft\Windows\Temporary Internet Files\Content.IE5\3VG0ZVQG\shutterstock_1282431109.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39952" y="5317120"/>
            <a:ext cx="1743573" cy="13948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98329" y="5421486"/>
            <a:ext cx="909334" cy="13907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713" b="100000" l="529" r="99471"/>
                    </a14:imgEffect>
                  </a14:imgLayer>
                </a14:imgProps>
              </a:ext>
              <a:ext uri="{28A0092B-C50C-407E-A947-70E740481C1C}">
                <a14:useLocalDpi xmlns:a14="http://schemas.microsoft.com/office/drawing/2010/main"/>
              </a:ext>
            </a:extLst>
          </a:blip>
          <a:srcRect/>
          <a:stretch>
            <a:fillRect/>
          </a:stretch>
        </p:blipFill>
        <p:spPr bwMode="auto">
          <a:xfrm>
            <a:off x="7474242" y="3210212"/>
            <a:ext cx="1800225" cy="401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84530" y="359285"/>
            <a:ext cx="2470026" cy="176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19537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12283" y="116632"/>
            <a:ext cx="9133383" cy="3262432"/>
          </a:xfrm>
          <a:prstGeom prst="rect">
            <a:avLst/>
          </a:prstGeom>
          <a:noFill/>
        </p:spPr>
        <p:txBody>
          <a:bodyPr wrap="square" rtlCol="0">
            <a:spAutoFit/>
          </a:bodyPr>
          <a:lstStyle/>
          <a:p>
            <a:pPr lvl="0"/>
            <a:r>
              <a:rPr lang="nl-NL" sz="8000" b="1" u="sng" dirty="0" smtClean="0">
                <a:solidFill>
                  <a:prstClr val="black"/>
                </a:solidFill>
                <a:latin typeface="Trebuchet MS" panose="020B0603020202020204" pitchFamily="34" charset="0"/>
              </a:rPr>
              <a:t>strijden</a:t>
            </a:r>
            <a:br>
              <a:rPr lang="nl-NL" sz="8000" b="1" u="sng" dirty="0" smtClean="0">
                <a:solidFill>
                  <a:prstClr val="black"/>
                </a:solidFill>
                <a:latin typeface="Trebuchet MS" panose="020B0603020202020204" pitchFamily="34" charset="0"/>
              </a:rPr>
            </a:br>
            <a:r>
              <a:rPr lang="nl-NL" sz="4800" dirty="0" smtClean="0">
                <a:solidFill>
                  <a:prstClr val="black"/>
                </a:solidFill>
                <a:latin typeface="Trebuchet MS" panose="020B0603020202020204" pitchFamily="34" charset="0"/>
              </a:rPr>
              <a:t>= </a:t>
            </a:r>
            <a:r>
              <a:rPr lang="nl-NL" sz="4400" dirty="0" smtClean="0">
                <a:solidFill>
                  <a:prstClr val="black"/>
                </a:solidFill>
                <a:latin typeface="Trebuchet MS" panose="020B0603020202020204" pitchFamily="34" charset="0"/>
              </a:rPr>
              <a:t>een wedstrijd spelen, vechten</a:t>
            </a:r>
          </a:p>
          <a:p>
            <a:pPr lvl="0"/>
            <a:endParaRPr lang="nl-NL" sz="1400" dirty="0" smtClean="0">
              <a:solidFill>
                <a:prstClr val="black"/>
              </a:solidFill>
              <a:latin typeface="Trebuchet MS" panose="020B0603020202020204" pitchFamily="34" charset="0"/>
            </a:endParaRPr>
          </a:p>
          <a:p>
            <a:pPr lvl="0"/>
            <a:r>
              <a:rPr lang="nl-NL" sz="3200" i="1" dirty="0" smtClean="0">
                <a:solidFill>
                  <a:srgbClr val="00B050"/>
                </a:solidFill>
                <a:latin typeface="Trebuchet MS" panose="020B0603020202020204" pitchFamily="34" charset="0"/>
              </a:rPr>
              <a:t>De mensen </a:t>
            </a:r>
            <a:r>
              <a:rPr lang="nl-NL" sz="3200" i="1" u="sng" dirty="0" smtClean="0">
                <a:solidFill>
                  <a:srgbClr val="00B050"/>
                </a:solidFill>
                <a:latin typeface="Trebuchet MS" panose="020B0603020202020204" pitchFamily="34" charset="0"/>
              </a:rPr>
              <a:t>strijden</a:t>
            </a:r>
            <a:r>
              <a:rPr lang="nl-NL" sz="3200" i="1" dirty="0" smtClean="0">
                <a:solidFill>
                  <a:srgbClr val="00B050"/>
                </a:solidFill>
                <a:latin typeface="Trebuchet MS" panose="020B0603020202020204" pitchFamily="34" charset="0"/>
              </a:rPr>
              <a:t> om de prijs voor wie de bal het verste weg kan schieten.</a:t>
            </a:r>
            <a:endParaRPr lang="nl-NL" sz="3200" i="1" dirty="0">
              <a:solidFill>
                <a:prstClr val="black"/>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33300" y="3645024"/>
            <a:ext cx="4876800" cy="27908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48377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smtClean="0">
                <a:solidFill>
                  <a:srgbClr val="C00000"/>
                </a:solidFill>
              </a:rPr>
              <a:t>Week 50 – 10 december 2019</a:t>
            </a:r>
          </a:p>
          <a:p>
            <a:r>
              <a:rPr lang="nl-NL" dirty="0" smtClean="0">
                <a:solidFill>
                  <a:srgbClr val="C00000"/>
                </a:solidFill>
              </a:rPr>
              <a:t>Niveau AA</a:t>
            </a:r>
            <a:endParaRPr lang="nl-NL" dirty="0">
              <a:solidFill>
                <a:srgbClr val="C00000"/>
              </a:solidFill>
            </a:endParaRP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rPr>
              <a:t>Gerarda Das</a:t>
            </a:r>
          </a:p>
          <a:p>
            <a:pPr algn="l"/>
            <a:r>
              <a:rPr lang="nl-NL" sz="1100" i="1" dirty="0" smtClean="0">
                <a:solidFill>
                  <a:srgbClr val="00B050"/>
                </a:solidFill>
              </a:rPr>
              <a:t>Mariët </a:t>
            </a:r>
            <a:r>
              <a:rPr lang="nl-NL" sz="1100" i="1" dirty="0">
                <a:solidFill>
                  <a:srgbClr val="00B050"/>
                </a:solidFill>
              </a:rPr>
              <a:t>Koster</a:t>
            </a:r>
          </a:p>
          <a:p>
            <a:pPr algn="l"/>
            <a:r>
              <a:rPr lang="en-US" sz="1100" i="1" dirty="0">
                <a:solidFill>
                  <a:srgbClr val="00B050"/>
                </a:solidFill>
              </a:rPr>
              <a:t>Mandy Routledge</a:t>
            </a:r>
            <a:endParaRPr lang="nl-NL" sz="1100" i="1" dirty="0">
              <a:solidFill>
                <a:srgbClr val="00B050"/>
              </a:solidFill>
            </a:endParaRPr>
          </a:p>
          <a:p>
            <a:pPr algn="l"/>
            <a:r>
              <a:rPr lang="en-US" sz="1100" i="1" dirty="0" smtClean="0">
                <a:solidFill>
                  <a:srgbClr val="00B050"/>
                </a:solidFill>
              </a:rPr>
              <a:t>Francis Vrielink</a:t>
            </a:r>
          </a:p>
        </p:txBody>
      </p:sp>
      <p:pic>
        <p:nvPicPr>
          <p:cNvPr id="1026" name="Picture 2" descr="http://www.ikenkentalis.nl/public/images/logo-22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smtClean="0"/>
          </a:p>
          <a:p>
            <a:endParaRPr lang="nl-NL" dirty="0"/>
          </a:p>
        </p:txBody>
      </p:sp>
      <p:sp>
        <p:nvSpPr>
          <p:cNvPr id="4" name="Rechthoek 3"/>
          <p:cNvSpPr/>
          <p:nvPr/>
        </p:nvSpPr>
        <p:spPr>
          <a:xfrm>
            <a:off x="2286000" y="3105835"/>
            <a:ext cx="4572000" cy="923330"/>
          </a:xfrm>
          <a:prstGeom prst="rect">
            <a:avLst/>
          </a:prstGeom>
        </p:spPr>
        <p:txBody>
          <a:bodyPr>
            <a:spAutoFit/>
          </a:bodyPr>
          <a:lstStyle/>
          <a:p>
            <a:r>
              <a:rPr lang="nl-NL" dirty="0">
                <a:hlinkClick r:id="rId2"/>
              </a:rPr>
              <a:t>https://</a:t>
            </a:r>
            <a:r>
              <a:rPr lang="nl-NL" dirty="0" smtClean="0">
                <a:hlinkClick r:id="rId2"/>
              </a:rPr>
              <a:t>www.youtube.com/watch?v=ckL8JL1u8TY</a:t>
            </a:r>
            <a:endParaRPr lang="nl-NL" dirty="0" smtClean="0"/>
          </a:p>
          <a:p>
            <a:endParaRPr lang="nl-NL" dirty="0"/>
          </a:p>
        </p:txBody>
      </p:sp>
    </p:spTree>
    <p:extLst>
      <p:ext uri="{BB962C8B-B14F-4D97-AF65-F5344CB8AC3E}">
        <p14:creationId xmlns:p14="http://schemas.microsoft.com/office/powerpoint/2010/main" val="6127052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04223" y="3190875"/>
            <a:ext cx="5476875" cy="366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vak 5"/>
          <p:cNvSpPr txBox="1"/>
          <p:nvPr/>
        </p:nvSpPr>
        <p:spPr>
          <a:xfrm>
            <a:off x="326303" y="25814"/>
            <a:ext cx="9120473" cy="1323439"/>
          </a:xfrm>
          <a:prstGeom prst="rect">
            <a:avLst/>
          </a:prstGeom>
          <a:noFill/>
        </p:spPr>
        <p:txBody>
          <a:bodyPr wrap="square" rtlCol="0">
            <a:spAutoFit/>
          </a:bodyPr>
          <a:lstStyle/>
          <a:p>
            <a:r>
              <a:rPr lang="en-US" sz="8000" b="1" u="sng" dirty="0"/>
              <a:t>d</a:t>
            </a:r>
            <a:r>
              <a:rPr lang="en-US" sz="8000" b="1" u="sng" dirty="0" smtClean="0"/>
              <a:t>e traditie</a:t>
            </a:r>
            <a:endParaRPr lang="nl-NL" sz="8000" b="1" u="sng" dirty="0"/>
          </a:p>
        </p:txBody>
      </p:sp>
      <p:pic>
        <p:nvPicPr>
          <p:cNvPr id="1026" name="Picture 2" descr="C:\Users\vrielinf\AppData\Local\Microsoft\Windows\Temporary Internet Files\Content.IE5\3VG0ZVQG\shutterstock_1282431109.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75656" y="1349253"/>
            <a:ext cx="5131044" cy="3666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0012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88872" y="73201"/>
            <a:ext cx="8822694" cy="1323439"/>
          </a:xfrm>
          <a:prstGeom prst="rect">
            <a:avLst/>
          </a:prstGeom>
          <a:noFill/>
        </p:spPr>
        <p:txBody>
          <a:bodyPr wrap="square" rtlCol="0">
            <a:spAutoFit/>
          </a:bodyPr>
          <a:lstStyle/>
          <a:p>
            <a:r>
              <a:rPr lang="en-US" sz="8000" b="1" u="sng" dirty="0"/>
              <a:t>i</a:t>
            </a:r>
            <a:r>
              <a:rPr lang="en-US" sz="8000" b="1" u="sng" dirty="0" smtClean="0"/>
              <a:t>n de fik steken</a:t>
            </a:r>
            <a:endParaRPr lang="nl-NL" sz="8000" b="1" u="sng" dirty="0"/>
          </a:p>
        </p:txBody>
      </p:sp>
      <p:pic>
        <p:nvPicPr>
          <p:cNvPr id="2050" name="Picture 2" descr="C:\Users\vrielinf\AppData\Local\Microsoft\Windows\Temporary Internet Files\Content.IE5\D5OQ1CUT\shutterstock_1271001916.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83768" y="1396640"/>
            <a:ext cx="3960440" cy="4958633"/>
          </a:xfrm>
          <a:prstGeom prst="rect">
            <a:avLst/>
          </a:prstGeom>
          <a:noFill/>
          <a:extLst>
            <a:ext uri="{909E8E84-426E-40DD-AFC4-6F175D3DCCD1}">
              <a14:hiddenFill xmlns:a14="http://schemas.microsoft.com/office/drawing/2010/main">
                <a:solidFill>
                  <a:srgbClr val="FFFFFF"/>
                </a:solidFill>
              </a14:hiddenFill>
            </a:ext>
          </a:extLst>
        </p:spPr>
      </p:pic>
      <p:sp>
        <p:nvSpPr>
          <p:cNvPr id="4" name="Ovaal 3"/>
          <p:cNvSpPr/>
          <p:nvPr/>
        </p:nvSpPr>
        <p:spPr>
          <a:xfrm>
            <a:off x="3563888" y="4293096"/>
            <a:ext cx="1296144" cy="14401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284317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4" y="7937"/>
            <a:ext cx="9088561" cy="1323439"/>
          </a:xfrm>
          <a:prstGeom prst="rect">
            <a:avLst/>
          </a:prstGeom>
          <a:noFill/>
        </p:spPr>
        <p:txBody>
          <a:bodyPr wrap="square" rtlCol="0">
            <a:spAutoFit/>
          </a:bodyPr>
          <a:lstStyle/>
          <a:p>
            <a:r>
              <a:rPr lang="nl-NL" sz="8000" b="1" u="sng" dirty="0"/>
              <a:t>d</a:t>
            </a:r>
            <a:r>
              <a:rPr lang="nl-NL" sz="8000" b="1" u="sng" dirty="0" smtClean="0"/>
              <a:t>e vonk</a:t>
            </a:r>
            <a:endParaRPr lang="nl-NL" sz="8000" b="1" u="sng" dirty="0"/>
          </a:p>
        </p:txBody>
      </p:sp>
      <p:sp>
        <p:nvSpPr>
          <p:cNvPr id="4" name="Tekstvak 3"/>
          <p:cNvSpPr txBox="1"/>
          <p:nvPr/>
        </p:nvSpPr>
        <p:spPr>
          <a:xfrm>
            <a:off x="4283968" y="4941168"/>
            <a:ext cx="3074874" cy="1200329"/>
          </a:xfrm>
          <a:prstGeom prst="rect">
            <a:avLst/>
          </a:prstGeom>
          <a:noFill/>
        </p:spPr>
        <p:txBody>
          <a:bodyPr wrap="square" rtlCol="0">
            <a:spAutoFit/>
          </a:bodyPr>
          <a:lstStyle/>
          <a:p>
            <a:r>
              <a:rPr lang="nl-NL" sz="7200" dirty="0" smtClean="0"/>
              <a:t> </a:t>
            </a:r>
            <a:endParaRPr lang="nl-NL" sz="7200" dirty="0"/>
          </a:p>
        </p:txBody>
      </p:sp>
      <p:pic>
        <p:nvPicPr>
          <p:cNvPr id="3074" name="Picture 2" descr="C:\Users\vrielinf\AppData\Local\Microsoft\Windows\Temporary Internet Files\Content.IE5\495ZXJW2\shutterstock_546676126.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3568" y="1331376"/>
            <a:ext cx="7920880" cy="5309181"/>
          </a:xfrm>
          <a:prstGeom prst="rect">
            <a:avLst/>
          </a:prstGeom>
          <a:noFill/>
          <a:extLst>
            <a:ext uri="{909E8E84-426E-40DD-AFC4-6F175D3DCCD1}">
              <a14:hiddenFill xmlns:a14="http://schemas.microsoft.com/office/drawing/2010/main">
                <a:solidFill>
                  <a:srgbClr val="FFFFFF"/>
                </a:solidFill>
              </a14:hiddenFill>
            </a:ext>
          </a:extLst>
        </p:spPr>
      </p:pic>
      <p:sp>
        <p:nvSpPr>
          <p:cNvPr id="3" name="Ovaal 2"/>
          <p:cNvSpPr/>
          <p:nvPr/>
        </p:nvSpPr>
        <p:spPr>
          <a:xfrm>
            <a:off x="1439652" y="1772816"/>
            <a:ext cx="1368152" cy="14401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0882804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4" y="7937"/>
            <a:ext cx="9088561" cy="1323439"/>
          </a:xfrm>
          <a:prstGeom prst="rect">
            <a:avLst/>
          </a:prstGeom>
          <a:noFill/>
        </p:spPr>
        <p:txBody>
          <a:bodyPr wrap="square" rtlCol="0">
            <a:spAutoFit/>
          </a:bodyPr>
          <a:lstStyle/>
          <a:p>
            <a:r>
              <a:rPr lang="nl-NL" sz="8000" b="1" u="sng" dirty="0" smtClean="0"/>
              <a:t>misgaan</a:t>
            </a:r>
            <a:endParaRPr lang="nl-NL" sz="8000" b="1" u="sng" dirty="0"/>
          </a:p>
        </p:txBody>
      </p:sp>
      <p:sp>
        <p:nvSpPr>
          <p:cNvPr id="4" name="Tekstvak 3"/>
          <p:cNvSpPr txBox="1"/>
          <p:nvPr/>
        </p:nvSpPr>
        <p:spPr>
          <a:xfrm>
            <a:off x="4283968" y="4941168"/>
            <a:ext cx="3074874" cy="1200329"/>
          </a:xfrm>
          <a:prstGeom prst="rect">
            <a:avLst/>
          </a:prstGeom>
          <a:noFill/>
        </p:spPr>
        <p:txBody>
          <a:bodyPr wrap="square" rtlCol="0">
            <a:spAutoFit/>
          </a:bodyPr>
          <a:lstStyle/>
          <a:p>
            <a:r>
              <a:rPr lang="nl-NL" sz="7200" dirty="0" smtClean="0"/>
              <a:t> </a:t>
            </a:r>
            <a:endParaRPr lang="nl-NL" sz="7200" dirty="0"/>
          </a:p>
        </p:txBody>
      </p:sp>
      <p:pic>
        <p:nvPicPr>
          <p:cNvPr id="7170" name="Picture 2" descr="C:\Users\vrielinf\AppData\Local\Microsoft\Windows\Temporary Internet Files\Content.IE5\3VG0ZVQG\shutterstock_1282431106.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453" y="1844824"/>
            <a:ext cx="6216551" cy="4152657"/>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1661" b="100000" l="0" r="98364"/>
                    </a14:imgEffect>
                  </a14:imgLayer>
                </a14:imgProps>
              </a:ext>
              <a:ext uri="{28A0092B-C50C-407E-A947-70E740481C1C}">
                <a14:useLocalDpi xmlns:a14="http://schemas.microsoft.com/office/drawing/2010/main"/>
              </a:ext>
            </a:extLst>
          </a:blip>
          <a:srcRect/>
          <a:stretch>
            <a:fillRect/>
          </a:stretch>
        </p:blipFill>
        <p:spPr bwMode="auto">
          <a:xfrm>
            <a:off x="5855970" y="4941167"/>
            <a:ext cx="3267447" cy="1788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4264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4" y="0"/>
            <a:ext cx="9088561" cy="1323439"/>
          </a:xfrm>
          <a:prstGeom prst="rect">
            <a:avLst/>
          </a:prstGeom>
          <a:noFill/>
        </p:spPr>
        <p:txBody>
          <a:bodyPr wrap="square" rtlCol="0">
            <a:spAutoFit/>
          </a:bodyPr>
          <a:lstStyle/>
          <a:p>
            <a:r>
              <a:rPr lang="nl-NL" sz="8000" b="1" u="sng" dirty="0" smtClean="0"/>
              <a:t>vernielen</a:t>
            </a:r>
            <a:endParaRPr lang="nl-NL" sz="8000" b="1" u="sng" dirty="0"/>
          </a:p>
        </p:txBody>
      </p:sp>
      <p:pic>
        <p:nvPicPr>
          <p:cNvPr id="5123" name="Picture 3" descr="C:\Users\vrielinf\AppData\Local\Microsoft\Windows\Temporary Internet Files\Content.IE5\495ZXJW2\shutterstock_7966657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95736" y="1576621"/>
            <a:ext cx="3816424" cy="485550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97" b="100000" l="1429" r="97143"/>
                    </a14:imgEffect>
                  </a14:imgLayer>
                </a14:imgProps>
              </a:ext>
              <a:ext uri="{28A0092B-C50C-407E-A947-70E740481C1C}">
                <a14:useLocalDpi xmlns:a14="http://schemas.microsoft.com/office/drawing/2010/main"/>
              </a:ext>
            </a:extLst>
          </a:blip>
          <a:srcRect/>
          <a:stretch>
            <a:fillRect/>
          </a:stretch>
        </p:blipFill>
        <p:spPr bwMode="auto">
          <a:xfrm>
            <a:off x="4898506" y="3364024"/>
            <a:ext cx="133350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885" b="100000" l="0" r="100000"/>
                    </a14:imgEffect>
                  </a14:imgLayer>
                </a14:imgProps>
              </a:ext>
              <a:ext uri="{28A0092B-C50C-407E-A947-70E740481C1C}">
                <a14:useLocalDpi xmlns:a14="http://schemas.microsoft.com/office/drawing/2010/main"/>
              </a:ext>
            </a:extLst>
          </a:blip>
          <a:srcRect/>
          <a:stretch>
            <a:fillRect/>
          </a:stretch>
        </p:blipFill>
        <p:spPr bwMode="auto">
          <a:xfrm>
            <a:off x="3491880" y="3487849"/>
            <a:ext cx="1800201"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2870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216168" y="160338"/>
            <a:ext cx="8822694" cy="1323439"/>
          </a:xfrm>
          <a:prstGeom prst="rect">
            <a:avLst/>
          </a:prstGeom>
          <a:noFill/>
        </p:spPr>
        <p:txBody>
          <a:bodyPr wrap="square" rtlCol="0">
            <a:spAutoFit/>
          </a:bodyPr>
          <a:lstStyle/>
          <a:p>
            <a:r>
              <a:rPr lang="en-US" sz="8000" b="1" u="sng" dirty="0" smtClean="0"/>
              <a:t>strijden</a:t>
            </a:r>
            <a:endParaRPr lang="nl-NL" sz="8000" b="1" u="sng" dirty="0"/>
          </a:p>
        </p:txBody>
      </p:sp>
      <p:pic>
        <p:nvPicPr>
          <p:cNvPr id="4098" name="Picture 2" descr="C:\Users\vrielinf\AppData\Local\Microsoft\Windows\Temporary Internet Files\Content.IE5\4E00RALO\shutterstock_127100192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9684" y="3429000"/>
            <a:ext cx="7966772" cy="324702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099" name="Picture 3" descr="C:\Users\vrielinf\AppData\Local\Microsoft\Windows\Temporary Internet Files\Content.IE5\3VG0ZVQG\shutterstock_386785516.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9685" y="2040991"/>
            <a:ext cx="7966772" cy="238496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PIJL-RECHTS 6"/>
          <p:cNvSpPr/>
          <p:nvPr/>
        </p:nvSpPr>
        <p:spPr>
          <a:xfrm rot="16890929">
            <a:off x="2429360" y="4172233"/>
            <a:ext cx="489204" cy="2804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104"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7280716">
            <a:off x="3628895" y="3902178"/>
            <a:ext cx="860531" cy="30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16529150">
            <a:off x="4833913" y="3805836"/>
            <a:ext cx="1501808" cy="182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rot="16767844">
            <a:off x="6028455" y="3274250"/>
            <a:ext cx="2486314" cy="24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kstvak 7"/>
          <p:cNvSpPr txBox="1"/>
          <p:nvPr/>
        </p:nvSpPr>
        <p:spPr>
          <a:xfrm>
            <a:off x="7271612" y="3233475"/>
            <a:ext cx="1361911" cy="369332"/>
          </a:xfrm>
          <a:prstGeom prst="rect">
            <a:avLst/>
          </a:prstGeom>
          <a:noFill/>
        </p:spPr>
        <p:txBody>
          <a:bodyPr wrap="square" rtlCol="0">
            <a:spAutoFit/>
          </a:bodyPr>
          <a:lstStyle/>
          <a:p>
            <a:r>
              <a:rPr lang="nl-NL" dirty="0" smtClean="0">
                <a:solidFill>
                  <a:srgbClr val="DBEDDB"/>
                </a:solidFill>
              </a:rPr>
              <a:t>100 m</a:t>
            </a:r>
            <a:endParaRPr lang="nl-NL" dirty="0">
              <a:solidFill>
                <a:srgbClr val="DBEDDB"/>
              </a:solidFill>
            </a:endParaRPr>
          </a:p>
        </p:txBody>
      </p:sp>
      <p:sp>
        <p:nvSpPr>
          <p:cNvPr id="11" name="Tekstvak 10"/>
          <p:cNvSpPr txBox="1"/>
          <p:nvPr/>
        </p:nvSpPr>
        <p:spPr>
          <a:xfrm>
            <a:off x="5747610" y="3233475"/>
            <a:ext cx="1200654" cy="369332"/>
          </a:xfrm>
          <a:prstGeom prst="rect">
            <a:avLst/>
          </a:prstGeom>
          <a:noFill/>
        </p:spPr>
        <p:txBody>
          <a:bodyPr wrap="square" rtlCol="0">
            <a:spAutoFit/>
          </a:bodyPr>
          <a:lstStyle/>
          <a:p>
            <a:r>
              <a:rPr lang="nl-NL" dirty="0" smtClean="0">
                <a:solidFill>
                  <a:srgbClr val="EEF6EE"/>
                </a:solidFill>
              </a:rPr>
              <a:t>75 m</a:t>
            </a:r>
            <a:endParaRPr lang="nl-NL" dirty="0">
              <a:solidFill>
                <a:srgbClr val="EEF6EE"/>
              </a:solidFill>
            </a:endParaRPr>
          </a:p>
        </p:txBody>
      </p:sp>
      <p:sp>
        <p:nvSpPr>
          <p:cNvPr id="12" name="Tekstvak 11"/>
          <p:cNvSpPr txBox="1"/>
          <p:nvPr/>
        </p:nvSpPr>
        <p:spPr>
          <a:xfrm>
            <a:off x="4427984" y="3789040"/>
            <a:ext cx="792088" cy="369332"/>
          </a:xfrm>
          <a:prstGeom prst="rect">
            <a:avLst/>
          </a:prstGeom>
          <a:noFill/>
        </p:spPr>
        <p:txBody>
          <a:bodyPr wrap="square" rtlCol="0">
            <a:spAutoFit/>
          </a:bodyPr>
          <a:lstStyle/>
          <a:p>
            <a:r>
              <a:rPr lang="nl-NL" dirty="0" smtClean="0">
                <a:solidFill>
                  <a:srgbClr val="F4FAF4"/>
                </a:solidFill>
              </a:rPr>
              <a:t>25 m</a:t>
            </a:r>
            <a:endParaRPr lang="nl-NL" dirty="0">
              <a:solidFill>
                <a:srgbClr val="F4FAF4"/>
              </a:solidFill>
            </a:endParaRPr>
          </a:p>
        </p:txBody>
      </p:sp>
      <p:sp>
        <p:nvSpPr>
          <p:cNvPr id="13" name="Tekstvak 12"/>
          <p:cNvSpPr txBox="1"/>
          <p:nvPr/>
        </p:nvSpPr>
        <p:spPr>
          <a:xfrm>
            <a:off x="2860208" y="4158372"/>
            <a:ext cx="775688" cy="369332"/>
          </a:xfrm>
          <a:prstGeom prst="rect">
            <a:avLst/>
          </a:prstGeom>
          <a:noFill/>
        </p:spPr>
        <p:txBody>
          <a:bodyPr wrap="square" rtlCol="0">
            <a:spAutoFit/>
          </a:bodyPr>
          <a:lstStyle/>
          <a:p>
            <a:r>
              <a:rPr lang="nl-NL" dirty="0" smtClean="0">
                <a:solidFill>
                  <a:srgbClr val="DBEDDB"/>
                </a:solidFill>
              </a:rPr>
              <a:t>10 m</a:t>
            </a:r>
            <a:endParaRPr lang="nl-NL" dirty="0">
              <a:solidFill>
                <a:srgbClr val="DBEDDB"/>
              </a:solidFill>
            </a:endParaRPr>
          </a:p>
        </p:txBody>
      </p:sp>
    </p:spTree>
    <p:extLst>
      <p:ext uri="{BB962C8B-B14F-4D97-AF65-F5344CB8AC3E}">
        <p14:creationId xmlns:p14="http://schemas.microsoft.com/office/powerpoint/2010/main" val="1360479481"/>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18669</TotalTime>
  <Words>169</Words>
  <Application>Microsoft Office PowerPoint</Application>
  <PresentationFormat>Diavoorstelling (4:3)</PresentationFormat>
  <Paragraphs>163</Paragraphs>
  <Slides>18</Slides>
  <Notes>8</Notes>
  <HiddenSlides>0</HiddenSlides>
  <MMClips>0</MMClips>
  <ScaleCrop>false</ScaleCrop>
  <HeadingPairs>
    <vt:vector size="4" baseType="variant">
      <vt:variant>
        <vt:lpstr>Thema</vt:lpstr>
      </vt:variant>
      <vt:variant>
        <vt:i4>1</vt:i4>
      </vt:variant>
      <vt:variant>
        <vt:lpstr>Diatitels</vt:lpstr>
      </vt:variant>
      <vt:variant>
        <vt:i4>18</vt:i4>
      </vt:variant>
    </vt:vector>
  </HeadingPairs>
  <TitlesOfParts>
    <vt:vector size="19"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Nieuwsbegrip</dc:title>
  <dc:creator>van der Plas</dc:creator>
  <cp:lastModifiedBy>VrielinF</cp:lastModifiedBy>
  <cp:revision>3222</cp:revision>
  <cp:lastPrinted>2019-12-03T10:56:39Z</cp:lastPrinted>
  <dcterms:created xsi:type="dcterms:W3CDTF">2014-06-10T08:03:16Z</dcterms:created>
  <dcterms:modified xsi:type="dcterms:W3CDTF">2019-12-10T11:03:42Z</dcterms:modified>
</cp:coreProperties>
</file>