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57" r:id="rId3"/>
    <p:sldId id="446" r:id="rId4"/>
    <p:sldId id="265" r:id="rId5"/>
    <p:sldId id="426" r:id="rId6"/>
    <p:sldId id="439" r:id="rId7"/>
    <p:sldId id="423" r:id="rId8"/>
    <p:sldId id="425" r:id="rId9"/>
    <p:sldId id="394" r:id="rId10"/>
    <p:sldId id="402" r:id="rId11"/>
    <p:sldId id="424" r:id="rId12"/>
    <p:sldId id="344" r:id="rId13"/>
    <p:sldId id="312" r:id="rId14"/>
    <p:sldId id="270" r:id="rId15"/>
    <p:sldId id="450" r:id="rId16"/>
    <p:sldId id="444" r:id="rId17"/>
    <p:sldId id="451" r:id="rId18"/>
    <p:sldId id="447" r:id="rId19"/>
    <p:sldId id="448" r:id="rId20"/>
    <p:sldId id="453" r:id="rId21"/>
    <p:sldId id="452" r:id="rId22"/>
    <p:sldId id="440" r:id="rId23"/>
    <p:sldId id="433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2372" autoAdjust="0"/>
  </p:normalViewPr>
  <p:slideViewPr>
    <p:cSldViewPr>
      <p:cViewPr>
        <p:scale>
          <a:sx n="70" d="100"/>
          <a:sy n="70" d="100"/>
        </p:scale>
        <p:origin x="-1903" y="-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dirty="0" smtClean="0"/>
              <a:t>geld inzamelen = geld bij elkaar krijgen</a:t>
            </a:r>
          </a:p>
          <a:p>
            <a:r>
              <a:rPr lang="nl-NL" sz="1200" dirty="0" smtClean="0"/>
              <a:t>het goede doel = iets goeds waar veel geld voor nodig is, bijvoorbeeld eten geven aan arme mensen</a:t>
            </a:r>
          </a:p>
          <a:p>
            <a:r>
              <a:rPr lang="nl-NL" sz="1200" dirty="0" smtClean="0"/>
              <a:t>de etappe = een deel van de afstand in een wedstrijd of wandeltocht</a:t>
            </a:r>
          </a:p>
          <a:p>
            <a:r>
              <a:rPr lang="nl-NL" sz="1200" dirty="0" smtClean="0"/>
              <a:t>elkaar aflossen = elkaars taak overnemen</a:t>
            </a:r>
          </a:p>
          <a:p>
            <a:r>
              <a:rPr lang="nl-NL" sz="1200" dirty="0" smtClean="0"/>
              <a:t>live = meteen op radio, tv of internet</a:t>
            </a:r>
          </a:p>
          <a:p>
            <a:r>
              <a:rPr lang="nl-NL" sz="1200" dirty="0" smtClean="0"/>
              <a:t>doneren = geven aan een goed doel</a:t>
            </a:r>
          </a:p>
          <a:p>
            <a:r>
              <a:rPr lang="nl-NL" sz="1200" dirty="0" smtClean="0"/>
              <a:t>in actie komen = iets gaan doen</a:t>
            </a:r>
          </a:p>
          <a:p>
            <a:r>
              <a:rPr lang="nl-NL" sz="1200" dirty="0" smtClean="0"/>
              <a:t>dwingen = ervoor zorgen dat iemand iets doet wat jij wilt</a:t>
            </a:r>
          </a:p>
          <a:p>
            <a:r>
              <a:rPr lang="nl-NL" sz="1200" dirty="0" smtClean="0"/>
              <a:t>je inschrijven voor = je naam op een lijst laten zetten om aan iets mee te doen</a:t>
            </a:r>
          </a:p>
          <a:p>
            <a:r>
              <a:rPr lang="nl-NL" sz="1200" dirty="0" smtClean="0"/>
              <a:t>de opbrengst = het geld dat is opgehaald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51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7mpzGJ6PI#t=0m40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18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2000" dirty="0" smtClean="0"/>
              <a:t>Kennen jullie de babyrace al? De babyrace is een grappige wedstrijd waarbij ze veel </a:t>
            </a:r>
            <a:r>
              <a:rPr lang="nl-NL" sz="2000" b="1" u="sng" dirty="0" smtClean="0"/>
              <a:t>geld inzamelen</a:t>
            </a:r>
            <a:r>
              <a:rPr lang="nl-NL" sz="2000" dirty="0" smtClean="0"/>
              <a:t>. Geld inzamelen betekent </a:t>
            </a:r>
            <a:r>
              <a:rPr lang="nl-NL" sz="2000" b="1" i="1" dirty="0" smtClean="0"/>
              <a:t>geld bij elkaar krijgen</a:t>
            </a:r>
            <a:r>
              <a:rPr lang="nl-NL" sz="2000" dirty="0" smtClean="0"/>
              <a:t>. Dat geld besteden ze aan </a:t>
            </a:r>
            <a:r>
              <a:rPr lang="nl-NL" sz="2000" b="1" u="sng" dirty="0" smtClean="0"/>
              <a:t>het goede doel</a:t>
            </a:r>
            <a:r>
              <a:rPr lang="nl-NL" sz="2000" dirty="0" smtClean="0"/>
              <a:t>. Het goede doel is </a:t>
            </a:r>
            <a:r>
              <a:rPr lang="nl-NL" sz="2000" b="1" i="1" dirty="0" smtClean="0"/>
              <a:t>iets </a:t>
            </a:r>
            <a:r>
              <a:rPr lang="nl-NL" sz="2000" b="1" i="1" dirty="0"/>
              <a:t>goeds waar veel geld voor nodig is, bijvoorbeeld eten geven aan arme </a:t>
            </a:r>
            <a:r>
              <a:rPr lang="nl-NL" sz="2000" b="1" i="1" dirty="0" smtClean="0"/>
              <a:t>mensen</a:t>
            </a:r>
            <a:r>
              <a:rPr lang="nl-NL" sz="2000" dirty="0" smtClean="0"/>
              <a:t>. Om dat geld bij elkaar te krijgen moeten veel mensen </a:t>
            </a:r>
            <a:r>
              <a:rPr lang="nl-NL" sz="2000" b="1" u="sng" dirty="0" smtClean="0"/>
              <a:t>in actie komen</a:t>
            </a:r>
            <a:r>
              <a:rPr lang="nl-NL" sz="2000" dirty="0" smtClean="0"/>
              <a:t>. In </a:t>
            </a:r>
            <a:r>
              <a:rPr lang="nl-NL" sz="2000" dirty="0"/>
              <a:t>actie komen </a:t>
            </a:r>
            <a:r>
              <a:rPr lang="nl-NL" sz="2000" dirty="0" smtClean="0"/>
              <a:t>betekent </a:t>
            </a:r>
            <a:r>
              <a:rPr lang="nl-NL" sz="2000" b="1" i="1" dirty="0"/>
              <a:t>iets gaan </a:t>
            </a:r>
            <a:r>
              <a:rPr lang="nl-NL" sz="2000" b="1" i="1" dirty="0" smtClean="0"/>
              <a:t>doen</a:t>
            </a:r>
            <a:r>
              <a:rPr lang="nl-NL" sz="2000" dirty="0" smtClean="0"/>
              <a:t>. </a:t>
            </a:r>
          </a:p>
          <a:p>
            <a:pPr marL="0" indent="0" fontAlgn="b">
              <a:buNone/>
            </a:pPr>
            <a:r>
              <a:rPr lang="nl-NL" sz="2000" dirty="0" smtClean="0"/>
              <a:t>Zo moeten de ouders </a:t>
            </a:r>
            <a:r>
              <a:rPr lang="nl-NL" sz="2000" b="1" u="sng" dirty="0" smtClean="0"/>
              <a:t>hun baby’s inschrijven voor</a:t>
            </a:r>
            <a:r>
              <a:rPr lang="nl-NL" sz="2000" dirty="0" smtClean="0"/>
              <a:t> de race. Ze moeten </a:t>
            </a:r>
            <a:r>
              <a:rPr lang="nl-NL" sz="2000" b="1" i="1" dirty="0" smtClean="0"/>
              <a:t>je naam op een lijst laten zetten om aan iets mee te doen</a:t>
            </a:r>
            <a:r>
              <a:rPr lang="nl-NL" sz="2000" dirty="0" smtClean="0"/>
              <a:t>. Eigenlijk </a:t>
            </a:r>
            <a:r>
              <a:rPr lang="nl-NL" sz="2000" b="1" u="sng" dirty="0" smtClean="0"/>
              <a:t>dwingen</a:t>
            </a:r>
            <a:r>
              <a:rPr lang="nl-NL" sz="2000" dirty="0" smtClean="0"/>
              <a:t> de ouders  hun baby om aan die race mee te doen. Dwingen betekent </a:t>
            </a:r>
            <a:r>
              <a:rPr lang="nl-NL" sz="2000" b="1" i="1" dirty="0" smtClean="0"/>
              <a:t>ervoor </a:t>
            </a:r>
            <a:r>
              <a:rPr lang="nl-NL" sz="2000" b="1" i="1" dirty="0"/>
              <a:t>zorgen dat iemand iets doet wat jij </a:t>
            </a:r>
            <a:r>
              <a:rPr lang="nl-NL" sz="2000" b="1" i="1" dirty="0" smtClean="0"/>
              <a:t>wilt</a:t>
            </a:r>
            <a:r>
              <a:rPr lang="nl-NL" sz="2000" dirty="0" smtClean="0"/>
              <a:t>. Een baby kan nog niet zeggen of hij dat wil doen. Ook moet er een filmploeg zijn, zodat de race </a:t>
            </a:r>
            <a:r>
              <a:rPr lang="nl-NL" sz="2000" b="1" u="sng" dirty="0" smtClean="0"/>
              <a:t>live</a:t>
            </a:r>
            <a:r>
              <a:rPr lang="nl-NL" sz="2000" dirty="0" smtClean="0"/>
              <a:t> kan worden uitgezonden. Live betekent </a:t>
            </a:r>
            <a:r>
              <a:rPr lang="nl-NL" sz="2000" b="1" i="1" dirty="0" smtClean="0"/>
              <a:t>meteen </a:t>
            </a:r>
            <a:r>
              <a:rPr lang="nl-NL" sz="2000" b="1" i="1" dirty="0"/>
              <a:t>op radio, tv of </a:t>
            </a:r>
            <a:r>
              <a:rPr lang="nl-NL" sz="2000" b="1" i="1" dirty="0" smtClean="0"/>
              <a:t>internet</a:t>
            </a:r>
            <a:r>
              <a:rPr lang="nl-NL" sz="2000" dirty="0" smtClean="0"/>
              <a:t>. Daarnaast moet er een grote ton worden gemaakt, zodat mensen kunnen </a:t>
            </a:r>
            <a:r>
              <a:rPr lang="nl-NL" sz="2000" b="1" u="sng" dirty="0" smtClean="0"/>
              <a:t>doneren</a:t>
            </a:r>
            <a:r>
              <a:rPr lang="nl-NL" sz="2000" dirty="0" smtClean="0"/>
              <a:t>. Doneren betekent </a:t>
            </a:r>
            <a:r>
              <a:rPr lang="nl-NL" sz="2000" b="1" i="1" dirty="0" smtClean="0"/>
              <a:t>geven aan een goed doel</a:t>
            </a:r>
            <a:r>
              <a:rPr lang="nl-NL" sz="2000" dirty="0" smtClean="0"/>
              <a:t>.</a:t>
            </a:r>
          </a:p>
          <a:p>
            <a:pPr marL="0" indent="0" fontAlgn="b">
              <a:buNone/>
            </a:pPr>
            <a:r>
              <a:rPr lang="nl-NL" sz="2000" dirty="0" smtClean="0"/>
              <a:t>De babyrace is een grappige manier om geld in te zamelen. Tijdens de race moeten de baby’s </a:t>
            </a:r>
            <a:r>
              <a:rPr lang="nl-NL" sz="2000" b="1" u="sng" dirty="0" smtClean="0"/>
              <a:t>de etappe</a:t>
            </a:r>
            <a:r>
              <a:rPr lang="nl-NL" sz="2000" dirty="0" smtClean="0"/>
              <a:t> volledig afleggen. De etappe is </a:t>
            </a:r>
            <a:r>
              <a:rPr lang="nl-NL" sz="2000" b="1" i="1" dirty="0"/>
              <a:t>een deel van de afstand in een wedstrijd of </a:t>
            </a:r>
            <a:r>
              <a:rPr lang="nl-NL" sz="2000" b="1" i="1" dirty="0" smtClean="0"/>
              <a:t>wandeltocht</a:t>
            </a:r>
            <a:r>
              <a:rPr lang="nl-NL" sz="2000" dirty="0" smtClean="0"/>
              <a:t>. Ze moeten zo snel mogelijk van de startlijn naar de finish kruipen! De ouders </a:t>
            </a:r>
            <a:r>
              <a:rPr lang="nl-NL" sz="2000" b="1" u="sng" dirty="0" smtClean="0"/>
              <a:t>lossen elkaar af</a:t>
            </a:r>
            <a:r>
              <a:rPr lang="nl-NL" sz="2000" dirty="0" smtClean="0"/>
              <a:t>. Ze gaan </a:t>
            </a:r>
            <a:r>
              <a:rPr lang="nl-NL" sz="2000" b="1" i="1" dirty="0" smtClean="0"/>
              <a:t>elkaars </a:t>
            </a:r>
            <a:r>
              <a:rPr lang="nl-NL" sz="2000" b="1" i="1" dirty="0"/>
              <a:t>taak </a:t>
            </a:r>
            <a:r>
              <a:rPr lang="nl-NL" sz="2000" b="1" i="1" dirty="0" smtClean="0"/>
              <a:t>overnemen</a:t>
            </a:r>
            <a:r>
              <a:rPr lang="nl-NL" sz="2000" dirty="0" smtClean="0"/>
              <a:t>. Eerst moedigt de ene ouder vanaf de startlijn aan, daarna de andere ouder die bij de finish zit. De snelste baby verdient een prachtige grote knuffel en </a:t>
            </a:r>
            <a:r>
              <a:rPr lang="nl-NL" sz="2000" b="1" u="sng" dirty="0" smtClean="0"/>
              <a:t>de opbrengst</a:t>
            </a:r>
            <a:r>
              <a:rPr lang="nl-NL" sz="2000" dirty="0" smtClean="0"/>
              <a:t> van de babyrace, dat is </a:t>
            </a:r>
            <a:r>
              <a:rPr lang="nl-NL" sz="2000" b="1" i="1" dirty="0" smtClean="0"/>
              <a:t>het </a:t>
            </a:r>
            <a:r>
              <a:rPr lang="nl-NL" sz="2000" b="1" i="1" dirty="0"/>
              <a:t>geld dat is </a:t>
            </a:r>
            <a:r>
              <a:rPr lang="nl-NL" sz="2000" b="1" i="1" dirty="0" smtClean="0"/>
              <a:t>opgehaald</a:t>
            </a:r>
            <a:r>
              <a:rPr lang="nl-NL" sz="2000" dirty="0" smtClean="0"/>
              <a:t> wordt aan het goede doel gegeven!</a:t>
            </a:r>
            <a:r>
              <a:rPr lang="nl-NL" sz="2000" dirty="0"/>
              <a:t> Het is erg grappig om te zien! </a:t>
            </a:r>
            <a:r>
              <a:rPr lang="nl-NL" sz="2000" dirty="0" smtClean="0"/>
              <a:t>Kijk maar: (klik op </a:t>
            </a:r>
            <a:r>
              <a:rPr lang="nl-NL" sz="2000" dirty="0" smtClean="0"/>
              <a:t>link, start vanaf 0.40sec)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25425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doneren</a:t>
            </a:r>
            <a:endParaRPr lang="nl-NL" sz="8000" b="1" u="sng" dirty="0"/>
          </a:p>
        </p:txBody>
      </p:sp>
      <p:sp>
        <p:nvSpPr>
          <p:cNvPr id="3" name="Rechthoek 2"/>
          <p:cNvSpPr/>
          <p:nvPr/>
        </p:nvSpPr>
        <p:spPr>
          <a:xfrm>
            <a:off x="5724128" y="30689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2555775" y="2480802"/>
            <a:ext cx="971599" cy="138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C:\Users\vrielinf\AppData\Local\Microsoft\Windows\Temporary Internet Files\Content.IE5\6842XQW0\shutterstock_117345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85570"/>
            <a:ext cx="7157250" cy="47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79512" y="2581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etappe</a:t>
            </a:r>
            <a:endParaRPr lang="nl-NL" sz="8000" b="1" u="sng" dirty="0"/>
          </a:p>
        </p:txBody>
      </p:sp>
      <p:pic>
        <p:nvPicPr>
          <p:cNvPr id="2050" name="Picture 2" descr="C:\Users\routledm\AppData\Local\Microsoft\Windows\Temporary Internet Files\Content.IE5\OPAPWBW0\shutterstock_11673807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8994" y="42776"/>
            <a:ext cx="939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elkaar aflossen</a:t>
            </a:r>
            <a:endParaRPr lang="nl-NL" sz="8000" b="1" u="sng" dirty="0"/>
          </a:p>
        </p:txBody>
      </p:sp>
      <p:grpSp>
        <p:nvGrpSpPr>
          <p:cNvPr id="3" name="Groep 2"/>
          <p:cNvGrpSpPr/>
          <p:nvPr/>
        </p:nvGrpSpPr>
        <p:grpSpPr>
          <a:xfrm>
            <a:off x="1133619" y="1484784"/>
            <a:ext cx="6750749" cy="4680520"/>
            <a:chOff x="683568" y="2420888"/>
            <a:chExt cx="5400600" cy="3744416"/>
          </a:xfrm>
        </p:grpSpPr>
        <p:sp>
          <p:nvSpPr>
            <p:cNvPr id="10" name="Gekromde PIJL-OMHOOG 9"/>
            <p:cNvSpPr/>
            <p:nvPr/>
          </p:nvSpPr>
          <p:spPr>
            <a:xfrm>
              <a:off x="1835696" y="5445224"/>
              <a:ext cx="2736304" cy="72008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C:\Users\routledm\AppData\Local\Microsoft\Windows\Temporary Internet Files\Content.IE5\403SQACL\shutterstock_75575248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420888"/>
              <a:ext cx="2488596" cy="288032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routledm\AppData\Local\Microsoft\Windows\Temporary Internet Files\Content.IE5\403SQACL\shutterstock_75575248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95572" y="2420888"/>
              <a:ext cx="2488596" cy="288032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92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6512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opbrengst</a:t>
            </a:r>
            <a:endParaRPr lang="nl-NL" sz="8000" b="1" u="sng" dirty="0"/>
          </a:p>
        </p:txBody>
      </p:sp>
      <p:pic>
        <p:nvPicPr>
          <p:cNvPr id="7170" name="Picture 2" descr="C:\Users\routledm\AppData\Local\Microsoft\Windows\Temporary Internet Files\Content.IE5\3M6GQUAU\shutterstock_7728679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33015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doneren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betalen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/>
              <a:t>geven aan een goed doel</a:t>
            </a: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Zij geeft geld; zij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doneert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geld aan het goede doel. 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4785518" y="1626727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2800" dirty="0" smtClean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Hij betaalt geld; hij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betaalt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zijn boodschappen.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2" descr="C:\Users\vrielinf\AppData\Local\Microsoft\Windows\Temporary Internet Files\Content.IE5\6842XQW0\shutterstock_117345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2453510"/>
            <a:ext cx="2157888" cy="14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vdplasg\Downloads\shutterstock_2802865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528392" cy="23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482350"/>
            <a:ext cx="2145838" cy="121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8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7103" y="45471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geld inzamelen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geld besteden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/>
              <a:t>geld bij elkaar krijgen</a:t>
            </a: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Tijdens de babyrace zijn ze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geld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aan het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inzamelen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geld uitgeven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Vlak voor kerst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besteden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mensen regelmatig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geld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aan lekker eten.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5" descr="C:\Users\vrielinf\AppData\Local\Microsoft\Windows\Temporary Internet Files\Content.IE5\D5OQ1CUT\shutterstock_6156325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46" y="2225702"/>
            <a:ext cx="3791633" cy="25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routledm\AppData\Local\Microsoft\Windows\Temporary Internet Files\Content.IE5\QB2I425M\shutterstock_5787988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791633" cy="25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7103" y="45471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in actie komen</a:t>
            </a:r>
            <a:endParaRPr lang="nl-NL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p</a:t>
            </a:r>
            <a:r>
              <a:rPr lang="nl-NL" sz="4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assief blijven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/>
              <a:t>iets gaan doen</a:t>
            </a:r>
            <a:endParaRPr lang="nl-NL" sz="2800" dirty="0" smtClean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Veel mensen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komen in actie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Ze willen het geld bij elkaar krijgen.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niks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Ik heb er geen zin in. 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blijf passief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Afbeelding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18192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routledm\AppData\Local\Microsoft\Windows\Temporary Internet Files\Content.IE5\1U0UYB29\shutterstock_14698571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78580"/>
            <a:ext cx="3383161" cy="19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7103" y="45471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je inschrijven voor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j</a:t>
            </a:r>
            <a:r>
              <a:rPr lang="nl-NL" sz="36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 uitschrijven voor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latin typeface="Trebuchet MS"/>
                <a:ea typeface="Calibri"/>
                <a:cs typeface="Times New Roman"/>
              </a:rPr>
              <a:t>= je naam op een lijst laten zetten om aan iets mee te doen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 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ouders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schrijven hun baby’s in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de babyrace.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je naam van een lijst schrappen zodat je niet meer mee doet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ouders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schrijven hun baby’s uit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de babyrace.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460375" y="3178689"/>
            <a:ext cx="3612291" cy="1575679"/>
            <a:chOff x="684694" y="1723472"/>
            <a:chExt cx="7885642" cy="4447502"/>
          </a:xfrm>
        </p:grpSpPr>
        <p:pic>
          <p:nvPicPr>
            <p:cNvPr id="19" name="Picture 2" descr="C:\Users\vrielinf\AppData\Local\Microsoft\Windows\Temporary Internet Files\Content.IE5\X1FN5BK0\shutterstock_5467058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94" y="1723472"/>
              <a:ext cx="7885642" cy="444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kstvak 19"/>
            <p:cNvSpPr txBox="1"/>
            <p:nvPr/>
          </p:nvSpPr>
          <p:spPr>
            <a:xfrm rot="18970201">
              <a:off x="2381552" y="3222643"/>
              <a:ext cx="2740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FF0000"/>
                  </a:solidFill>
                </a:rPr>
                <a:t>Baby race</a:t>
              </a:r>
              <a:endParaRPr lang="nl-N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4860032" y="3221473"/>
            <a:ext cx="3612291" cy="1575679"/>
            <a:chOff x="684694" y="1723472"/>
            <a:chExt cx="7885642" cy="4447502"/>
          </a:xfrm>
        </p:grpSpPr>
        <p:pic>
          <p:nvPicPr>
            <p:cNvPr id="22" name="Picture 2" descr="C:\Users\vrielinf\AppData\Local\Microsoft\Windows\Temporary Internet Files\Content.IE5\X1FN5BK0\shutterstock_5467058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94" y="1723472"/>
              <a:ext cx="7885642" cy="444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kstvak 22"/>
            <p:cNvSpPr txBox="1"/>
            <p:nvPr/>
          </p:nvSpPr>
          <p:spPr>
            <a:xfrm rot="18970201">
              <a:off x="2381552" y="3222643"/>
              <a:ext cx="2740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FF0000"/>
                  </a:solidFill>
                </a:rPr>
                <a:t>Baby race</a:t>
              </a:r>
              <a:endParaRPr lang="nl-NL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C:\Users\routledm\AppData\Local\Microsoft\Windows\Temporary Internet Files\Content.IE5\OPAPWBW0\shutterstock_1265329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40" y="2636912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utledm\AppData\Local\Microsoft\Windows\Temporary Internet Files\Content.IE5\KUPW8Y4P\shutterstock_4169978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80928"/>
            <a:ext cx="890972" cy="8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403648" y="476672"/>
            <a:ext cx="4697433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971600" y="332656"/>
            <a:ext cx="5591842" cy="90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Trebuchet MS" panose="020B0603020202020204" pitchFamily="34" charset="0"/>
                <a:ea typeface="Calibri"/>
                <a:cs typeface="Times New Roman"/>
              </a:rPr>
              <a:t>h</a:t>
            </a:r>
            <a:r>
              <a:rPr lang="nl-NL" sz="48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et goede doel</a:t>
            </a:r>
            <a:endParaRPr lang="nl-NL" sz="48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Warchild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latin typeface="Trebuchet MS" panose="020B0603020202020204" pitchFamily="34" charset="0"/>
                <a:ea typeface="Calibri"/>
                <a:cs typeface="Times New Roman"/>
              </a:rPr>
              <a:t>Dance4life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 smtClean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Unicef</a:t>
            </a:r>
            <a:endParaRPr lang="nl-NL" sz="3600" b="1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556392"/>
            <a:ext cx="2838734" cy="14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iets goeds waar veel geld voor nodig is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71" b="100000" l="1786" r="973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94" y="4629466"/>
            <a:ext cx="1656184" cy="13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78" y="4808159"/>
            <a:ext cx="2614600" cy="9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82703"/>
            <a:ext cx="2724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51 – 17 december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/>
          <p:nvPr/>
        </p:nvSpPr>
        <p:spPr>
          <a:xfrm>
            <a:off x="3131841" y="4005064"/>
            <a:ext cx="2784527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1902" y="3448040"/>
            <a:ext cx="280857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61048"/>
            <a:ext cx="2949773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nl-NL" sz="3200" dirty="0" smtClean="0">
                <a:latin typeface="Trebuchet MS"/>
                <a:ea typeface="Calibri"/>
                <a:cs typeface="Times New Roman"/>
              </a:rPr>
              <a:t>doneren</a:t>
            </a:r>
            <a:endParaRPr lang="nl-NL" sz="32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16368" y="3448039"/>
            <a:ext cx="2904104" cy="70480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400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nl-NL" sz="3200" dirty="0" smtClean="0">
                <a:latin typeface="Trebuchet MS"/>
                <a:ea typeface="Calibri"/>
                <a:cs typeface="Times New Roman"/>
              </a:rPr>
              <a:t>de opbrengst</a:t>
            </a:r>
            <a:endParaRPr lang="nl-NL" sz="34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863406" y="548680"/>
            <a:ext cx="782443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De opbrengst </a:t>
            </a:r>
            <a:r>
              <a:rPr lang="nl-NL" sz="20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van de babyrace wordt aan het goede doel gegeven.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37626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156176" y="4381320"/>
            <a:ext cx="2664296" cy="8478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228184" y="4411960"/>
            <a:ext cx="2664296" cy="103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000" dirty="0" smtClean="0">
                <a:latin typeface="Trebuchet MS"/>
                <a:ea typeface="Calibri"/>
                <a:cs typeface="Times New Roman"/>
              </a:rPr>
              <a:t>het geld dat is opgehaald</a:t>
            </a:r>
            <a:endParaRPr lang="nl-NL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23529" y="5085184"/>
            <a:ext cx="2808311" cy="59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131840" y="5085184"/>
            <a:ext cx="0" cy="83821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routledm\AppData\Local\Microsoft\Windows\Temporary Internet Files\Content.IE5\3M6GQUAU\shutterstock_7728679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782" y="1799250"/>
            <a:ext cx="2055083" cy="13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vrielinf\AppData\Local\Microsoft\Windows\Temporary Internet Files\Content.IE5\6842XQW0\shutterstock_1173459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0013" y="2748790"/>
            <a:ext cx="1662933" cy="11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7423">
            <a:off x="581062" y="4160321"/>
            <a:ext cx="2228103" cy="12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4934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 smtClean="0">
                <a:latin typeface="Trebuchet MS"/>
                <a:ea typeface="Calibri"/>
                <a:cs typeface="Times New Roman"/>
              </a:rPr>
              <a:t>verwachten</a:t>
            </a:r>
            <a:endParaRPr lang="nl-NL" sz="10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 smtClean="0">
                <a:effectLst/>
                <a:latin typeface="Trebuchet MS"/>
                <a:ea typeface="Calibri"/>
                <a:cs typeface="Times New Roman"/>
              </a:rPr>
              <a:t>vragen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97691" y="335699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 smtClean="0">
                <a:latin typeface="Trebuchet MS"/>
                <a:ea typeface="Calibri"/>
                <a:cs typeface="Times New Roman"/>
              </a:rPr>
              <a:t>dwingen</a:t>
            </a:r>
            <a:endParaRPr lang="nl-NL" sz="10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827585" y="5517232"/>
            <a:ext cx="7772800" cy="40098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ouders 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dwingen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hun baby een beetje om de race te kruipen</a:t>
            </a:r>
            <a:r>
              <a:rPr lang="nl-NL" sz="2000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u="sng" dirty="0">
              <a:effectLst/>
              <a:ea typeface="Calibri"/>
              <a:cs typeface="Times New Roman"/>
            </a:endParaRPr>
          </a:p>
        </p:txBody>
      </p:sp>
      <p:sp>
        <p:nvSpPr>
          <p:cNvPr id="39" name="Text Box 14"/>
          <p:cNvSpPr txBox="1"/>
          <p:nvPr/>
        </p:nvSpPr>
        <p:spPr>
          <a:xfrm>
            <a:off x="6074503" y="4293096"/>
            <a:ext cx="2673961" cy="10081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3" name="Tekstvak 2"/>
          <p:cNvSpPr txBox="1">
            <a:spLocks noChangeArrowheads="1"/>
          </p:cNvSpPr>
          <p:nvPr/>
        </p:nvSpPr>
        <p:spPr bwMode="auto">
          <a:xfrm>
            <a:off x="6127932" y="4292119"/>
            <a:ext cx="2641574" cy="100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000" dirty="0" smtClean="0">
                <a:latin typeface="Trebuchet MS"/>
                <a:ea typeface="Calibri"/>
                <a:cs typeface="Times New Roman"/>
              </a:rPr>
              <a:t>ervoor zorgen dat iemand iets doet wat jij wilt</a:t>
            </a:r>
            <a:endParaRPr lang="nl-NL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" name="Picture 2" descr="C:\Users\routledm\AppData\Local\Microsoft\Windows\Temporary Internet Files\Content.IE5\QB2I425M\shutterstock_3226708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581" y="1077992"/>
            <a:ext cx="23778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routledm\AppData\Local\Microsoft\Windows\Temporary Internet Files\Content.IE5\EZTIRJ3T\shutterstock_79499269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063368"/>
            <a:ext cx="2714625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outledm\AppData\Local\Microsoft\Windows\Temporary Internet Files\Content.IE5\JWT9YIC6\shutterstock_74286068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35" y="2714853"/>
            <a:ext cx="2570480" cy="17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31851" y="7937"/>
            <a:ext cx="91333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live</a:t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meteen op radio, tv of internet</a:t>
            </a:r>
            <a:endParaRPr lang="nl-NL" sz="40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1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babyrace werd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live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uitgezonden op tv.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1851" y="2762979"/>
            <a:ext cx="913338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de etappe</a:t>
            </a:r>
            <a:b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</a:br>
            <a:r>
              <a:rPr lang="nl-NL" sz="44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een deel van de totale afstand van een wandeltocht of wedstrijd.</a:t>
            </a:r>
          </a:p>
          <a:p>
            <a:pPr lvl="0"/>
            <a:endParaRPr lang="nl-NL" sz="1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Tijdens de race moeten de baby’s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etappe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volledig afleggen.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7189367" y="250997"/>
            <a:ext cx="1666602" cy="1111157"/>
            <a:chOff x="683568" y="1268678"/>
            <a:chExt cx="7884368" cy="5256666"/>
          </a:xfrm>
        </p:grpSpPr>
        <p:pic>
          <p:nvPicPr>
            <p:cNvPr id="17" name="Picture 2" descr="C:\Users\routledm\AppData\Local\Microsoft\Windows\Temporary Internet Files\Content.IE5\C1BUVW7J\shutterstock_552954979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268678"/>
              <a:ext cx="7884368" cy="525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880" y="2060848"/>
              <a:ext cx="5835743" cy="3325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 descr="C:\Users\routledm\AppData\Local\Microsoft\Windows\Temporary Internet Files\Content.IE5\OPAPWBW0\shutterstock_11673807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707904" cy="74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66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e</a:t>
            </a:r>
            <a:r>
              <a:rPr lang="nl-NL" sz="66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lkaar aflossen</a:t>
            </a:r>
          </a:p>
          <a:p>
            <a:pPr lvl="0"/>
            <a:r>
              <a:rPr lang="nl-NL" sz="66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</a:t>
            </a:r>
            <a:r>
              <a:rPr lang="nl-NL" sz="4800" dirty="0" smtClean="0">
                <a:latin typeface="Trebuchet MS" panose="020B0603020202020204" pitchFamily="34" charset="0"/>
              </a:rPr>
              <a:t>elkaars plaats of taak overnemen</a:t>
            </a:r>
            <a:endParaRPr lang="nl-NL" sz="44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12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ouders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lossen elkaar af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tijdens de wedstrijd. 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6804248" y="332656"/>
            <a:ext cx="2181011" cy="1512168"/>
            <a:chOff x="683568" y="2420888"/>
            <a:chExt cx="5400600" cy="3744416"/>
          </a:xfrm>
        </p:grpSpPr>
        <p:sp>
          <p:nvSpPr>
            <p:cNvPr id="13" name="Gekromde PIJL-OMHOOG 12"/>
            <p:cNvSpPr/>
            <p:nvPr/>
          </p:nvSpPr>
          <p:spPr>
            <a:xfrm>
              <a:off x="1835696" y="5445224"/>
              <a:ext cx="2736304" cy="72008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Users\routledm\AppData\Local\Microsoft\Windows\Temporary Internet Files\Content.IE5\403SQACL\shutterstock_75575248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420888"/>
              <a:ext cx="2488596" cy="288032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routledm\AppData\Local\Microsoft\Windows\Temporary Internet Files\Content.IE5\403SQACL\shutterstock_75575248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95572" y="2420888"/>
              <a:ext cx="2488596" cy="288032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https://www.youtube.com/watch?v=cX7mpzGJ6PI#t=0m40s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6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5496" y="7937"/>
            <a:ext cx="939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 smtClean="0"/>
              <a:t>geld inzamelen</a:t>
            </a:r>
            <a:endParaRPr lang="nl-NL" sz="8000" b="1" u="sng" dirty="0"/>
          </a:p>
        </p:txBody>
      </p:sp>
      <p:pic>
        <p:nvPicPr>
          <p:cNvPr id="3074" name="Picture 2" descr="C:\Users\routledm\AppData\Local\Microsoft\Windows\Temporary Internet Files\Content.IE5\QB2I425M\shutterstock_578798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752" y="1308796"/>
            <a:ext cx="7500664" cy="50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97433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het goede doel</a:t>
            </a:r>
            <a:endParaRPr lang="nl-NL" sz="8000" b="1" u="sng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86398" cy="40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97433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in actie komen</a:t>
            </a:r>
            <a:endParaRPr lang="nl-NL" sz="8000" b="1" u="sng" dirty="0"/>
          </a:p>
        </p:txBody>
      </p:sp>
      <p:pic>
        <p:nvPicPr>
          <p:cNvPr id="4098" name="Picture 2" descr="C:\Users\routledm\AppData\Local\Microsoft\Windows\Temporary Internet Files\Content.IE5\1U0UYB29\shutterstock_1469857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07" y="1713192"/>
            <a:ext cx="829784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02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je inschrijven voor</a:t>
            </a:r>
            <a:endParaRPr lang="nl-NL" sz="8000" b="1" u="sng" dirty="0"/>
          </a:p>
        </p:txBody>
      </p:sp>
      <p:grpSp>
        <p:nvGrpSpPr>
          <p:cNvPr id="3" name="Groep 2"/>
          <p:cNvGrpSpPr/>
          <p:nvPr/>
        </p:nvGrpSpPr>
        <p:grpSpPr>
          <a:xfrm>
            <a:off x="684694" y="2077842"/>
            <a:ext cx="7885642" cy="4447502"/>
            <a:chOff x="684694" y="1723472"/>
            <a:chExt cx="7885642" cy="4447502"/>
          </a:xfrm>
        </p:grpSpPr>
        <p:pic>
          <p:nvPicPr>
            <p:cNvPr id="7" name="Picture 2" descr="C:\Users\vrielinf\AppData\Local\Microsoft\Windows\Temporary Internet Files\Content.IE5\X1FN5BK0\shutterstock_54670589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94" y="1723472"/>
              <a:ext cx="7885642" cy="444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kstvak 7"/>
            <p:cNvSpPr txBox="1"/>
            <p:nvPr/>
          </p:nvSpPr>
          <p:spPr>
            <a:xfrm rot="18970201">
              <a:off x="2381552" y="3222643"/>
              <a:ext cx="2740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rgbClr val="FF0000"/>
                  </a:solidFill>
                </a:rPr>
                <a:t>Baby race</a:t>
              </a:r>
              <a:endParaRPr lang="nl-NL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 descr="C:\Users\routledm\AppData\Local\Microsoft\Windows\Temporary Internet Files\Content.IE5\OPAPWBW0\shutterstock_12653294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648" y="1340768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8994" y="42776"/>
            <a:ext cx="93935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0" b="1" u="sng" dirty="0" smtClean="0"/>
              <a:t>dwingen</a:t>
            </a:r>
            <a:endParaRPr lang="nl-NL" sz="7500" b="1" u="sng" dirty="0"/>
          </a:p>
        </p:txBody>
      </p:sp>
      <p:pic>
        <p:nvPicPr>
          <p:cNvPr id="5122" name="Picture 2" descr="C:\Users\routledm\AppData\Local\Microsoft\Windows\Temporary Internet Files\Content.IE5\QB2I425M\shutterstock_3226708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355682"/>
            <a:ext cx="5353348" cy="50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6512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live</a:t>
            </a:r>
            <a:endParaRPr lang="nl-NL" sz="8000" b="1" u="sng" dirty="0"/>
          </a:p>
        </p:txBody>
      </p:sp>
      <p:pic>
        <p:nvPicPr>
          <p:cNvPr id="6146" name="Picture 2" descr="C:\Users\routledm\AppData\Local\Microsoft\Windows\Temporary Internet Files\Content.IE5\C1BUVW7J\shutterstock_5529549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678"/>
            <a:ext cx="7884368" cy="52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880" y="2060848"/>
            <a:ext cx="5835743" cy="332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637</Words>
  <Application>Microsoft Office PowerPoint</Application>
  <PresentationFormat>Diavoorstelling (4:3)</PresentationFormat>
  <Paragraphs>202</Paragraphs>
  <Slides>23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Routledge, Mandy</cp:lastModifiedBy>
  <cp:revision>918</cp:revision>
  <dcterms:created xsi:type="dcterms:W3CDTF">2019-03-05T11:12:30Z</dcterms:created>
  <dcterms:modified xsi:type="dcterms:W3CDTF">2019-12-17T10:51:33Z</dcterms:modified>
</cp:coreProperties>
</file>