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57" r:id="rId3"/>
    <p:sldId id="265" r:id="rId4"/>
    <p:sldId id="426" r:id="rId5"/>
    <p:sldId id="439" r:id="rId6"/>
    <p:sldId id="423" r:id="rId7"/>
    <p:sldId id="425" r:id="rId8"/>
    <p:sldId id="394" r:id="rId9"/>
    <p:sldId id="402" r:id="rId10"/>
    <p:sldId id="424" r:id="rId11"/>
    <p:sldId id="344" r:id="rId12"/>
    <p:sldId id="312" r:id="rId13"/>
    <p:sldId id="270" r:id="rId14"/>
    <p:sldId id="444" r:id="rId15"/>
    <p:sldId id="441" r:id="rId16"/>
    <p:sldId id="442" r:id="rId17"/>
    <p:sldId id="443" r:id="rId18"/>
    <p:sldId id="445" r:id="rId19"/>
    <p:sldId id="430" r:id="rId20"/>
    <p:sldId id="435" r:id="rId21"/>
    <p:sldId id="440" r:id="rId22"/>
    <p:sldId id="433"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76281" autoAdjust="0"/>
  </p:normalViewPr>
  <p:slideViewPr>
    <p:cSldViewPr>
      <p:cViewPr>
        <p:scale>
          <a:sx n="70" d="100"/>
          <a:sy n="70" d="100"/>
        </p:scale>
        <p:origin x="-1903"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10-12-2019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dirty="0" smtClean="0"/>
              <a:t>afgelasten = niet door laten gaan</a:t>
            </a:r>
          </a:p>
          <a:p>
            <a:r>
              <a:rPr lang="nl-NL" sz="1200" dirty="0" smtClean="0"/>
              <a:t>behoorlijk = erg</a:t>
            </a:r>
          </a:p>
          <a:p>
            <a:r>
              <a:rPr lang="nl-NL" sz="1200" dirty="0" smtClean="0"/>
              <a:t>organiseren = dingen regelen zodat iets kan gebeuren</a:t>
            </a:r>
          </a:p>
          <a:p>
            <a:r>
              <a:rPr lang="nl-NL" sz="1200" dirty="0" smtClean="0"/>
              <a:t>de strijd = de wedstrijd, het gevecht</a:t>
            </a:r>
          </a:p>
          <a:p>
            <a:r>
              <a:rPr lang="nl-NL" sz="1200" dirty="0" smtClean="0"/>
              <a:t>de pallet = het grote bord van houten latten, waarop je spullen kunt stapelen en vervoeren</a:t>
            </a:r>
          </a:p>
          <a:p>
            <a:r>
              <a:rPr lang="nl-NL" sz="1200" dirty="0" smtClean="0"/>
              <a:t>de traditie = iets wat mensen al heel lang op dezelfde manier doen</a:t>
            </a:r>
          </a:p>
          <a:p>
            <a:r>
              <a:rPr lang="nl-NL" sz="1200" dirty="0" smtClean="0"/>
              <a:t>vernielen = helemaal kapotmaken</a:t>
            </a:r>
          </a:p>
          <a:p>
            <a:r>
              <a:rPr lang="nl-NL" sz="1200" dirty="0" smtClean="0"/>
              <a:t>het loopt uit de hand = het gaat niet zoals je het wilt en je hebt er geen controle meer over</a:t>
            </a:r>
          </a:p>
          <a:p>
            <a:r>
              <a:rPr lang="nl-NL" sz="1200" dirty="0" smtClean="0"/>
              <a:t>de vergunning = de toestemming om iets te doen</a:t>
            </a:r>
          </a:p>
          <a:p>
            <a:r>
              <a:rPr lang="nl-NL" sz="1200" dirty="0" smtClean="0"/>
              <a:t>de rel = de grote ruzie tussen veel mensen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19</a:t>
            </a:fld>
            <a:endParaRPr lang="nl-NL"/>
          </a:p>
        </p:txBody>
      </p:sp>
    </p:spTree>
    <p:extLst>
      <p:ext uri="{BB962C8B-B14F-4D97-AF65-F5344CB8AC3E}">
        <p14:creationId xmlns:p14="http://schemas.microsoft.com/office/powerpoint/2010/main" val="63358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20</a:t>
            </a:fld>
            <a:endParaRPr lang="nl-NL"/>
          </a:p>
        </p:txBody>
      </p:sp>
    </p:spTree>
    <p:extLst>
      <p:ext uri="{BB962C8B-B14F-4D97-AF65-F5344CB8AC3E}">
        <p14:creationId xmlns:p14="http://schemas.microsoft.com/office/powerpoint/2010/main" val="63358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22</a:t>
            </a:fld>
            <a:endParaRPr lang="nl-NL"/>
          </a:p>
        </p:txBody>
      </p:sp>
    </p:spTree>
    <p:extLst>
      <p:ext uri="{BB962C8B-B14F-4D97-AF65-F5344CB8AC3E}">
        <p14:creationId xmlns:p14="http://schemas.microsoft.com/office/powerpoint/2010/main" val="55751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623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10-12-2019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10-12-2019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10-12-2019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10-12-2019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10-12-2019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10-12-2019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10-12-2019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22.png"/><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51.jpeg"/><Relationship Id="rId4" Type="http://schemas.openxmlformats.org/officeDocument/2006/relationships/image" Target="../media/image22.png"/><Relationship Id="rId9"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800" u="sng" dirty="0" smtClean="0"/>
              <a:t>Semantisatieverhaal:</a:t>
            </a:r>
          </a:p>
          <a:p>
            <a:pPr marL="0" indent="0" fontAlgn="b">
              <a:buNone/>
            </a:pPr>
            <a:r>
              <a:rPr lang="nl-NL" sz="2000" dirty="0" smtClean="0"/>
              <a:t>Het wordt bijna winter. Dat betekent dat het weer </a:t>
            </a:r>
            <a:r>
              <a:rPr lang="nl-NL" sz="2000" b="1" u="sng" dirty="0" smtClean="0"/>
              <a:t>behoorlijk</a:t>
            </a:r>
            <a:r>
              <a:rPr lang="nl-NL" sz="2000" dirty="0" smtClean="0"/>
              <a:t> kan gaan vriezen. Het kan </a:t>
            </a:r>
            <a:r>
              <a:rPr lang="nl-NL" sz="2000" b="1" i="1" dirty="0" smtClean="0"/>
              <a:t>erg</a:t>
            </a:r>
            <a:r>
              <a:rPr lang="nl-NL" sz="2000" dirty="0" smtClean="0"/>
              <a:t> gaan vriezen. Mensen willen dan zo snel mogelijk gaan schaatsen! Ieder jaar zijn er vier ijsclubs die </a:t>
            </a:r>
            <a:r>
              <a:rPr lang="nl-NL" sz="2000" b="1" u="sng" dirty="0" smtClean="0"/>
              <a:t>de strijd</a:t>
            </a:r>
            <a:r>
              <a:rPr lang="nl-NL" sz="2000" dirty="0" smtClean="0"/>
              <a:t> met elkaar aangaan. De ijsclubs gaan </a:t>
            </a:r>
            <a:r>
              <a:rPr lang="nl-NL" sz="2000" b="1" i="1" dirty="0" smtClean="0"/>
              <a:t>een </a:t>
            </a:r>
            <a:r>
              <a:rPr lang="nl-NL" sz="2000" b="1" i="1" dirty="0"/>
              <a:t>wedstrijd, het gevecht</a:t>
            </a:r>
            <a:r>
              <a:rPr lang="nl-NL" sz="2000" dirty="0" smtClean="0"/>
              <a:t> aan met elkaar: Wie houdt de eerste marathon op natuurijs? Het is </a:t>
            </a:r>
            <a:r>
              <a:rPr lang="nl-NL" sz="2000" b="1" u="sng" dirty="0" smtClean="0"/>
              <a:t>een traditie</a:t>
            </a:r>
            <a:r>
              <a:rPr lang="nl-NL" sz="2000" dirty="0" smtClean="0"/>
              <a:t> geworden dat deze ijsclubs met elkaar strijden. Een traditie is </a:t>
            </a:r>
            <a:r>
              <a:rPr lang="nl-NL" sz="2000" b="1" i="1" dirty="0"/>
              <a:t>iets wat mensen al heel lang op dezelfde manier </a:t>
            </a:r>
            <a:r>
              <a:rPr lang="nl-NL" sz="2000" b="1" i="1" dirty="0" smtClean="0"/>
              <a:t>doen</a:t>
            </a:r>
            <a:r>
              <a:rPr lang="nl-NL" sz="2000" dirty="0" smtClean="0"/>
              <a:t>. Het </a:t>
            </a:r>
            <a:r>
              <a:rPr lang="nl-NL" sz="2000" b="1" u="sng" dirty="0" smtClean="0"/>
              <a:t>organiseren</a:t>
            </a:r>
            <a:r>
              <a:rPr lang="nl-NL" sz="2000" dirty="0" smtClean="0"/>
              <a:t> van zo’n </a:t>
            </a:r>
            <a:r>
              <a:rPr lang="nl-NL" sz="2000" dirty="0"/>
              <a:t>marathon </a:t>
            </a:r>
            <a:r>
              <a:rPr lang="nl-NL" sz="2000" dirty="0" smtClean="0"/>
              <a:t>is een hele klus. Organiseren betekent </a:t>
            </a:r>
            <a:r>
              <a:rPr lang="nl-NL" sz="2000" b="1" i="1" dirty="0"/>
              <a:t>dingen regelen zodat iets kan </a:t>
            </a:r>
            <a:r>
              <a:rPr lang="nl-NL" sz="2000" b="1" i="1" dirty="0" smtClean="0"/>
              <a:t>gebeuren</a:t>
            </a:r>
            <a:r>
              <a:rPr lang="nl-NL" sz="2000" dirty="0" smtClean="0"/>
              <a:t>. Er moet  </a:t>
            </a:r>
            <a:r>
              <a:rPr lang="nl-NL" sz="2000" b="1" u="sng" dirty="0" smtClean="0"/>
              <a:t>een vergunning</a:t>
            </a:r>
            <a:r>
              <a:rPr lang="nl-NL" sz="2000" dirty="0" smtClean="0"/>
              <a:t> worden aangevraagd. Met een vergunning krijg je </a:t>
            </a:r>
            <a:r>
              <a:rPr lang="nl-NL" sz="2000" b="1" i="1" dirty="0"/>
              <a:t>de toestemming om iets te </a:t>
            </a:r>
            <a:r>
              <a:rPr lang="nl-NL" sz="2000" b="1" i="1" dirty="0" smtClean="0"/>
              <a:t>doen</a:t>
            </a:r>
            <a:r>
              <a:rPr lang="nl-NL" sz="2000" dirty="0" smtClean="0"/>
              <a:t>. Ook moeten er van </a:t>
            </a:r>
            <a:r>
              <a:rPr lang="nl-NL" sz="2000" b="1" u="sng" dirty="0" smtClean="0"/>
              <a:t>pallets</a:t>
            </a:r>
            <a:r>
              <a:rPr lang="nl-NL" sz="2000" dirty="0" smtClean="0"/>
              <a:t> bankjes worden gemaakt voor de schaatsers en het publiek. De pallet is </a:t>
            </a:r>
            <a:r>
              <a:rPr lang="nl-NL" sz="2000" b="1" i="1" dirty="0"/>
              <a:t>het grote bord van houten latten, waarop je spullen kunt stapelen en </a:t>
            </a:r>
            <a:r>
              <a:rPr lang="nl-NL" sz="2000" b="1" i="1" dirty="0" smtClean="0"/>
              <a:t>vervoeren</a:t>
            </a:r>
            <a:r>
              <a:rPr lang="nl-NL" sz="2000" dirty="0" smtClean="0"/>
              <a:t>. Het is dus veel werk om een ijsmarathon te organiseren. Soms valt de dooi in en wordt de prachtige ijsbaan </a:t>
            </a:r>
            <a:r>
              <a:rPr lang="nl-NL" sz="2000" b="1" u="sng" dirty="0" smtClean="0"/>
              <a:t>vernield</a:t>
            </a:r>
            <a:r>
              <a:rPr lang="nl-NL" sz="2000" dirty="0"/>
              <a:t> </a:t>
            </a:r>
            <a:r>
              <a:rPr lang="nl-NL" sz="2000" dirty="0" smtClean="0"/>
              <a:t>omdat het ijs smelt. Vernielen betekent </a:t>
            </a:r>
            <a:r>
              <a:rPr lang="nl-NL" sz="2000" b="1" i="1" dirty="0" smtClean="0"/>
              <a:t>helemaal kapotmaken</a:t>
            </a:r>
            <a:r>
              <a:rPr lang="nl-NL" sz="2000" dirty="0" smtClean="0"/>
              <a:t>. De ijsbaan gaat dan helemaal kapot en de organisatie moet de marathon dan </a:t>
            </a:r>
            <a:r>
              <a:rPr lang="nl-NL" sz="2000" b="1" u="sng" dirty="0" smtClean="0"/>
              <a:t>afgelasten</a:t>
            </a:r>
            <a:r>
              <a:rPr lang="nl-NL" sz="2000" dirty="0" smtClean="0"/>
              <a:t>. Ze kunnen de marathon dan </a:t>
            </a:r>
            <a:r>
              <a:rPr lang="nl-NL" sz="2000" b="1" i="1" dirty="0" smtClean="0"/>
              <a:t>niet door laten gaan</a:t>
            </a:r>
            <a:r>
              <a:rPr lang="nl-NL" sz="2000" dirty="0" smtClean="0"/>
              <a:t>. Gelukkig blijft het ook vaak genoeg behoorlijk vriezen en kunnen de schaatsers met elkaar de strijd aangaan! Tijdens de wedstrijd mogen mensen niet op het ijs komen. Soms luisteren mensen niet naar deze regels en </a:t>
            </a:r>
            <a:r>
              <a:rPr lang="nl-NL" sz="2000" dirty="0"/>
              <a:t>ontstaat er </a:t>
            </a:r>
            <a:r>
              <a:rPr lang="nl-NL" sz="2000" b="1" u="sng" dirty="0"/>
              <a:t>een rel</a:t>
            </a:r>
            <a:r>
              <a:rPr lang="nl-NL" sz="2000" dirty="0"/>
              <a:t> tijdens de wedstrijd. Een rel is </a:t>
            </a:r>
            <a:r>
              <a:rPr lang="nl-NL" sz="2000" b="1" i="1" dirty="0"/>
              <a:t>de grote ruzie tussen veel </a:t>
            </a:r>
            <a:r>
              <a:rPr lang="nl-NL" sz="2000" b="1" i="1" dirty="0" smtClean="0"/>
              <a:t>mensen</a:t>
            </a:r>
            <a:r>
              <a:rPr lang="nl-NL" sz="2000" dirty="0" smtClean="0"/>
              <a:t>. Als </a:t>
            </a:r>
            <a:r>
              <a:rPr lang="nl-NL" sz="2000" b="1" u="sng" dirty="0" smtClean="0"/>
              <a:t>het</a:t>
            </a:r>
            <a:r>
              <a:rPr lang="nl-NL" sz="2000" dirty="0" smtClean="0"/>
              <a:t> zo </a:t>
            </a:r>
            <a:r>
              <a:rPr lang="nl-NL" sz="2000" b="1" u="sng" dirty="0" smtClean="0"/>
              <a:t>uit de </a:t>
            </a:r>
            <a:r>
              <a:rPr lang="nl-NL" sz="2000" b="1" u="sng" dirty="0"/>
              <a:t>hand </a:t>
            </a:r>
            <a:r>
              <a:rPr lang="nl-NL" sz="2000" b="1" u="sng" dirty="0" smtClean="0"/>
              <a:t>loopt</a:t>
            </a:r>
            <a:r>
              <a:rPr lang="nl-NL" sz="2000" dirty="0" smtClean="0"/>
              <a:t> moet de politie de mensen weghalen. </a:t>
            </a:r>
            <a:r>
              <a:rPr lang="nl-NL" sz="2000" b="1" i="1" dirty="0" smtClean="0"/>
              <a:t>Het gaat niet </a:t>
            </a:r>
            <a:r>
              <a:rPr lang="nl-NL" sz="2000" b="1" i="1" dirty="0"/>
              <a:t>zoals je het wilt en je hebt er geen controle meer </a:t>
            </a:r>
            <a:r>
              <a:rPr lang="nl-NL" sz="2000" b="1" i="1" dirty="0" smtClean="0"/>
              <a:t>over</a:t>
            </a:r>
            <a:r>
              <a:rPr lang="nl-NL" sz="2000" dirty="0" smtClean="0"/>
              <a:t>. Kennen jullie ook situaties waarbij iets uit de hand is gelopen?</a:t>
            </a:r>
            <a:endParaRPr lang="nl-NL" sz="2000" dirty="0"/>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79512" y="25814"/>
            <a:ext cx="8964488" cy="1323439"/>
          </a:xfrm>
          <a:prstGeom prst="rect">
            <a:avLst/>
          </a:prstGeom>
          <a:noFill/>
        </p:spPr>
        <p:txBody>
          <a:bodyPr wrap="square" rtlCol="0">
            <a:spAutoFit/>
          </a:bodyPr>
          <a:lstStyle/>
          <a:p>
            <a:r>
              <a:rPr lang="nl-NL" sz="8000" b="1" u="sng" dirty="0" smtClean="0"/>
              <a:t>afgelasten</a:t>
            </a:r>
            <a:endParaRPr lang="nl-NL" sz="8000" b="1" u="sng" dirty="0"/>
          </a:p>
        </p:txBody>
      </p:sp>
      <p:grpSp>
        <p:nvGrpSpPr>
          <p:cNvPr id="4" name="Groep 3"/>
          <p:cNvGrpSpPr/>
          <p:nvPr/>
        </p:nvGrpSpPr>
        <p:grpSpPr>
          <a:xfrm>
            <a:off x="-990873" y="492954"/>
            <a:ext cx="11305256" cy="7024219"/>
            <a:chOff x="-990873" y="492954"/>
            <a:chExt cx="11305256" cy="7024219"/>
          </a:xfrm>
        </p:grpSpPr>
        <p:pic>
          <p:nvPicPr>
            <p:cNvPr id="1026" name="Picture 2" descr="C:\Users\routledm\Downloads\shutterstock_23015752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18" y="1556792"/>
              <a:ext cx="7308275"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Vermenigvuldigen 2"/>
            <p:cNvSpPr/>
            <p:nvPr/>
          </p:nvSpPr>
          <p:spPr>
            <a:xfrm>
              <a:off x="-990873" y="492954"/>
              <a:ext cx="11305256" cy="7024219"/>
            </a:xfrm>
            <a:prstGeom prst="mathMultiply">
              <a:avLst>
                <a:gd name="adj1" fmla="val 92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307389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8994" y="42776"/>
            <a:ext cx="9393566" cy="1323439"/>
          </a:xfrm>
          <a:prstGeom prst="rect">
            <a:avLst/>
          </a:prstGeom>
          <a:noFill/>
        </p:spPr>
        <p:txBody>
          <a:bodyPr wrap="square" rtlCol="0">
            <a:spAutoFit/>
          </a:bodyPr>
          <a:lstStyle/>
          <a:p>
            <a:r>
              <a:rPr lang="nl-NL" sz="8000" b="1" u="sng" dirty="0" smtClean="0"/>
              <a:t>de rel</a:t>
            </a:r>
            <a:endParaRPr lang="nl-NL" sz="8000" b="1" u="sng" dirty="0"/>
          </a:p>
        </p:txBody>
      </p:sp>
      <p:pic>
        <p:nvPicPr>
          <p:cNvPr id="7" name="Picture 2" descr="C:\Users\dasg\Downloads\shutterstock_6646324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6144"/>
            <a:ext cx="914400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5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7937"/>
            <a:ext cx="9243119" cy="1323439"/>
          </a:xfrm>
          <a:prstGeom prst="rect">
            <a:avLst/>
          </a:prstGeom>
          <a:noFill/>
        </p:spPr>
        <p:txBody>
          <a:bodyPr wrap="square" rtlCol="0">
            <a:spAutoFit/>
          </a:bodyPr>
          <a:lstStyle/>
          <a:p>
            <a:r>
              <a:rPr lang="nl-NL" sz="8000" b="1" u="sng" dirty="0" smtClean="0"/>
              <a:t>het loopt uit de hand</a:t>
            </a:r>
            <a:endParaRPr lang="nl-NL" sz="8000" b="1" u="sng" dirty="0"/>
          </a:p>
        </p:txBody>
      </p:sp>
      <p:pic>
        <p:nvPicPr>
          <p:cNvPr id="8" name="Picture 2" descr="C:\Users\dasg\Downloads\shutterstock_351081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556792"/>
            <a:ext cx="6767698" cy="507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7103" y="45471"/>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vernielen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repareren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helemaal kapotmaken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dooi </a:t>
            </a:r>
            <a:r>
              <a:rPr lang="nl-NL" sz="2400" i="1" u="sng" dirty="0" smtClean="0">
                <a:solidFill>
                  <a:srgbClr val="387038"/>
                </a:solidFill>
                <a:latin typeface="Trebuchet MS"/>
                <a:ea typeface="Calibri"/>
                <a:cs typeface="Times New Roman"/>
              </a:rPr>
              <a:t>vernielde</a:t>
            </a:r>
            <a:r>
              <a:rPr lang="nl-NL" sz="2400" i="1" dirty="0" smtClean="0">
                <a:solidFill>
                  <a:srgbClr val="387038"/>
                </a:solidFill>
                <a:latin typeface="Trebuchet MS"/>
                <a:ea typeface="Calibri"/>
                <a:cs typeface="Times New Roman"/>
              </a:rPr>
              <a:t> de ijsbaan.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dat kapot is, heel maken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IJstransplantatie is een goede manier om de ijsbaan te </a:t>
            </a:r>
            <a:r>
              <a:rPr lang="nl-NL" sz="2400" i="1" u="sng" dirty="0" smtClean="0">
                <a:solidFill>
                  <a:srgbClr val="387038"/>
                </a:solidFill>
                <a:latin typeface="Trebuchet MS"/>
                <a:ea typeface="Calibri"/>
                <a:cs typeface="Times New Roman"/>
              </a:rPr>
              <a:t>repareren</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3" descr="C:\Users\routledm\Downloads\shutterstock_146632665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35696" y="2929034"/>
            <a:ext cx="2393217" cy="21395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routledm\Downloads\shutterstock_104057157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3528" y="2257455"/>
            <a:ext cx="2219567" cy="1482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outledm\Downloads\shutterstock_103757232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76056" y="2636912"/>
            <a:ext cx="3168352" cy="211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953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4934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plannen</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effectLst/>
                <a:latin typeface="Trebuchet MS"/>
                <a:ea typeface="Calibri"/>
                <a:cs typeface="Times New Roman"/>
              </a:rPr>
              <a:t>organiseren</a:t>
            </a:r>
            <a:endParaRPr lang="nl-NL" sz="1100" dirty="0">
              <a:effectLst/>
              <a:ea typeface="Calibri"/>
              <a:cs typeface="Times New Roman"/>
            </a:endParaRPr>
          </a:p>
        </p:txBody>
      </p:sp>
      <p:sp>
        <p:nvSpPr>
          <p:cNvPr id="10" name="Text Box 14"/>
          <p:cNvSpPr txBox="1"/>
          <p:nvPr/>
        </p:nvSpPr>
        <p:spPr>
          <a:xfrm>
            <a:off x="5897691" y="335699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plaatsvinden</a:t>
            </a:r>
            <a:endParaRPr lang="nl-NL" sz="1000" dirty="0">
              <a:effectLst/>
              <a:ea typeface="Calibri"/>
              <a:cs typeface="Times New Roman"/>
            </a:endParaRPr>
          </a:p>
        </p:txBody>
      </p:sp>
      <p:sp>
        <p:nvSpPr>
          <p:cNvPr id="11" name="Text Box 14"/>
          <p:cNvSpPr txBox="1"/>
          <p:nvPr/>
        </p:nvSpPr>
        <p:spPr>
          <a:xfrm>
            <a:off x="1187624" y="5517232"/>
            <a:ext cx="6984776" cy="4009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Het is een hele klus om zo’n marathon te </a:t>
            </a:r>
            <a:r>
              <a:rPr lang="nl-NL" sz="2000" i="1" u="sng" dirty="0" smtClean="0">
                <a:solidFill>
                  <a:srgbClr val="387038"/>
                </a:solidFill>
                <a:effectLst/>
                <a:latin typeface="Trebuchet MS"/>
                <a:ea typeface="Calibri"/>
                <a:cs typeface="Times New Roman"/>
              </a:rPr>
              <a:t>organiseren</a:t>
            </a:r>
            <a:r>
              <a:rPr lang="nl-NL" sz="2000" dirty="0" smtClean="0">
                <a:solidFill>
                  <a:srgbClr val="387038"/>
                </a:solidFill>
                <a:effectLst/>
                <a:latin typeface="Trebuchet MS"/>
                <a:ea typeface="Calibri"/>
                <a:cs typeface="Times New Roman"/>
              </a:rPr>
              <a:t>.</a:t>
            </a:r>
            <a:endParaRPr lang="nl-NL" sz="1100" u="sng" dirty="0">
              <a:effectLst/>
              <a:ea typeface="Calibri"/>
              <a:cs typeface="Times New Roman"/>
            </a:endParaRPr>
          </a:p>
        </p:txBody>
      </p:sp>
      <p:sp>
        <p:nvSpPr>
          <p:cNvPr id="39" name="Text Box 14"/>
          <p:cNvSpPr txBox="1"/>
          <p:nvPr/>
        </p:nvSpPr>
        <p:spPr>
          <a:xfrm>
            <a:off x="6074503" y="4293096"/>
            <a:ext cx="2673961" cy="5307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3" name="Tekstvak 2"/>
          <p:cNvSpPr txBox="1">
            <a:spLocks noChangeArrowheads="1"/>
          </p:cNvSpPr>
          <p:nvPr/>
        </p:nvSpPr>
        <p:spPr bwMode="auto">
          <a:xfrm>
            <a:off x="6127933" y="4221089"/>
            <a:ext cx="2641574" cy="6762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Trebuchet MS"/>
                <a:ea typeface="Calibri"/>
                <a:cs typeface="Times New Roman"/>
              </a:rPr>
              <a:t>= </a:t>
            </a:r>
            <a:r>
              <a:rPr lang="nl-NL" sz="2800" dirty="0" smtClean="0">
                <a:latin typeface="Trebuchet MS"/>
                <a:ea typeface="Calibri"/>
                <a:cs typeface="Times New Roman"/>
              </a:rPr>
              <a:t>gebeuren</a:t>
            </a:r>
            <a:endParaRPr lang="nl-NL" sz="2000" dirty="0">
              <a:effectLst/>
              <a:latin typeface="Calibri"/>
              <a:ea typeface="Calibri"/>
              <a:cs typeface="Times New Roman"/>
            </a:endParaRPr>
          </a:p>
        </p:txBody>
      </p:sp>
      <p:sp>
        <p:nvSpPr>
          <p:cNvPr id="17" name="Text Box 14"/>
          <p:cNvSpPr txBox="1"/>
          <p:nvPr/>
        </p:nvSpPr>
        <p:spPr>
          <a:xfrm>
            <a:off x="3139545" y="4895895"/>
            <a:ext cx="2673961" cy="6213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192975" y="4823888"/>
            <a:ext cx="2641574" cy="6762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latin typeface="Trebuchet MS"/>
                <a:ea typeface="Calibri"/>
                <a:cs typeface="Times New Roman"/>
              </a:rPr>
              <a:t>= </a:t>
            </a:r>
            <a:r>
              <a:rPr lang="nl-NL" sz="2000" dirty="0"/>
              <a:t>dingen regelen zodat iets kan gebeuren</a:t>
            </a:r>
            <a:endParaRPr lang="nl-NL" sz="1600" dirty="0">
              <a:effectLst/>
              <a:latin typeface="Calibri"/>
              <a:ea typeface="Calibri"/>
              <a:cs typeface="Times New Roman"/>
            </a:endParaRPr>
          </a:p>
        </p:txBody>
      </p:sp>
      <p:pic>
        <p:nvPicPr>
          <p:cNvPr id="19" name="Picture 3" descr="C:\Users\routledm\Downloads\shutterstock_152363568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1571" y="2348880"/>
            <a:ext cx="2837375" cy="15964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routledm\Downloads\shutterstock_2301575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22497" y="1577604"/>
            <a:ext cx="2647009" cy="17734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536" y="2449216"/>
            <a:ext cx="2371802" cy="204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troomdiagram: Verbindingslijn 1"/>
          <p:cNvSpPr/>
          <p:nvPr/>
        </p:nvSpPr>
        <p:spPr>
          <a:xfrm>
            <a:off x="1081843" y="3138156"/>
            <a:ext cx="393813" cy="425887"/>
          </a:xfrm>
          <a:prstGeom prst="flowChartConnector">
            <a:avLst/>
          </a:prstGeom>
          <a:noFill/>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3" name="PIJL-OMLAAG 2"/>
          <p:cNvSpPr/>
          <p:nvPr/>
        </p:nvSpPr>
        <p:spPr>
          <a:xfrm>
            <a:off x="1115616" y="1844824"/>
            <a:ext cx="288032" cy="10801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98691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4934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enigszins</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effectLst/>
                <a:latin typeface="Trebuchet MS"/>
                <a:ea typeface="Calibri"/>
                <a:cs typeface="Times New Roman"/>
              </a:rPr>
              <a:t>behoorlijk</a:t>
            </a:r>
            <a:endParaRPr lang="nl-NL" sz="1100" dirty="0">
              <a:effectLst/>
              <a:ea typeface="Calibri"/>
              <a:cs typeface="Times New Roman"/>
            </a:endParaRPr>
          </a:p>
        </p:txBody>
      </p:sp>
      <p:sp>
        <p:nvSpPr>
          <p:cNvPr id="10" name="Text Box 14"/>
          <p:cNvSpPr txBox="1"/>
          <p:nvPr/>
        </p:nvSpPr>
        <p:spPr>
          <a:xfrm>
            <a:off x="5897691" y="335699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latin typeface="Trebuchet MS"/>
                <a:ea typeface="Calibri"/>
                <a:cs typeface="Times New Roman"/>
              </a:rPr>
              <a:t>extreem</a:t>
            </a:r>
            <a:endParaRPr lang="nl-NL" sz="4400" dirty="0">
              <a:effectLst/>
              <a:ea typeface="Calibri"/>
              <a:cs typeface="Times New Roman"/>
            </a:endParaRPr>
          </a:p>
        </p:txBody>
      </p:sp>
      <p:sp>
        <p:nvSpPr>
          <p:cNvPr id="11" name="Text Box 14"/>
          <p:cNvSpPr txBox="1"/>
          <p:nvPr/>
        </p:nvSpPr>
        <p:spPr>
          <a:xfrm>
            <a:off x="1187624" y="5517232"/>
            <a:ext cx="6984776" cy="4009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latin typeface="Trebuchet MS"/>
                <a:ea typeface="Calibri"/>
                <a:cs typeface="Times New Roman"/>
              </a:rPr>
              <a:t>In de winter kan het wel weer </a:t>
            </a:r>
            <a:r>
              <a:rPr lang="nl-NL" sz="2000" i="1" u="sng" dirty="0" smtClean="0">
                <a:solidFill>
                  <a:srgbClr val="387038"/>
                </a:solidFill>
                <a:latin typeface="Trebuchet MS"/>
                <a:ea typeface="Calibri"/>
                <a:cs typeface="Times New Roman"/>
              </a:rPr>
              <a:t>behoorlijk</a:t>
            </a:r>
            <a:r>
              <a:rPr lang="nl-NL" sz="2000" i="1" dirty="0" smtClean="0">
                <a:solidFill>
                  <a:srgbClr val="387038"/>
                </a:solidFill>
                <a:latin typeface="Trebuchet MS"/>
                <a:ea typeface="Calibri"/>
                <a:cs typeface="Times New Roman"/>
              </a:rPr>
              <a:t> gaan vriezen</a:t>
            </a:r>
            <a:r>
              <a:rPr lang="nl-NL" sz="2000" dirty="0" smtClean="0">
                <a:solidFill>
                  <a:srgbClr val="387038"/>
                </a:solidFill>
                <a:effectLst/>
                <a:latin typeface="Trebuchet MS"/>
                <a:ea typeface="Calibri"/>
                <a:cs typeface="Times New Roman"/>
              </a:rPr>
              <a:t>.</a:t>
            </a:r>
            <a:endParaRPr lang="nl-NL" sz="1100" u="sng" dirty="0">
              <a:effectLst/>
              <a:ea typeface="Calibri"/>
              <a:cs typeface="Times New Roman"/>
            </a:endParaRPr>
          </a:p>
        </p:txBody>
      </p:sp>
      <p:sp>
        <p:nvSpPr>
          <p:cNvPr id="17" name="Text Box 14"/>
          <p:cNvSpPr txBox="1"/>
          <p:nvPr/>
        </p:nvSpPr>
        <p:spPr>
          <a:xfrm>
            <a:off x="3139545" y="4895895"/>
            <a:ext cx="2695004" cy="4053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192975" y="4823888"/>
            <a:ext cx="2641574" cy="4773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Trebuchet MS"/>
                <a:ea typeface="Calibri"/>
                <a:cs typeface="Times New Roman"/>
              </a:rPr>
              <a:t>= </a:t>
            </a:r>
            <a:r>
              <a:rPr lang="nl-NL" sz="2800" dirty="0" smtClean="0"/>
              <a:t>erg</a:t>
            </a:r>
            <a:endParaRPr lang="nl-NL" sz="1600" dirty="0">
              <a:effectLst/>
              <a:latin typeface="Calibri"/>
              <a:ea typeface="Calibri"/>
              <a:cs typeface="Times New Roman"/>
            </a:endParaRPr>
          </a:p>
        </p:txBody>
      </p:sp>
      <p:pic>
        <p:nvPicPr>
          <p:cNvPr id="21" name="Picture 2" descr="C:\Users\routledm\Downloads\shutterstock_51832312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83365" y="1484784"/>
            <a:ext cx="1359906" cy="89481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88805" y="676805"/>
            <a:ext cx="1179539" cy="2520280"/>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PIJL-LINKS 1"/>
          <p:cNvSpPr/>
          <p:nvPr/>
        </p:nvSpPr>
        <p:spPr>
          <a:xfrm>
            <a:off x="7524328" y="2724811"/>
            <a:ext cx="1266597" cy="34414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pic>
        <p:nvPicPr>
          <p:cNvPr id="2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3528" y="1939802"/>
            <a:ext cx="1179539" cy="2520280"/>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PIJL-LINKS 24"/>
          <p:cNvSpPr/>
          <p:nvPr/>
        </p:nvSpPr>
        <p:spPr>
          <a:xfrm>
            <a:off x="1022375" y="3464082"/>
            <a:ext cx="1266597" cy="344149"/>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2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18054" y="1378104"/>
            <a:ext cx="1179539" cy="2520280"/>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 name="PIJL-LINKS 26"/>
          <p:cNvSpPr/>
          <p:nvPr/>
        </p:nvSpPr>
        <p:spPr>
          <a:xfrm>
            <a:off x="3938702" y="3039459"/>
            <a:ext cx="1266597" cy="34414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79966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817228"/>
            <a:ext cx="2808311" cy="14649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3284984"/>
            <a:ext cx="2808312" cy="1421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2780928"/>
            <a:ext cx="2850773" cy="13681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65043" y="3861048"/>
            <a:ext cx="3138805" cy="188746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200" dirty="0">
                <a:latin typeface="Trebuchet MS"/>
                <a:ea typeface="Calibri"/>
                <a:cs typeface="Times New Roman"/>
              </a:rPr>
              <a:t>h</a:t>
            </a:r>
            <a:r>
              <a:rPr lang="nl-NL" sz="4200" dirty="0" smtClean="0">
                <a:latin typeface="Trebuchet MS"/>
                <a:ea typeface="Calibri"/>
                <a:cs typeface="Times New Roman"/>
              </a:rPr>
              <a:t>et loopt uit de hand</a:t>
            </a:r>
            <a:endParaRPr lang="nl-NL" sz="4200" dirty="0">
              <a:effectLst/>
              <a:ea typeface="Calibri"/>
              <a:cs typeface="Times New Roman"/>
            </a:endParaRPr>
          </a:p>
        </p:txBody>
      </p:sp>
      <p:sp>
        <p:nvSpPr>
          <p:cNvPr id="9" name="Text Box 14"/>
          <p:cNvSpPr txBox="1"/>
          <p:nvPr/>
        </p:nvSpPr>
        <p:spPr>
          <a:xfrm>
            <a:off x="3002598" y="35916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200" dirty="0" smtClean="0">
                <a:effectLst/>
                <a:latin typeface="Trebuchet MS"/>
                <a:ea typeface="Calibri"/>
                <a:cs typeface="Times New Roman"/>
              </a:rPr>
              <a:t>ingrijpen</a:t>
            </a:r>
            <a:endParaRPr lang="nl-NL" sz="4200" dirty="0">
              <a:effectLst/>
              <a:ea typeface="Calibri"/>
              <a:cs typeface="Times New Roman"/>
            </a:endParaRPr>
          </a:p>
        </p:txBody>
      </p:sp>
      <p:sp>
        <p:nvSpPr>
          <p:cNvPr id="10" name="Text Box 14"/>
          <p:cNvSpPr txBox="1"/>
          <p:nvPr/>
        </p:nvSpPr>
        <p:spPr>
          <a:xfrm>
            <a:off x="5868143" y="306896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200" dirty="0" smtClean="0">
                <a:latin typeface="Trebuchet MS"/>
                <a:ea typeface="Calibri"/>
                <a:cs typeface="Times New Roman"/>
              </a:rPr>
              <a:t>oplossen</a:t>
            </a:r>
            <a:endParaRPr lang="nl-NL" sz="4200" dirty="0">
              <a:effectLst/>
              <a:ea typeface="Calibri"/>
              <a:cs typeface="Times New Roman"/>
            </a:endParaRPr>
          </a:p>
        </p:txBody>
      </p:sp>
      <p:sp>
        <p:nvSpPr>
          <p:cNvPr id="11" name="Text Box 14"/>
          <p:cNvSpPr txBox="1"/>
          <p:nvPr/>
        </p:nvSpPr>
        <p:spPr>
          <a:xfrm>
            <a:off x="323528" y="620296"/>
            <a:ext cx="9340767"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Mensen </a:t>
            </a:r>
            <a:r>
              <a:rPr lang="nl-NL" sz="2000" i="1" dirty="0" smtClean="0">
                <a:solidFill>
                  <a:srgbClr val="387038"/>
                </a:solidFill>
                <a:latin typeface="Trebuchet MS"/>
                <a:ea typeface="Calibri"/>
                <a:cs typeface="Times New Roman"/>
              </a:rPr>
              <a:t>stonden op het ijs, terwijl dat niet mag</a:t>
            </a:r>
            <a:r>
              <a:rPr lang="nl-NL" sz="2000" i="1" dirty="0" smtClean="0">
                <a:solidFill>
                  <a:srgbClr val="387038"/>
                </a:solidFill>
                <a:effectLst/>
                <a:latin typeface="Trebuchet MS"/>
                <a:ea typeface="Calibri"/>
                <a:cs typeface="Times New Roman"/>
              </a:rPr>
              <a:t>. </a:t>
            </a:r>
            <a:r>
              <a:rPr lang="nl-NL" sz="2000" i="1" u="sng" dirty="0" smtClean="0">
                <a:solidFill>
                  <a:srgbClr val="387038"/>
                </a:solidFill>
                <a:effectLst/>
                <a:latin typeface="Trebuchet MS"/>
                <a:ea typeface="Calibri"/>
                <a:cs typeface="Times New Roman"/>
              </a:rPr>
              <a:t>Het liep uit de hand</a:t>
            </a:r>
            <a:r>
              <a:rPr lang="nl-NL" sz="2000" i="1" dirty="0" smtClean="0">
                <a:solidFill>
                  <a:srgbClr val="387038"/>
                </a:solidFill>
                <a:effectLst/>
                <a:latin typeface="Trebuchet MS"/>
                <a:ea typeface="Calibri"/>
                <a:cs typeface="Times New Roman"/>
              </a:rPr>
              <a:t>. </a:t>
            </a:r>
            <a:endParaRPr lang="nl-NL" sz="1100" dirty="0">
              <a:effectLst/>
              <a:ea typeface="Calibri"/>
              <a:cs typeface="Times New Roman"/>
            </a:endParaRPr>
          </a:p>
        </p:txBody>
      </p:sp>
      <p:sp>
        <p:nvSpPr>
          <p:cNvPr id="12" name="Text Box 14"/>
          <p:cNvSpPr txBox="1"/>
          <p:nvPr/>
        </p:nvSpPr>
        <p:spPr>
          <a:xfrm>
            <a:off x="415809" y="5440480"/>
            <a:ext cx="8064897"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402865" y="5440479"/>
            <a:ext cx="806489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200" dirty="0" smtClean="0"/>
              <a:t>= het </a:t>
            </a:r>
            <a:r>
              <a:rPr lang="nl-NL" sz="2200" dirty="0"/>
              <a:t>gaat niet zoals je het wilt en je hebt er geen controle meer over</a:t>
            </a:r>
            <a:endParaRPr lang="nl-NL" sz="2200" dirty="0">
              <a:effectLst/>
              <a:latin typeface="Calibri"/>
              <a:ea typeface="Calibri"/>
              <a:cs typeface="Times New Roman"/>
            </a:endParaRPr>
          </a:p>
        </p:txBody>
      </p:sp>
      <p:sp>
        <p:nvSpPr>
          <p:cNvPr id="14" name="Text Box 14"/>
          <p:cNvSpPr txBox="1"/>
          <p:nvPr/>
        </p:nvSpPr>
        <p:spPr>
          <a:xfrm>
            <a:off x="3152113" y="4833970"/>
            <a:ext cx="571082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883225"/>
            <a:ext cx="6120680" cy="489991"/>
          </a:xfrm>
          <a:prstGeom prst="rect">
            <a:avLst/>
          </a:prstGeom>
          <a:noFill/>
          <a:ln w="9525">
            <a:noFill/>
            <a:miter lim="800000"/>
            <a:headEnd/>
            <a:tailEnd/>
          </a:ln>
        </p:spPr>
        <p:txBody>
          <a:bodyPr rot="0" vert="horz" wrap="square" lIns="91440" tIns="45720" rIns="91440" bIns="45720" anchor="t" anchorCtr="0">
            <a:noAutofit/>
          </a:bodyPr>
          <a:lstStyle/>
          <a:p>
            <a:pPr fontAlgn="t"/>
            <a:r>
              <a:rPr lang="nl-NL" sz="1900" dirty="0" smtClean="0">
                <a:latin typeface="Trebuchet MS" panose="020B0603020202020204" pitchFamily="34" charset="0"/>
              </a:rPr>
              <a:t>= ergens </a:t>
            </a:r>
            <a:r>
              <a:rPr lang="nl-NL" sz="1900" dirty="0">
                <a:latin typeface="Trebuchet MS" panose="020B0603020202020204" pitchFamily="34" charset="0"/>
              </a:rPr>
              <a:t>iets tegen doen als het fout dreigt te gaan</a:t>
            </a:r>
          </a:p>
        </p:txBody>
      </p:sp>
      <p:pic>
        <p:nvPicPr>
          <p:cNvPr id="10243" name="Picture 3" descr="C:\Users\dasg\Downloads\shutterstock_36340685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9745" y="1225744"/>
            <a:ext cx="1487301" cy="14947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utledm\Downloads\shutterstock_37799853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07904" y="148478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dasg\Downloads\shutterstock_35108130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8031" y="1973142"/>
            <a:ext cx="2252828" cy="168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05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d</a:t>
            </a:r>
            <a:r>
              <a:rPr lang="nl-NL" sz="4000" dirty="0" smtClean="0">
                <a:latin typeface="Trebuchet MS"/>
                <a:ea typeface="Calibri"/>
                <a:cs typeface="Times New Roman"/>
              </a:rPr>
              <a:t>e discussie</a:t>
            </a:r>
            <a:endParaRPr lang="nl-NL" sz="10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d</a:t>
            </a:r>
            <a:r>
              <a:rPr lang="nl-NL" sz="4800" dirty="0" smtClean="0">
                <a:latin typeface="Trebuchet MS"/>
                <a:ea typeface="Calibri"/>
                <a:cs typeface="Times New Roman"/>
              </a:rPr>
              <a:t>e ruzie</a:t>
            </a:r>
            <a:endParaRPr lang="nl-NL" sz="11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d</a:t>
            </a:r>
            <a:r>
              <a:rPr lang="nl-NL" sz="4800" dirty="0" smtClean="0">
                <a:latin typeface="Trebuchet MS"/>
                <a:ea typeface="Calibri"/>
                <a:cs typeface="Times New Roman"/>
              </a:rPr>
              <a:t>e rel</a:t>
            </a:r>
            <a:endParaRPr lang="nl-NL" sz="1100" dirty="0">
              <a:effectLst/>
              <a:ea typeface="Calibri"/>
              <a:cs typeface="Times New Roman"/>
            </a:endParaRPr>
          </a:p>
        </p:txBody>
      </p:sp>
      <p:sp>
        <p:nvSpPr>
          <p:cNvPr id="11" name="Text Box 14"/>
          <p:cNvSpPr txBox="1"/>
          <p:nvPr/>
        </p:nvSpPr>
        <p:spPr>
          <a:xfrm>
            <a:off x="467544" y="434729"/>
            <a:ext cx="7947219" cy="7200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Als mensen niet luisteren naar de regels, kan er </a:t>
            </a:r>
            <a:r>
              <a:rPr lang="nl-NL" sz="2000" i="1" u="sng" dirty="0" smtClean="0">
                <a:solidFill>
                  <a:srgbClr val="387038"/>
                </a:solidFill>
                <a:effectLst/>
                <a:latin typeface="Trebuchet MS"/>
                <a:ea typeface="Calibri"/>
                <a:cs typeface="Times New Roman"/>
              </a:rPr>
              <a:t>een rel</a:t>
            </a:r>
            <a:r>
              <a:rPr lang="nl-NL" sz="2000" i="1" dirty="0" smtClean="0">
                <a:solidFill>
                  <a:srgbClr val="387038"/>
                </a:solidFill>
                <a:effectLst/>
                <a:latin typeface="Trebuchet MS"/>
                <a:ea typeface="Calibri"/>
                <a:cs typeface="Times New Roman"/>
              </a:rPr>
              <a:t> ontstaan</a:t>
            </a:r>
            <a:endParaRPr lang="nl-NL" sz="1100" dirty="0">
              <a:effectLst/>
              <a:ea typeface="Calibri"/>
              <a:cs typeface="Times New Roman"/>
            </a:endParaRPr>
          </a:p>
        </p:txBody>
      </p:sp>
      <p:sp>
        <p:nvSpPr>
          <p:cNvPr id="16" name="Text Box 14"/>
          <p:cNvSpPr txBox="1"/>
          <p:nvPr/>
        </p:nvSpPr>
        <p:spPr>
          <a:xfrm>
            <a:off x="6032433" y="4309312"/>
            <a:ext cx="2830499" cy="15203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4"/>
            <a:ext cx="2850772" cy="7637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de grote ruzie tussen veel mensen</a:t>
            </a:r>
            <a:endParaRPr lang="nl-NL" sz="1100" dirty="0">
              <a:effectLst/>
              <a:latin typeface="Calibri"/>
              <a:ea typeface="Calibri"/>
              <a:cs typeface="Times New Roman"/>
            </a:endParaRPr>
          </a:p>
        </p:txBody>
      </p:sp>
      <p:pic>
        <p:nvPicPr>
          <p:cNvPr id="19" name="Picture 2" descr="C:\Users\dasg\Downloads\shutterstock_35108130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36949" y="2487182"/>
            <a:ext cx="1798093" cy="13485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sg\Downloads\shutterstock_1151217977.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7544" y="2908710"/>
            <a:ext cx="2093116" cy="14592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29094" y="1654930"/>
            <a:ext cx="2805113"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526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07704" y="476672"/>
            <a:ext cx="4193377" cy="7200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051720" y="476672"/>
            <a:ext cx="399171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latin typeface="Trebuchet MS" panose="020B0603020202020204" pitchFamily="34" charset="0"/>
                <a:ea typeface="Calibri"/>
                <a:cs typeface="Times New Roman"/>
              </a:rPr>
              <a:t>d</a:t>
            </a:r>
            <a:r>
              <a:rPr lang="nl-NL" sz="4000" b="1" dirty="0" smtClean="0">
                <a:latin typeface="Trebuchet MS" panose="020B0603020202020204" pitchFamily="34" charset="0"/>
                <a:ea typeface="Calibri"/>
                <a:cs typeface="Times New Roman"/>
              </a:rPr>
              <a:t>e vergunning</a:t>
            </a:r>
            <a:endParaRPr lang="nl-NL" sz="4000" b="1" dirty="0">
              <a:effectLst/>
              <a:latin typeface="Trebuchet MS" panose="020B0603020202020204" pitchFamily="34" charset="0"/>
              <a:ea typeface="Calibri"/>
              <a:cs typeface="Times New Roman"/>
            </a:endParaRPr>
          </a:p>
        </p:txBody>
      </p:sp>
      <p:sp>
        <p:nvSpPr>
          <p:cNvPr id="7" name="Text Box 14"/>
          <p:cNvSpPr txBox="1"/>
          <p:nvPr/>
        </p:nvSpPr>
        <p:spPr>
          <a:xfrm>
            <a:off x="416821" y="3681028"/>
            <a:ext cx="2787027"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23528" y="3629794"/>
            <a:ext cx="2931042" cy="9513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a:latin typeface="Trebuchet MS" panose="020B0603020202020204" pitchFamily="34" charset="0"/>
                <a:ea typeface="Calibri"/>
                <a:cs typeface="Times New Roman"/>
              </a:rPr>
              <a:t>d</a:t>
            </a:r>
            <a:r>
              <a:rPr lang="nl-NL" sz="2400" dirty="0" smtClean="0">
                <a:latin typeface="Trebuchet MS" panose="020B0603020202020204" pitchFamily="34" charset="0"/>
                <a:ea typeface="Calibri"/>
                <a:cs typeface="Times New Roman"/>
              </a:rPr>
              <a:t>e </a:t>
            </a:r>
          </a:p>
          <a:p>
            <a:pPr algn="ctr">
              <a:lnSpc>
                <a:spcPct val="107000"/>
              </a:lnSpc>
              <a:spcAft>
                <a:spcPts val="800"/>
              </a:spcAft>
            </a:pPr>
            <a:r>
              <a:rPr lang="nl-NL" sz="2400" dirty="0" smtClean="0">
                <a:latin typeface="Trebuchet MS" panose="020B0603020202020204" pitchFamily="34" charset="0"/>
                <a:ea typeface="Calibri"/>
                <a:cs typeface="Times New Roman"/>
              </a:rPr>
              <a:t>verblijfsvergunning</a:t>
            </a:r>
            <a:endParaRPr lang="nl-NL" sz="2400" dirty="0">
              <a:effectLst/>
              <a:latin typeface="Trebuchet MS" panose="020B0603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2961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19180"/>
            <a:ext cx="2448273" cy="12816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de toestemming om iets te doen</a:t>
            </a:r>
            <a:endParaRPr lang="nl-NL" sz="1050" dirty="0">
              <a:effectLst/>
              <a:latin typeface="Calibri"/>
              <a:ea typeface="Calibri"/>
              <a:cs typeface="Times New Roman"/>
            </a:endParaRPr>
          </a:p>
        </p:txBody>
      </p:sp>
      <p:sp>
        <p:nvSpPr>
          <p:cNvPr id="18" name="Text Box 14"/>
          <p:cNvSpPr txBox="1"/>
          <p:nvPr/>
        </p:nvSpPr>
        <p:spPr>
          <a:xfrm>
            <a:off x="3347864" y="3705525"/>
            <a:ext cx="2753217" cy="9476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3383867" y="3645024"/>
            <a:ext cx="2681209" cy="9361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a:latin typeface="Trebuchet MS" panose="020B0603020202020204" pitchFamily="34" charset="0"/>
                <a:ea typeface="Calibri"/>
                <a:cs typeface="Times New Roman"/>
              </a:rPr>
              <a:t>d</a:t>
            </a:r>
            <a:r>
              <a:rPr lang="nl-NL" sz="2800" dirty="0" smtClean="0">
                <a:latin typeface="Trebuchet MS" panose="020B0603020202020204" pitchFamily="34" charset="0"/>
                <a:ea typeface="Calibri"/>
                <a:cs typeface="Times New Roman"/>
              </a:rPr>
              <a:t>e visvergunning</a:t>
            </a:r>
            <a:endParaRPr lang="nl-NL" sz="2800" dirty="0">
              <a:effectLst/>
              <a:latin typeface="Trebuchet MS" panose="020B0603020202020204" pitchFamily="34" charset="0"/>
              <a:ea typeface="Calibri"/>
              <a:cs typeface="Times New Roman"/>
            </a:endParaRPr>
          </a:p>
        </p:txBody>
      </p:sp>
      <p:sp>
        <p:nvSpPr>
          <p:cNvPr id="20" name="Text Box 14"/>
          <p:cNvSpPr txBox="1"/>
          <p:nvPr/>
        </p:nvSpPr>
        <p:spPr>
          <a:xfrm>
            <a:off x="6228185" y="3681028"/>
            <a:ext cx="2448272"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1" name="Tekstvak 2"/>
          <p:cNvSpPr txBox="1">
            <a:spLocks noChangeArrowheads="1"/>
          </p:cNvSpPr>
          <p:nvPr/>
        </p:nvSpPr>
        <p:spPr bwMode="auto">
          <a:xfrm>
            <a:off x="6228185" y="3705525"/>
            <a:ext cx="2520280" cy="91187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a:latin typeface="Trebuchet MS" panose="020B0603020202020204" pitchFamily="34" charset="0"/>
                <a:ea typeface="Calibri"/>
                <a:cs typeface="Times New Roman"/>
              </a:rPr>
              <a:t>d</a:t>
            </a:r>
            <a:r>
              <a:rPr lang="nl-NL" sz="2400" dirty="0" smtClean="0">
                <a:effectLst/>
                <a:latin typeface="Trebuchet MS" panose="020B0603020202020204" pitchFamily="34" charset="0"/>
                <a:ea typeface="Calibri"/>
                <a:cs typeface="Times New Roman"/>
              </a:rPr>
              <a:t>e ijs</a:t>
            </a:r>
            <a:r>
              <a:rPr lang="nl-NL" sz="2400" dirty="0" smtClean="0">
                <a:latin typeface="Trebuchet MS" panose="020B0603020202020204" pitchFamily="34" charset="0"/>
                <a:ea typeface="Calibri"/>
                <a:cs typeface="Times New Roman"/>
              </a:rPr>
              <a:t>marathon-vergunning</a:t>
            </a:r>
            <a:endParaRPr lang="nl-NL" sz="2400" dirty="0">
              <a:effectLst/>
              <a:latin typeface="Trebuchet MS" panose="020B0603020202020204" pitchFamily="34" charset="0"/>
              <a:ea typeface="Calibri"/>
              <a:cs typeface="Times New Roman"/>
            </a:endParaRPr>
          </a:p>
        </p:txBody>
      </p:sp>
      <p:pic>
        <p:nvPicPr>
          <p:cNvPr id="23" name="Afbeelding 22"/>
          <p:cNvPicPr/>
          <p:nvPr/>
        </p:nvPicPr>
        <p:blipFill>
          <a:blip r:embed="rId5" cstate="email">
            <a:extLst>
              <a:ext uri="{28A0092B-C50C-407E-A947-70E740481C1C}">
                <a14:useLocalDpi xmlns:a14="http://schemas.microsoft.com/office/drawing/2010/main" val="0"/>
              </a:ext>
            </a:extLst>
          </a:blip>
          <a:stretch>
            <a:fillRect/>
          </a:stretch>
        </p:blipFill>
        <p:spPr>
          <a:xfrm rot="21235644">
            <a:off x="5389943" y="3438053"/>
            <a:ext cx="186485" cy="289113"/>
          </a:xfrm>
          <a:prstGeom prst="rect">
            <a:avLst/>
          </a:prstGeom>
        </p:spPr>
      </p:pic>
      <p:pic>
        <p:nvPicPr>
          <p:cNvPr id="6146" name="Picture 6" descr="C:\Users\Kosterm\Downloads\shutterstock_104064329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310" y="4696743"/>
            <a:ext cx="144145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C:\Users\Kosterm\Downloads\shutterstock_31367927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160" y="4696743"/>
            <a:ext cx="1416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187623" y="4715182"/>
            <a:ext cx="1336327" cy="130610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ep 23"/>
          <p:cNvGrpSpPr/>
          <p:nvPr/>
        </p:nvGrpSpPr>
        <p:grpSpPr>
          <a:xfrm>
            <a:off x="6948264" y="4737211"/>
            <a:ext cx="1262047" cy="1262047"/>
            <a:chOff x="1907704" y="1340768"/>
            <a:chExt cx="5373216" cy="5373216"/>
          </a:xfrm>
        </p:grpSpPr>
        <p:pic>
          <p:nvPicPr>
            <p:cNvPr id="25" name="Picture 2" descr="C:\Users\routledm\Downloads\shutterstock_443622139.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907704" y="1340768"/>
              <a:ext cx="5373216" cy="53732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routledm\Downloads\shutterstock_23015752.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987824" y="3741515"/>
              <a:ext cx="1333209" cy="89325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descr="C:\Users\dasg\Downloads\shutterstock_9003277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90246" y="5055795"/>
            <a:ext cx="576065" cy="62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71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50 – 10 december 2019</a:t>
            </a:r>
          </a:p>
          <a:p>
            <a:r>
              <a:rPr lang="nl-NL" dirty="0" smtClean="0">
                <a:solidFill>
                  <a:srgbClr val="C00000"/>
                </a:solidFill>
              </a:rPr>
              <a:t>Niveau 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83768" y="476672"/>
            <a:ext cx="3617313" cy="7633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380488" y="476672"/>
            <a:ext cx="399171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smtClean="0">
                <a:latin typeface="Trebuchet MS" panose="020B0603020202020204" pitchFamily="34" charset="0"/>
                <a:ea typeface="Calibri"/>
                <a:cs typeface="Times New Roman"/>
              </a:rPr>
              <a:t>de traditie</a:t>
            </a:r>
            <a:endParaRPr lang="nl-NL" sz="4000" b="1" dirty="0">
              <a:effectLst/>
              <a:latin typeface="Trebuchet MS" panose="020B0603020202020204" pitchFamily="34" charset="0"/>
              <a:ea typeface="Calibri"/>
              <a:cs typeface="Times New Roman"/>
            </a:endParaRPr>
          </a:p>
        </p:txBody>
      </p:sp>
      <p:sp>
        <p:nvSpPr>
          <p:cNvPr id="7" name="Text Box 14"/>
          <p:cNvSpPr txBox="1"/>
          <p:nvPr/>
        </p:nvSpPr>
        <p:spPr>
          <a:xfrm>
            <a:off x="416821" y="3681028"/>
            <a:ext cx="2787027" cy="9081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691904"/>
            <a:ext cx="2787026" cy="475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smtClean="0">
                <a:latin typeface="Trebuchet MS" panose="020B0603020202020204" pitchFamily="34" charset="0"/>
                <a:ea typeface="Calibri"/>
                <a:cs typeface="Times New Roman"/>
              </a:rPr>
              <a:t>de ijsmarathon-strijd</a:t>
            </a:r>
            <a:endParaRPr lang="nl-NL" sz="2400" b="1" dirty="0">
              <a:effectLst/>
              <a:latin typeface="Trebuchet MS" panose="020B0603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841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19180"/>
            <a:ext cx="2448273"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a:t>iets wat mensen al heel lang op dezelfde manier doen</a:t>
            </a:r>
            <a:endParaRPr lang="nl-NL" sz="1050" dirty="0">
              <a:effectLst/>
              <a:latin typeface="Calibri"/>
              <a:ea typeface="Calibri"/>
              <a:cs typeface="Times New Roman"/>
            </a:endParaRPr>
          </a:p>
        </p:txBody>
      </p:sp>
      <p:sp>
        <p:nvSpPr>
          <p:cNvPr id="18" name="Text Box 14"/>
          <p:cNvSpPr txBox="1"/>
          <p:nvPr/>
        </p:nvSpPr>
        <p:spPr>
          <a:xfrm>
            <a:off x="3347864" y="3705525"/>
            <a:ext cx="3096344" cy="47955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3419872" y="3687523"/>
            <a:ext cx="3024336" cy="497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smtClean="0">
                <a:latin typeface="Trebuchet MS" panose="020B0603020202020204" pitchFamily="34" charset="0"/>
                <a:ea typeface="Calibri"/>
                <a:cs typeface="Times New Roman"/>
              </a:rPr>
              <a:t>het paasvuur</a:t>
            </a:r>
            <a:endParaRPr lang="nl-NL" sz="2800" b="1" dirty="0">
              <a:effectLst/>
              <a:latin typeface="Trebuchet MS" panose="020B0603020202020204" pitchFamily="34" charset="0"/>
              <a:ea typeface="Calibri"/>
              <a:cs typeface="Times New Roman"/>
            </a:endParaRPr>
          </a:p>
        </p:txBody>
      </p:sp>
      <p:sp>
        <p:nvSpPr>
          <p:cNvPr id="20" name="Text Box 14"/>
          <p:cNvSpPr txBox="1"/>
          <p:nvPr/>
        </p:nvSpPr>
        <p:spPr>
          <a:xfrm>
            <a:off x="6516217" y="3681028"/>
            <a:ext cx="2160240" cy="52248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1" name="Tekstvak 2"/>
          <p:cNvSpPr txBox="1">
            <a:spLocks noChangeArrowheads="1"/>
          </p:cNvSpPr>
          <p:nvPr/>
        </p:nvSpPr>
        <p:spPr bwMode="auto">
          <a:xfrm>
            <a:off x="6516217" y="3705525"/>
            <a:ext cx="2232248" cy="4795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smtClean="0">
                <a:latin typeface="Trebuchet MS" panose="020B0603020202020204" pitchFamily="34" charset="0"/>
                <a:ea typeface="Calibri"/>
                <a:cs typeface="Times New Roman"/>
              </a:rPr>
              <a:t>Sinterklaas</a:t>
            </a:r>
            <a:endParaRPr lang="nl-NL" sz="2800" b="1" dirty="0">
              <a:effectLst/>
              <a:latin typeface="Trebuchet MS" panose="020B0603020202020204" pitchFamily="34" charset="0"/>
              <a:ea typeface="Calibri"/>
              <a:cs typeface="Times New Roman"/>
            </a:endParaRPr>
          </a:p>
        </p:txBody>
      </p:sp>
      <p:pic>
        <p:nvPicPr>
          <p:cNvPr id="23" name="Afbeelding 22"/>
          <p:cNvPicPr/>
          <p:nvPr/>
        </p:nvPicPr>
        <p:blipFill>
          <a:blip r:embed="rId5" cstate="email">
            <a:extLst>
              <a:ext uri="{28A0092B-C50C-407E-A947-70E740481C1C}">
                <a14:useLocalDpi xmlns:a14="http://schemas.microsoft.com/office/drawing/2010/main" val="0"/>
              </a:ext>
            </a:extLst>
          </a:blip>
          <a:stretch>
            <a:fillRect/>
          </a:stretch>
        </p:blipFill>
        <p:spPr>
          <a:xfrm rot="21235644">
            <a:off x="5389943" y="3438053"/>
            <a:ext cx="186485" cy="289113"/>
          </a:xfrm>
          <a:prstGeom prst="rect">
            <a:avLst/>
          </a:prstGeom>
        </p:spPr>
      </p:pic>
      <p:pic>
        <p:nvPicPr>
          <p:cNvPr id="1024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4321175"/>
            <a:ext cx="2147887" cy="14732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43" name="Picture 3" descr="C:\Users\routledm\Downloads\shutterstock_3073581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4756" y="4343400"/>
            <a:ext cx="21717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35839" y="4715015"/>
            <a:ext cx="2196219" cy="130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ep 21"/>
          <p:cNvGrpSpPr/>
          <p:nvPr/>
        </p:nvGrpSpPr>
        <p:grpSpPr>
          <a:xfrm>
            <a:off x="774207" y="4657316"/>
            <a:ext cx="917473" cy="748820"/>
            <a:chOff x="971600" y="44624"/>
            <a:chExt cx="8352928" cy="6552728"/>
          </a:xfrm>
        </p:grpSpPr>
        <p:pic>
          <p:nvPicPr>
            <p:cNvPr id="25" name="Picture 2" descr="C:\Users\routledm\Downloads\shutterstock_265272557.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71600" y="1338643"/>
              <a:ext cx="7438061" cy="5258709"/>
            </a:xfrm>
            <a:prstGeom prst="rect">
              <a:avLst/>
            </a:prstGeom>
            <a:noFill/>
            <a:extLst>
              <a:ext uri="{909E8E84-426E-40DD-AFC4-6F175D3DCCD1}">
                <a14:hiddenFill xmlns:a14="http://schemas.microsoft.com/office/drawing/2010/main">
                  <a:solidFill>
                    <a:srgbClr val="FFFFFF"/>
                  </a:solidFill>
                </a14:hiddenFill>
              </a:ext>
            </a:extLst>
          </p:spPr>
        </p:pic>
        <p:sp>
          <p:nvSpPr>
            <p:cNvPr id="26" name="7-punts ster 25"/>
            <p:cNvSpPr/>
            <p:nvPr/>
          </p:nvSpPr>
          <p:spPr>
            <a:xfrm>
              <a:off x="3923928" y="44624"/>
              <a:ext cx="5400600" cy="410445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Picture 4" descr="C:\Users\routledm\Downloads\shutterstock_23015752.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316252" y="1196752"/>
              <a:ext cx="2676128" cy="17930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2047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ekstvak 11"/>
          <p:cNvSpPr txBox="1"/>
          <p:nvPr/>
        </p:nvSpPr>
        <p:spPr>
          <a:xfrm>
            <a:off x="31851" y="7937"/>
            <a:ext cx="9133383" cy="3754874"/>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afgelasten</a:t>
            </a:r>
            <a:br>
              <a:rPr lang="nl-NL" sz="8000" b="1" u="sng" dirty="0" smtClean="0">
                <a:solidFill>
                  <a:prstClr val="black"/>
                </a:solidFill>
                <a:latin typeface="Trebuchet MS" panose="020B0603020202020204" pitchFamily="34" charset="0"/>
              </a:rPr>
            </a:br>
            <a:r>
              <a:rPr lang="nl-NL" sz="4800" dirty="0" smtClean="0">
                <a:solidFill>
                  <a:prstClr val="black"/>
                </a:solidFill>
                <a:latin typeface="Trebuchet MS" panose="020B0603020202020204" pitchFamily="34" charset="0"/>
              </a:rPr>
              <a:t>= niet door laten gaan</a:t>
            </a:r>
            <a:endParaRPr lang="nl-NL" sz="4400" dirty="0" smtClean="0">
              <a:solidFill>
                <a:prstClr val="black"/>
              </a:solidFill>
              <a:latin typeface="Trebuchet MS" panose="020B0603020202020204" pitchFamily="34" charset="0"/>
            </a:endParaRPr>
          </a:p>
          <a:p>
            <a:pPr lvl="0"/>
            <a:endParaRPr lang="nl-NL" sz="1400" dirty="0" smtClean="0">
              <a:solidFill>
                <a:prstClr val="black"/>
              </a:solidFill>
              <a:latin typeface="Trebuchet MS" panose="020B0603020202020204" pitchFamily="34" charset="0"/>
            </a:endParaRPr>
          </a:p>
          <a:p>
            <a:pPr lvl="0"/>
            <a:r>
              <a:rPr lang="nl-NL" sz="3200" i="1" dirty="0">
                <a:solidFill>
                  <a:srgbClr val="00B050"/>
                </a:solidFill>
                <a:latin typeface="Trebuchet MS" panose="020B0603020202020204" pitchFamily="34" charset="0"/>
              </a:rPr>
              <a:t>De ijslaag is dan niet dik genoeg meer, waardoor de organisatie de marathon moet </a:t>
            </a:r>
            <a:r>
              <a:rPr lang="nl-NL" sz="3200" i="1" u="sng" dirty="0">
                <a:solidFill>
                  <a:srgbClr val="00B050"/>
                </a:solidFill>
                <a:latin typeface="Trebuchet MS" panose="020B0603020202020204" pitchFamily="34" charset="0"/>
              </a:rPr>
              <a:t>afgelasten</a:t>
            </a:r>
            <a:r>
              <a:rPr lang="nl-NL" sz="3200" i="1" dirty="0">
                <a:solidFill>
                  <a:srgbClr val="00B050"/>
                </a:solidFill>
                <a:latin typeface="Trebuchet MS" panose="020B0603020202020204" pitchFamily="34" charset="0"/>
              </a:rPr>
              <a:t>.</a:t>
            </a:r>
            <a:endParaRPr lang="nl-NL" sz="3200" i="1" dirty="0">
              <a:solidFill>
                <a:prstClr val="black"/>
              </a:solidFill>
            </a:endParaRP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ep 21"/>
          <p:cNvGrpSpPr/>
          <p:nvPr/>
        </p:nvGrpSpPr>
        <p:grpSpPr>
          <a:xfrm>
            <a:off x="6290712" y="404664"/>
            <a:ext cx="2755263" cy="1711909"/>
            <a:chOff x="-990873" y="492954"/>
            <a:chExt cx="11305256" cy="7024219"/>
          </a:xfrm>
        </p:grpSpPr>
        <p:pic>
          <p:nvPicPr>
            <p:cNvPr id="23" name="Picture 2" descr="C:\Users\routledm\Downloads\shutterstock_23015752 (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07618" y="1556792"/>
              <a:ext cx="7308275" cy="4896544"/>
            </a:xfrm>
            <a:prstGeom prst="rect">
              <a:avLst/>
            </a:prstGeom>
            <a:noFill/>
            <a:extLst>
              <a:ext uri="{909E8E84-426E-40DD-AFC4-6F175D3DCCD1}">
                <a14:hiddenFill xmlns:a14="http://schemas.microsoft.com/office/drawing/2010/main">
                  <a:solidFill>
                    <a:srgbClr val="FFFFFF"/>
                  </a:solidFill>
                </a14:hiddenFill>
              </a:ext>
            </a:extLst>
          </p:spPr>
        </p:pic>
        <p:sp>
          <p:nvSpPr>
            <p:cNvPr id="24" name="Vermenigvuldigen 23"/>
            <p:cNvSpPr/>
            <p:nvPr/>
          </p:nvSpPr>
          <p:spPr>
            <a:xfrm>
              <a:off x="-990873" y="492954"/>
              <a:ext cx="11305256" cy="7024219"/>
            </a:xfrm>
            <a:prstGeom prst="mathMultiply">
              <a:avLst>
                <a:gd name="adj1" fmla="val 92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9" name="Tekstvak 8"/>
          <p:cNvSpPr txBox="1"/>
          <p:nvPr/>
        </p:nvSpPr>
        <p:spPr>
          <a:xfrm>
            <a:off x="-34859" y="3501008"/>
            <a:ext cx="9133383" cy="326243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strijd</a:t>
            </a:r>
            <a:br>
              <a:rPr lang="nl-NL" sz="8000" b="1" u="sng" dirty="0" smtClean="0">
                <a:solidFill>
                  <a:prstClr val="black"/>
                </a:solidFill>
                <a:latin typeface="Trebuchet MS" panose="020B0603020202020204" pitchFamily="34" charset="0"/>
              </a:rPr>
            </a:br>
            <a:r>
              <a:rPr lang="nl-NL" sz="4800" dirty="0" smtClean="0">
                <a:solidFill>
                  <a:prstClr val="black"/>
                </a:solidFill>
                <a:latin typeface="Trebuchet MS" panose="020B0603020202020204" pitchFamily="34" charset="0"/>
              </a:rPr>
              <a:t>= de wedstrijd, het gevecht</a:t>
            </a:r>
            <a:endParaRPr lang="nl-NL" sz="4400" dirty="0" smtClean="0">
              <a:solidFill>
                <a:prstClr val="black"/>
              </a:solidFill>
              <a:latin typeface="Trebuchet MS" panose="020B0603020202020204" pitchFamily="34" charset="0"/>
            </a:endParaRPr>
          </a:p>
          <a:p>
            <a:pPr lvl="0"/>
            <a:endParaRPr lang="nl-NL" sz="14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Ieder </a:t>
            </a:r>
            <a:r>
              <a:rPr lang="nl-NL" sz="3200" i="1" dirty="0">
                <a:solidFill>
                  <a:srgbClr val="00B050"/>
                </a:solidFill>
                <a:latin typeface="Trebuchet MS" panose="020B0603020202020204" pitchFamily="34" charset="0"/>
              </a:rPr>
              <a:t>jaar zijn er vier ijsclubs die </a:t>
            </a:r>
            <a:r>
              <a:rPr lang="nl-NL" sz="3200" i="1" u="sng" dirty="0">
                <a:solidFill>
                  <a:srgbClr val="00B050"/>
                </a:solidFill>
                <a:latin typeface="Trebuchet MS" panose="020B0603020202020204" pitchFamily="34" charset="0"/>
              </a:rPr>
              <a:t>de strijd</a:t>
            </a:r>
            <a:r>
              <a:rPr lang="nl-NL" sz="3200" i="1" dirty="0">
                <a:solidFill>
                  <a:srgbClr val="00B050"/>
                </a:solidFill>
                <a:latin typeface="Trebuchet MS" panose="020B0603020202020204" pitchFamily="34" charset="0"/>
              </a:rPr>
              <a:t> met elkaar </a:t>
            </a:r>
            <a:r>
              <a:rPr lang="nl-NL" sz="3200" i="1" dirty="0" smtClean="0">
                <a:solidFill>
                  <a:srgbClr val="00B050"/>
                </a:solidFill>
                <a:latin typeface="Trebuchet MS" panose="020B0603020202020204" pitchFamily="34" charset="0"/>
              </a:rPr>
              <a:t>aangaan.</a:t>
            </a:r>
            <a:endParaRPr lang="nl-NL" sz="3200" i="1" dirty="0">
              <a:solidFill>
                <a:prstClr val="black"/>
              </a:solidFill>
            </a:endParaRPr>
          </a:p>
        </p:txBody>
      </p:sp>
      <p:grpSp>
        <p:nvGrpSpPr>
          <p:cNvPr id="10" name="Groep 9"/>
          <p:cNvGrpSpPr/>
          <p:nvPr/>
        </p:nvGrpSpPr>
        <p:grpSpPr>
          <a:xfrm>
            <a:off x="6516215" y="3140968"/>
            <a:ext cx="2304256" cy="1807649"/>
            <a:chOff x="971600" y="44624"/>
            <a:chExt cx="8352928" cy="6552728"/>
          </a:xfrm>
        </p:grpSpPr>
        <p:pic>
          <p:nvPicPr>
            <p:cNvPr id="11" name="Picture 2" descr="C:\Users\routledm\Downloads\shutterstock_265272557.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71600" y="1338643"/>
              <a:ext cx="7438061" cy="5258709"/>
            </a:xfrm>
            <a:prstGeom prst="rect">
              <a:avLst/>
            </a:prstGeom>
            <a:noFill/>
            <a:extLst>
              <a:ext uri="{909E8E84-426E-40DD-AFC4-6F175D3DCCD1}">
                <a14:hiddenFill xmlns:a14="http://schemas.microsoft.com/office/drawing/2010/main">
                  <a:solidFill>
                    <a:srgbClr val="FFFFFF"/>
                  </a:solidFill>
                </a14:hiddenFill>
              </a:ext>
            </a:extLst>
          </p:spPr>
        </p:pic>
        <p:sp>
          <p:nvSpPr>
            <p:cNvPr id="14" name="7-punts ster 13"/>
            <p:cNvSpPr/>
            <p:nvPr/>
          </p:nvSpPr>
          <p:spPr>
            <a:xfrm>
              <a:off x="3923928" y="44624"/>
              <a:ext cx="5400600" cy="410445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4" descr="C:\Users\routledm\Downloads\shutterstock_2301575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16252" y="1196752"/>
              <a:ext cx="2676128" cy="17930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5280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44000" cy="5078313"/>
          </a:xfrm>
          <a:prstGeom prst="rect">
            <a:avLst/>
          </a:prstGeom>
          <a:noFill/>
        </p:spPr>
        <p:txBody>
          <a:bodyPr wrap="square" rtlCol="0">
            <a:spAutoFit/>
          </a:bodyPr>
          <a:lstStyle/>
          <a:p>
            <a:pPr lvl="0"/>
            <a:r>
              <a:rPr lang="nl-NL" sz="6600" b="1" u="sng" dirty="0" smtClean="0">
                <a:solidFill>
                  <a:prstClr val="black"/>
                </a:solidFill>
                <a:latin typeface="Trebuchet MS" panose="020B0603020202020204" pitchFamily="34" charset="0"/>
              </a:rPr>
              <a:t>de pallet</a:t>
            </a:r>
            <a:r>
              <a:rPr lang="nl-NL" sz="6600" b="1" dirty="0" smtClean="0">
                <a:solidFill>
                  <a:prstClr val="black"/>
                </a:solidFill>
                <a:latin typeface="Trebuchet MS" panose="020B0603020202020204" pitchFamily="34" charset="0"/>
              </a:rPr>
              <a:t> </a:t>
            </a:r>
            <a:r>
              <a:rPr lang="nl-NL" sz="6600" dirty="0" smtClean="0">
                <a:solidFill>
                  <a:prstClr val="black"/>
                </a:solidFill>
                <a:latin typeface="Trebuchet MS" panose="020B0603020202020204" pitchFamily="34" charset="0"/>
              </a:rPr>
              <a:t>= </a:t>
            </a:r>
            <a:r>
              <a:rPr lang="nl-NL" sz="4800" dirty="0">
                <a:latin typeface="Trebuchet MS" panose="020B0603020202020204" pitchFamily="34" charset="0"/>
              </a:rPr>
              <a:t>het grote bord van houten latten, waarop je spullen kunt stapelen en </a:t>
            </a:r>
            <a:r>
              <a:rPr lang="nl-NL" sz="4800" dirty="0" smtClean="0">
                <a:latin typeface="Trebuchet MS" panose="020B0603020202020204" pitchFamily="34" charset="0"/>
              </a:rPr>
              <a:t>vervoeren</a:t>
            </a:r>
            <a:r>
              <a:rPr lang="nl-NL" sz="5400" dirty="0" smtClean="0">
                <a:solidFill>
                  <a:prstClr val="black"/>
                </a:solidFill>
                <a:latin typeface="Trebuchet MS" panose="020B0603020202020204" pitchFamily="34" charset="0"/>
              </a:rPr>
              <a:t> </a:t>
            </a:r>
            <a:endParaRPr lang="nl-NL" sz="4400" dirty="0" smtClean="0">
              <a:solidFill>
                <a:prstClr val="black"/>
              </a:solidFill>
              <a:latin typeface="Trebuchet MS" panose="020B0603020202020204" pitchFamily="34" charset="0"/>
            </a:endParaRPr>
          </a:p>
          <a:p>
            <a:pPr lvl="0"/>
            <a:endParaRPr lang="nl-NL" sz="1200" dirty="0" smtClean="0">
              <a:solidFill>
                <a:prstClr val="black"/>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Van </a:t>
            </a:r>
            <a:r>
              <a:rPr lang="nl-NL" sz="3200" i="1" u="sng" dirty="0" smtClean="0">
                <a:solidFill>
                  <a:srgbClr val="00B050"/>
                </a:solidFill>
                <a:latin typeface="Trebuchet MS" panose="020B0603020202020204" pitchFamily="34" charset="0"/>
              </a:rPr>
              <a:t>de pallets</a:t>
            </a:r>
            <a:r>
              <a:rPr lang="nl-NL" sz="3200" i="1" dirty="0" smtClean="0">
                <a:solidFill>
                  <a:srgbClr val="00B050"/>
                </a:solidFill>
                <a:latin typeface="Trebuchet MS" panose="020B0603020202020204" pitchFamily="34" charset="0"/>
              </a:rPr>
              <a:t> moeten bankjes worden gemaakt.</a:t>
            </a:r>
            <a:endParaRPr lang="nl-NL" sz="3200" i="1" dirty="0">
              <a:solidFill>
                <a:prstClr val="black"/>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routledm\Downloads\shutterstock_153947876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7864" y="2926885"/>
            <a:ext cx="1716697" cy="115018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routledm\Downloads\shutterstock_1529074388.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76161" y="2619825"/>
            <a:ext cx="2828287" cy="1889296"/>
          </a:xfrm>
          <a:prstGeom prst="rect">
            <a:avLst/>
          </a:prstGeom>
          <a:noFill/>
          <a:extLst>
            <a:ext uri="{909E8E84-426E-40DD-AFC4-6F175D3DCCD1}">
              <a14:hiddenFill xmlns:a14="http://schemas.microsoft.com/office/drawing/2010/main">
                <a:solidFill>
                  <a:srgbClr val="FFFFFF"/>
                </a:solidFill>
              </a14:hiddenFill>
            </a:ext>
          </a:extLst>
        </p:spPr>
      </p:pic>
      <p:sp>
        <p:nvSpPr>
          <p:cNvPr id="4" name="PIJL-RECHTS 3"/>
          <p:cNvSpPr/>
          <p:nvPr/>
        </p:nvSpPr>
        <p:spPr>
          <a:xfrm>
            <a:off x="5064561" y="3356992"/>
            <a:ext cx="711600"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364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7937"/>
            <a:ext cx="9396536" cy="1200329"/>
          </a:xfrm>
          <a:prstGeom prst="rect">
            <a:avLst/>
          </a:prstGeom>
          <a:noFill/>
        </p:spPr>
        <p:txBody>
          <a:bodyPr wrap="square" rtlCol="0">
            <a:spAutoFit/>
          </a:bodyPr>
          <a:lstStyle/>
          <a:p>
            <a:r>
              <a:rPr lang="nl-NL" sz="7200" b="1" u="sng" dirty="0" smtClean="0"/>
              <a:t>behoorlijk</a:t>
            </a:r>
            <a:endParaRPr lang="nl-NL" sz="8000" b="1" u="sng" dirty="0"/>
          </a:p>
        </p:txBody>
      </p:sp>
      <p:pic>
        <p:nvPicPr>
          <p:cNvPr id="1026" name="Picture 2" descr="C:\Users\routledm\Downloads\shutterstock_51832312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864" y="1340768"/>
            <a:ext cx="4488239" cy="295326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35096"/>
            <a:ext cx="2180126" cy="4658200"/>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PIJL-LINKS 11"/>
          <p:cNvSpPr/>
          <p:nvPr/>
        </p:nvSpPr>
        <p:spPr>
          <a:xfrm>
            <a:off x="1619672" y="4509120"/>
            <a:ext cx="1440160" cy="48816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97433" y="7937"/>
            <a:ext cx="9243119" cy="1323439"/>
          </a:xfrm>
          <a:prstGeom prst="rect">
            <a:avLst/>
          </a:prstGeom>
          <a:noFill/>
        </p:spPr>
        <p:txBody>
          <a:bodyPr wrap="square" rtlCol="0">
            <a:spAutoFit/>
          </a:bodyPr>
          <a:lstStyle/>
          <a:p>
            <a:r>
              <a:rPr lang="nl-NL" sz="8000" b="1" u="sng" dirty="0" smtClean="0"/>
              <a:t>de strijd</a:t>
            </a:r>
            <a:endParaRPr lang="nl-NL" sz="8000" b="1" u="sng" dirty="0"/>
          </a:p>
        </p:txBody>
      </p:sp>
      <p:pic>
        <p:nvPicPr>
          <p:cNvPr id="2051" name="Picture 3" descr="C:\Users\routledm\Downloads\shutterstock_157264194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88124" y="1357484"/>
            <a:ext cx="2304256" cy="230425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ep 3"/>
          <p:cNvGrpSpPr/>
          <p:nvPr/>
        </p:nvGrpSpPr>
        <p:grpSpPr>
          <a:xfrm>
            <a:off x="971600" y="44624"/>
            <a:ext cx="8352928" cy="6552728"/>
            <a:chOff x="971600" y="44624"/>
            <a:chExt cx="8352928" cy="6552728"/>
          </a:xfrm>
        </p:grpSpPr>
        <p:pic>
          <p:nvPicPr>
            <p:cNvPr id="2050" name="Picture 2" descr="C:\Users\routledm\Downloads\shutterstock_26527255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1600" y="1338643"/>
              <a:ext cx="7438061" cy="5258709"/>
            </a:xfrm>
            <a:prstGeom prst="rect">
              <a:avLst/>
            </a:prstGeom>
            <a:noFill/>
            <a:extLst>
              <a:ext uri="{909E8E84-426E-40DD-AFC4-6F175D3DCCD1}">
                <a14:hiddenFill xmlns:a14="http://schemas.microsoft.com/office/drawing/2010/main">
                  <a:solidFill>
                    <a:srgbClr val="FFFFFF"/>
                  </a:solidFill>
                </a14:hiddenFill>
              </a:ext>
            </a:extLst>
          </p:spPr>
        </p:pic>
        <p:sp>
          <p:nvSpPr>
            <p:cNvPr id="10" name="7-punts ster 9"/>
            <p:cNvSpPr/>
            <p:nvPr/>
          </p:nvSpPr>
          <p:spPr>
            <a:xfrm>
              <a:off x="3923928" y="44624"/>
              <a:ext cx="5400600" cy="410445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2" name="Picture 4" descr="C:\Users\routledm\Downloads\shutterstock_2301575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16252" y="1196752"/>
              <a:ext cx="2676128" cy="17930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8919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97433" y="7937"/>
            <a:ext cx="9243119" cy="1323439"/>
          </a:xfrm>
          <a:prstGeom prst="rect">
            <a:avLst/>
          </a:prstGeom>
          <a:noFill/>
        </p:spPr>
        <p:txBody>
          <a:bodyPr wrap="square" rtlCol="0">
            <a:spAutoFit/>
          </a:bodyPr>
          <a:lstStyle/>
          <a:p>
            <a:r>
              <a:rPr lang="nl-NL" sz="8000" b="1" u="sng" dirty="0" smtClean="0"/>
              <a:t>de traditie</a:t>
            </a:r>
            <a:endParaRPr lang="nl-NL" sz="8000" b="1" u="sng" dirty="0"/>
          </a:p>
        </p:txBody>
      </p:sp>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0640" y="2322367"/>
            <a:ext cx="73025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ep 12"/>
          <p:cNvGrpSpPr/>
          <p:nvPr/>
        </p:nvGrpSpPr>
        <p:grpSpPr>
          <a:xfrm>
            <a:off x="2334904" y="1268760"/>
            <a:ext cx="2957176" cy="2706153"/>
            <a:chOff x="971600" y="44624"/>
            <a:chExt cx="8352928" cy="6552728"/>
          </a:xfrm>
        </p:grpSpPr>
        <p:pic>
          <p:nvPicPr>
            <p:cNvPr id="14" name="Picture 2" descr="C:\Users\routledm\Downloads\shutterstock_26527255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1600" y="1338643"/>
              <a:ext cx="7438061" cy="5258709"/>
            </a:xfrm>
            <a:prstGeom prst="rect">
              <a:avLst/>
            </a:prstGeom>
            <a:noFill/>
            <a:extLst>
              <a:ext uri="{909E8E84-426E-40DD-AFC4-6F175D3DCCD1}">
                <a14:hiddenFill xmlns:a14="http://schemas.microsoft.com/office/drawing/2010/main">
                  <a:solidFill>
                    <a:srgbClr val="FFFFFF"/>
                  </a:solidFill>
                </a14:hiddenFill>
              </a:ext>
            </a:extLst>
          </p:spPr>
        </p:pic>
        <p:sp>
          <p:nvSpPr>
            <p:cNvPr id="15" name="7-punts ster 14"/>
            <p:cNvSpPr/>
            <p:nvPr/>
          </p:nvSpPr>
          <p:spPr>
            <a:xfrm>
              <a:off x="3923928" y="44624"/>
              <a:ext cx="5400600" cy="410445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Picture 4" descr="C:\Users\routledm\Downloads\shutterstock_2301575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16252" y="1196752"/>
              <a:ext cx="2676128" cy="17930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5280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smtClean="0"/>
              <a:t>organiseren</a:t>
            </a:r>
            <a:endParaRPr lang="nl-NL" sz="8000" b="1" u="sng" dirty="0"/>
          </a:p>
        </p:txBody>
      </p:sp>
      <p:pic>
        <p:nvPicPr>
          <p:cNvPr id="3075" name="Picture 3" descr="C:\Users\routledm\Downloads\shutterstock_152363568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6024" y="1556792"/>
            <a:ext cx="857439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45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8994" y="42776"/>
            <a:ext cx="9393566" cy="1246495"/>
          </a:xfrm>
          <a:prstGeom prst="rect">
            <a:avLst/>
          </a:prstGeom>
          <a:noFill/>
        </p:spPr>
        <p:txBody>
          <a:bodyPr wrap="square" rtlCol="0">
            <a:spAutoFit/>
          </a:bodyPr>
          <a:lstStyle/>
          <a:p>
            <a:r>
              <a:rPr lang="nl-NL" sz="7500" b="1" u="sng" dirty="0" smtClean="0"/>
              <a:t>de vergunning</a:t>
            </a:r>
            <a:endParaRPr lang="nl-NL" sz="7500" b="1" u="sng" dirty="0"/>
          </a:p>
        </p:txBody>
      </p:sp>
      <p:grpSp>
        <p:nvGrpSpPr>
          <p:cNvPr id="3" name="Groep 2"/>
          <p:cNvGrpSpPr/>
          <p:nvPr/>
        </p:nvGrpSpPr>
        <p:grpSpPr>
          <a:xfrm>
            <a:off x="1907704" y="1340768"/>
            <a:ext cx="5373216" cy="5373216"/>
            <a:chOff x="1907704" y="1340768"/>
            <a:chExt cx="5373216" cy="5373216"/>
          </a:xfrm>
        </p:grpSpPr>
        <p:pic>
          <p:nvPicPr>
            <p:cNvPr id="9218" name="Picture 2" descr="C:\Users\routledm\Downloads\shutterstock_44362213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1340768"/>
              <a:ext cx="5373216" cy="5373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outledm\Downloads\shutterstock_2301575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87824" y="3741515"/>
              <a:ext cx="1333209" cy="893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132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7937"/>
            <a:ext cx="9243119" cy="1323439"/>
          </a:xfrm>
          <a:prstGeom prst="rect">
            <a:avLst/>
          </a:prstGeom>
          <a:noFill/>
        </p:spPr>
        <p:txBody>
          <a:bodyPr wrap="square" rtlCol="0">
            <a:spAutoFit/>
          </a:bodyPr>
          <a:lstStyle/>
          <a:p>
            <a:r>
              <a:rPr lang="nl-NL" sz="8000" b="1" u="sng" dirty="0" smtClean="0"/>
              <a:t>de</a:t>
            </a:r>
            <a:r>
              <a:rPr lang="nl-NL" sz="8000" b="1" u="sng" dirty="0"/>
              <a:t> </a:t>
            </a:r>
            <a:r>
              <a:rPr lang="nl-NL" sz="8000" b="1" u="sng" dirty="0" smtClean="0"/>
              <a:t>pallet</a:t>
            </a:r>
            <a:endParaRPr lang="nl-NL" sz="8000" b="1" u="sng" dirty="0"/>
          </a:p>
        </p:txBody>
      </p:sp>
      <p:pic>
        <p:nvPicPr>
          <p:cNvPr id="7170" name="Picture 2" descr="C:\Users\routledm\Downloads\shutterstock_153947876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80" y="2660675"/>
            <a:ext cx="3296247" cy="22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routledm\Downloads\shutterstock_15290743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974" y="1967723"/>
            <a:ext cx="5187017" cy="3464928"/>
          </a:xfrm>
          <a:prstGeom prst="rect">
            <a:avLst/>
          </a:prstGeom>
          <a:noFill/>
          <a:extLst>
            <a:ext uri="{909E8E84-426E-40DD-AFC4-6F175D3DCCD1}">
              <a14:hiddenFill xmlns:a14="http://schemas.microsoft.com/office/drawing/2010/main">
                <a:solidFill>
                  <a:srgbClr val="FFFFFF"/>
                </a:solidFill>
              </a14:hiddenFill>
            </a:ext>
          </a:extLst>
        </p:spPr>
      </p:pic>
      <p:sp>
        <p:nvSpPr>
          <p:cNvPr id="4" name="PIJL-RECHTS 3"/>
          <p:cNvSpPr/>
          <p:nvPr/>
        </p:nvSpPr>
        <p:spPr>
          <a:xfrm>
            <a:off x="3313227" y="3356992"/>
            <a:ext cx="682709"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61891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25425" y="7937"/>
            <a:ext cx="9243119" cy="1323439"/>
          </a:xfrm>
          <a:prstGeom prst="rect">
            <a:avLst/>
          </a:prstGeom>
          <a:noFill/>
        </p:spPr>
        <p:txBody>
          <a:bodyPr wrap="square" rtlCol="0">
            <a:spAutoFit/>
          </a:bodyPr>
          <a:lstStyle/>
          <a:p>
            <a:r>
              <a:rPr lang="nl-NL" sz="8000" b="1" u="sng" dirty="0" smtClean="0"/>
              <a:t>vernielen</a:t>
            </a:r>
            <a:endParaRPr lang="nl-NL" sz="8000" b="1" u="sng" dirty="0"/>
          </a:p>
        </p:txBody>
      </p:sp>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p:cNvSpPr/>
          <p:nvPr/>
        </p:nvSpPr>
        <p:spPr>
          <a:xfrm>
            <a:off x="2555775" y="2480802"/>
            <a:ext cx="971599" cy="1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7" name="Picture 3" descr="C:\Users\routledm\Downloads\shutterstock_1466326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772816"/>
            <a:ext cx="5345545" cy="47789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outledm\Downloads\shutterstock_104057157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5576" y="1491888"/>
            <a:ext cx="2428422" cy="162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0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4829</TotalTime>
  <Words>658</Words>
  <Application>Microsoft Office PowerPoint</Application>
  <PresentationFormat>Diavoorstelling (4:3)</PresentationFormat>
  <Paragraphs>147</Paragraphs>
  <Slides>22</Slides>
  <Notes>15</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Routledge, Mandy</cp:lastModifiedBy>
  <cp:revision>874</cp:revision>
  <dcterms:created xsi:type="dcterms:W3CDTF">2019-03-05T11:12:30Z</dcterms:created>
  <dcterms:modified xsi:type="dcterms:W3CDTF">2019-12-10T11:04:44Z</dcterms:modified>
</cp:coreProperties>
</file>