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7" r:id="rId3"/>
    <p:sldId id="388" r:id="rId4"/>
    <p:sldId id="311" r:id="rId5"/>
    <p:sldId id="400" r:id="rId6"/>
    <p:sldId id="344" r:id="rId7"/>
    <p:sldId id="265" r:id="rId8"/>
    <p:sldId id="312" r:id="rId9"/>
    <p:sldId id="289" r:id="rId10"/>
    <p:sldId id="266" r:id="rId11"/>
    <p:sldId id="260" r:id="rId12"/>
    <p:sldId id="259" r:id="rId13"/>
    <p:sldId id="324" r:id="rId14"/>
    <p:sldId id="270" r:id="rId15"/>
    <p:sldId id="393" r:id="rId16"/>
    <p:sldId id="397" r:id="rId17"/>
    <p:sldId id="398" r:id="rId18"/>
    <p:sldId id="399" r:id="rId19"/>
    <p:sldId id="402" r:id="rId20"/>
    <p:sldId id="394" r:id="rId21"/>
    <p:sldId id="390" r:id="rId22"/>
    <p:sldId id="401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3783" autoAdjust="0"/>
  </p:normalViewPr>
  <p:slideViewPr>
    <p:cSldViewPr>
      <p:cViewPr>
        <p:scale>
          <a:sx n="70" d="100"/>
          <a:sy n="70" d="100"/>
        </p:scale>
        <p:origin x="-1903" y="-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">
              <a:buNone/>
            </a:pPr>
            <a:endParaRPr lang="nl-NL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7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Xgws5wHpK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200" u="sng" dirty="0" smtClean="0"/>
              <a:t>Semantisatieverhaal:</a:t>
            </a:r>
          </a:p>
          <a:p>
            <a:pPr marL="0" indent="0">
              <a:buNone/>
            </a:pPr>
            <a:r>
              <a:rPr lang="nl-NL" sz="2000" dirty="0"/>
              <a:t>Ik hou erg van </a:t>
            </a:r>
            <a:r>
              <a:rPr lang="nl-NL" sz="2000" dirty="0" smtClean="0"/>
              <a:t>Italië. </a:t>
            </a:r>
            <a:r>
              <a:rPr lang="nl-NL" sz="2000" dirty="0"/>
              <a:t>Vorig jaar heb ik de toren van Pisa bezocht en </a:t>
            </a:r>
            <a:r>
              <a:rPr lang="nl-NL" sz="2000" b="1" u="sng" dirty="0"/>
              <a:t>recent</a:t>
            </a:r>
            <a:r>
              <a:rPr lang="nl-NL" sz="2000" dirty="0"/>
              <a:t> ben ik naar een andere bijzondere plek in </a:t>
            </a:r>
            <a:r>
              <a:rPr lang="nl-NL" sz="2000" dirty="0" smtClean="0"/>
              <a:t>Italië </a:t>
            </a:r>
            <a:r>
              <a:rPr lang="nl-NL" sz="2000" dirty="0"/>
              <a:t>geweest. </a:t>
            </a:r>
            <a:r>
              <a:rPr lang="nl-NL" sz="2000" dirty="0" smtClean="0"/>
              <a:t>Recent betekent </a:t>
            </a:r>
            <a:r>
              <a:rPr lang="nl-NL" sz="2000" b="1" i="1" dirty="0" smtClean="0"/>
              <a:t>kort geleden</a:t>
            </a:r>
            <a:r>
              <a:rPr lang="nl-NL" sz="2000" dirty="0" smtClean="0"/>
              <a:t>. Ik </a:t>
            </a:r>
            <a:r>
              <a:rPr lang="nl-NL" sz="2000" dirty="0"/>
              <a:t>ging naar </a:t>
            </a:r>
            <a:r>
              <a:rPr lang="nl-NL" sz="2000" dirty="0" err="1"/>
              <a:t>Graun</a:t>
            </a:r>
            <a:r>
              <a:rPr lang="nl-NL" sz="2000" dirty="0"/>
              <a:t>. Dat is een stad in het noorden. En weet je wat je daar </a:t>
            </a:r>
            <a:r>
              <a:rPr lang="nl-NL" sz="2000" b="1" u="sng" dirty="0"/>
              <a:t>aantreft</a:t>
            </a:r>
            <a:r>
              <a:rPr lang="nl-NL" sz="2000" dirty="0" smtClean="0"/>
              <a:t>? Weet je wat je daar gaat </a:t>
            </a:r>
            <a:r>
              <a:rPr lang="nl-NL" sz="2000" b="1" i="1" dirty="0" smtClean="0"/>
              <a:t>vinden, tegenkomen</a:t>
            </a:r>
            <a:r>
              <a:rPr lang="nl-NL" sz="2000" dirty="0" smtClean="0"/>
              <a:t>? </a:t>
            </a:r>
            <a:r>
              <a:rPr lang="nl-NL" sz="2000" dirty="0"/>
              <a:t>Dit (</a:t>
            </a:r>
            <a:r>
              <a:rPr lang="nl-NL" sz="2000" u="sng" dirty="0"/>
              <a:t>klik</a:t>
            </a:r>
            <a:r>
              <a:rPr lang="nl-NL" sz="2000" dirty="0"/>
              <a:t>). Een groot meer met een kerktoren. Dit is een verzonken stad. Onder het water tref je een stad aan. </a:t>
            </a:r>
            <a:r>
              <a:rPr lang="nl-NL" sz="2000" dirty="0" smtClean="0"/>
              <a:t>(</a:t>
            </a:r>
            <a:r>
              <a:rPr lang="nl-NL" sz="2000" u="sng" dirty="0" smtClean="0"/>
              <a:t>klik op link, start vanaf 4:20</a:t>
            </a:r>
            <a:r>
              <a:rPr lang="nl-NL" sz="2000" dirty="0" smtClean="0"/>
              <a:t>) We </a:t>
            </a:r>
            <a:r>
              <a:rPr lang="nl-NL" sz="2000" dirty="0"/>
              <a:t>deden duikpakken aan en gingen onder water kijken. We werden </a:t>
            </a:r>
            <a:r>
              <a:rPr lang="nl-NL" sz="2000" b="1" u="sng" dirty="0"/>
              <a:t>begeleid</a:t>
            </a:r>
            <a:r>
              <a:rPr lang="nl-NL" sz="2000" dirty="0"/>
              <a:t> door Italianen die deze plek goed kennen</a:t>
            </a:r>
            <a:r>
              <a:rPr lang="nl-NL" sz="2000" dirty="0" smtClean="0"/>
              <a:t>. Begeleiden is </a:t>
            </a:r>
            <a:r>
              <a:rPr lang="nl-NL" sz="2000" b="1" i="1" dirty="0" smtClean="0"/>
              <a:t>meegaan met iemand</a:t>
            </a:r>
            <a:r>
              <a:rPr lang="nl-NL" sz="2000" dirty="0" smtClean="0"/>
              <a:t>. </a:t>
            </a:r>
            <a:r>
              <a:rPr lang="nl-NL" sz="2000" b="1" u="sng" dirty="0"/>
              <a:t>In het dagelijks </a:t>
            </a:r>
            <a:r>
              <a:rPr lang="nl-NL" sz="2000" b="1" u="sng" dirty="0" smtClean="0"/>
              <a:t>leven</a:t>
            </a:r>
            <a:r>
              <a:rPr lang="nl-NL" sz="2000" dirty="0" smtClean="0"/>
              <a:t>, dat betekent </a:t>
            </a:r>
            <a:r>
              <a:rPr lang="nl-NL" sz="2000" b="1" i="1" dirty="0" smtClean="0"/>
              <a:t>normaal gesproken</a:t>
            </a:r>
            <a:r>
              <a:rPr lang="nl-NL" sz="2000" dirty="0" smtClean="0"/>
              <a:t>, zouden </a:t>
            </a:r>
            <a:r>
              <a:rPr lang="nl-NL" sz="2000" dirty="0"/>
              <a:t>zij bijvoorbeeld pizzabakkers </a:t>
            </a:r>
            <a:r>
              <a:rPr lang="nl-NL" sz="2000" dirty="0" smtClean="0"/>
              <a:t>zijn. Maar </a:t>
            </a:r>
            <a:r>
              <a:rPr lang="nl-NL" sz="2000" dirty="0"/>
              <a:t>door het toerisme zijn ze van baan </a:t>
            </a:r>
            <a:r>
              <a:rPr lang="nl-NL" sz="2000" dirty="0" smtClean="0"/>
              <a:t>veranderd en </a:t>
            </a:r>
            <a:r>
              <a:rPr lang="nl-NL" sz="2000" dirty="0"/>
              <a:t>begeleiden ze nu toeristen die de stad onder water willen zien. Er komen veel toeristen sinds </a:t>
            </a:r>
            <a:r>
              <a:rPr lang="nl-NL" sz="2000" b="1" u="sng" dirty="0"/>
              <a:t>naar buiten gebracht </a:t>
            </a:r>
            <a:r>
              <a:rPr lang="nl-NL" sz="2000" b="1" u="sng" dirty="0" smtClean="0"/>
              <a:t>werd</a:t>
            </a:r>
            <a:r>
              <a:rPr lang="nl-NL" sz="2000" dirty="0" smtClean="0"/>
              <a:t> </a:t>
            </a:r>
            <a:r>
              <a:rPr lang="nl-NL" sz="2000" dirty="0"/>
              <a:t>dat hier een stad onder water ligt. Toen dat </a:t>
            </a:r>
            <a:r>
              <a:rPr lang="nl-NL" sz="2000" dirty="0" smtClean="0"/>
              <a:t>bericht </a:t>
            </a:r>
            <a:r>
              <a:rPr lang="nl-NL" sz="2000" b="1" i="1" dirty="0" smtClean="0"/>
              <a:t>bekend gemaakt werd</a:t>
            </a:r>
            <a:r>
              <a:rPr lang="nl-NL" sz="2000" dirty="0" smtClean="0"/>
              <a:t>, </a:t>
            </a:r>
            <a:r>
              <a:rPr lang="nl-NL" sz="2000" dirty="0"/>
              <a:t>wilden veel mensen </a:t>
            </a:r>
            <a:r>
              <a:rPr lang="nl-NL" sz="2000" dirty="0" smtClean="0"/>
              <a:t>die stad </a:t>
            </a:r>
            <a:r>
              <a:rPr lang="nl-NL" sz="2000" dirty="0"/>
              <a:t>graag zien. En die mensen moeten begeleid worden onder water. Ik </a:t>
            </a:r>
            <a:r>
              <a:rPr lang="nl-NL" sz="2000" b="1" u="sng" dirty="0" smtClean="0"/>
              <a:t>vermoed</a:t>
            </a:r>
            <a:r>
              <a:rPr lang="nl-NL" sz="2000" dirty="0"/>
              <a:t>,</a:t>
            </a:r>
            <a:r>
              <a:rPr lang="nl-NL" sz="2000" dirty="0" smtClean="0"/>
              <a:t> </a:t>
            </a:r>
            <a:r>
              <a:rPr lang="nl-NL" sz="2000" b="1" i="1" dirty="0" smtClean="0"/>
              <a:t>ik denk dat het zo is</a:t>
            </a:r>
            <a:r>
              <a:rPr lang="nl-NL" sz="2000" dirty="0" smtClean="0"/>
              <a:t>, dat </a:t>
            </a:r>
            <a:r>
              <a:rPr lang="nl-NL" sz="2000" dirty="0"/>
              <a:t>dit </a:t>
            </a:r>
            <a:r>
              <a:rPr lang="nl-NL" sz="2000" b="1" u="sng" dirty="0"/>
              <a:t>een grote bron van inkomsten </a:t>
            </a:r>
            <a:r>
              <a:rPr lang="nl-NL" sz="2000" dirty="0"/>
              <a:t>is voor de Italianen. </a:t>
            </a:r>
            <a:r>
              <a:rPr lang="nl-NL" sz="2000" dirty="0" smtClean="0"/>
              <a:t>Een grote bron van inkomsten betekent dat het </a:t>
            </a:r>
            <a:r>
              <a:rPr lang="nl-NL" sz="2000" b="1" i="1" dirty="0" smtClean="0"/>
              <a:t>iets is waardoor je geld verdient</a:t>
            </a:r>
            <a:r>
              <a:rPr lang="nl-NL" sz="2000" dirty="0" smtClean="0"/>
              <a:t>.  </a:t>
            </a:r>
            <a:r>
              <a:rPr lang="nl-NL" sz="2000" b="1" u="sng" dirty="0"/>
              <a:t>Mogelijk</a:t>
            </a:r>
            <a:r>
              <a:rPr lang="nl-NL" sz="2000" dirty="0"/>
              <a:t> </a:t>
            </a:r>
            <a:r>
              <a:rPr lang="nl-NL" sz="2000" dirty="0" smtClean="0"/>
              <a:t>, dat betekent </a:t>
            </a:r>
            <a:r>
              <a:rPr lang="nl-NL" sz="2000" b="1" i="1" dirty="0" smtClean="0"/>
              <a:t>misschien</a:t>
            </a:r>
            <a:r>
              <a:rPr lang="nl-NL" sz="2000" dirty="0" smtClean="0"/>
              <a:t>, is </a:t>
            </a:r>
            <a:r>
              <a:rPr lang="nl-NL" sz="2000" dirty="0"/>
              <a:t>het voor sommige Italianen </a:t>
            </a:r>
            <a:r>
              <a:rPr lang="nl-NL" sz="2000" dirty="0" smtClean="0"/>
              <a:t>wel hun nieuwe baan </a:t>
            </a:r>
            <a:r>
              <a:rPr lang="nl-NL" sz="2000" dirty="0"/>
              <a:t>geworden. Het was erg bijzonder onder water! Na het duiken </a:t>
            </a:r>
            <a:r>
              <a:rPr lang="nl-NL" sz="2000" b="1" u="sng" dirty="0"/>
              <a:t>hervatten</a:t>
            </a:r>
            <a:r>
              <a:rPr lang="nl-NL" sz="2000" dirty="0"/>
              <a:t> we onze reis en gingen ook nog naar het museum dat gemaakt is over deze stad. </a:t>
            </a:r>
            <a:r>
              <a:rPr lang="nl-NL" sz="2000" dirty="0" smtClean="0"/>
              <a:t>Hervatten betekent </a:t>
            </a:r>
            <a:r>
              <a:rPr lang="nl-NL" sz="2000" b="1" i="1" dirty="0" smtClean="0"/>
              <a:t>verder gaan na een onderbreking</a:t>
            </a:r>
            <a:r>
              <a:rPr lang="nl-NL" sz="2000" dirty="0" smtClean="0"/>
              <a:t>. In het museum </a:t>
            </a:r>
            <a:r>
              <a:rPr lang="nl-NL" sz="2000" dirty="0"/>
              <a:t>vind je een grote </a:t>
            </a:r>
            <a:r>
              <a:rPr lang="nl-NL" sz="2000" b="1" u="sng" dirty="0"/>
              <a:t>collectie</a:t>
            </a:r>
            <a:r>
              <a:rPr lang="nl-NL" sz="2000" dirty="0"/>
              <a:t> </a:t>
            </a:r>
            <a:r>
              <a:rPr lang="nl-NL" sz="2000" dirty="0" smtClean="0"/>
              <a:t>spullen, een grote </a:t>
            </a:r>
            <a:r>
              <a:rPr lang="nl-NL" sz="2000" b="1" i="1" dirty="0" smtClean="0"/>
              <a:t>verzameling</a:t>
            </a:r>
            <a:r>
              <a:rPr lang="nl-NL" sz="2000" dirty="0" smtClean="0"/>
              <a:t> spullen, van </a:t>
            </a:r>
            <a:r>
              <a:rPr lang="nl-NL" sz="2000" dirty="0"/>
              <a:t>het stadje. Je kunt dus onder water naar resten van de stad kijken én in het museum. </a:t>
            </a:r>
            <a:r>
              <a:rPr lang="nl-NL" sz="2000" dirty="0" smtClean="0"/>
              <a:t>Zou jij ook wel naar </a:t>
            </a:r>
            <a:r>
              <a:rPr lang="nl-NL" sz="2000" dirty="0" err="1" smtClean="0"/>
              <a:t>Graun</a:t>
            </a:r>
            <a:r>
              <a:rPr lang="nl-NL" sz="2000" dirty="0" smtClean="0"/>
              <a:t> willen gaan?</a:t>
            </a:r>
            <a:endParaRPr lang="nl-NL" sz="2000" dirty="0"/>
          </a:p>
          <a:p>
            <a:pPr marL="0" indent="0" fontAlgn="b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462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69038" y="42776"/>
            <a:ext cx="93935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400" b="1" u="sng" dirty="0" smtClean="0"/>
              <a:t>de bron van inkomsten</a:t>
            </a:r>
            <a:endParaRPr lang="nl-NL" sz="7400" b="1" u="sng" dirty="0"/>
          </a:p>
        </p:txBody>
      </p:sp>
      <p:pic>
        <p:nvPicPr>
          <p:cNvPr id="8194" name="Picture 2" descr="C:\Users\vdplasg\Downloads\shutterstock_1227607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5" y="4653136"/>
            <a:ext cx="2394058" cy="159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dplasg\Downloads\shutterstock_15042399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537486">
            <a:off x="4475989" y="1759442"/>
            <a:ext cx="2313595" cy="22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vdplasg\Downloads\shutterstock_1504239956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537486">
            <a:off x="1978906" y="2536843"/>
            <a:ext cx="5067300" cy="22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vdplasg\Downloads\shutterstock_15509448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520280" cy="141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2581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mogelijk</a:t>
            </a:r>
            <a:endParaRPr lang="nl-NL" sz="8000" b="1" u="sng" dirty="0"/>
          </a:p>
        </p:txBody>
      </p:sp>
      <p:pic>
        <p:nvPicPr>
          <p:cNvPr id="7" name="Picture 2" descr="C:\Users\routledm\AppData\Local\Microsoft\Windows\Temporary Internet Files\Content.IE5\321VJ0A3\shutterstock_788329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505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hervatten</a:t>
            </a:r>
            <a:endParaRPr lang="nl-NL" sz="8000" b="1" u="sng" dirty="0"/>
          </a:p>
        </p:txBody>
      </p:sp>
      <p:sp>
        <p:nvSpPr>
          <p:cNvPr id="3" name="Rechthoek 2"/>
          <p:cNvSpPr/>
          <p:nvPr/>
        </p:nvSpPr>
        <p:spPr>
          <a:xfrm>
            <a:off x="5724128" y="3068960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2555775" y="2480802"/>
            <a:ext cx="971599" cy="138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 descr="C:\Users\vdplasg\Downloads\shutterstock_1188687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4" y="1484784"/>
            <a:ext cx="7776649" cy="519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collectie</a:t>
            </a:r>
            <a:endParaRPr lang="nl-NL" sz="80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2123728" y="429309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Calibri"/>
              </a:rPr>
              <a:t>€</a:t>
            </a:r>
            <a:r>
              <a:rPr lang="nl-NL" sz="3600" dirty="0" smtClean="0">
                <a:solidFill>
                  <a:schemeClr val="bg1"/>
                </a:solidFill>
              </a:rPr>
              <a:t>100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vdplasg\Downloads\shutterstock_1420610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369961" cy="425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4934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starten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98943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onderbreking</a:t>
            </a:r>
            <a:endParaRPr lang="nl-NL" sz="9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34136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hervatten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1547664" y="476672"/>
            <a:ext cx="7308304" cy="68901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Na het bezoek aan de verzonken stad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hervatten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 we onze reis.</a:t>
            </a:r>
            <a:endParaRPr lang="nl-NL" sz="1100" u="sng" dirty="0">
              <a:effectLst/>
              <a:ea typeface="Calibri"/>
              <a:cs typeface="Times New Roman"/>
            </a:endParaRPr>
          </a:p>
        </p:txBody>
      </p:sp>
      <p:sp>
        <p:nvSpPr>
          <p:cNvPr id="39" name="Text Box 14"/>
          <p:cNvSpPr txBox="1"/>
          <p:nvPr/>
        </p:nvSpPr>
        <p:spPr>
          <a:xfrm>
            <a:off x="6139511" y="4364830"/>
            <a:ext cx="2680961" cy="93637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3" name="Tekstvak 2"/>
          <p:cNvSpPr txBox="1">
            <a:spLocks noChangeArrowheads="1"/>
          </p:cNvSpPr>
          <p:nvPr/>
        </p:nvSpPr>
        <p:spPr bwMode="auto">
          <a:xfrm>
            <a:off x="6105399" y="4414514"/>
            <a:ext cx="3217638" cy="88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latin typeface="Trebuchet MS"/>
                <a:ea typeface="Calibri"/>
                <a:cs typeface="Times New Roman"/>
              </a:rPr>
              <a:t>verdergaan na </a:t>
            </a:r>
            <a:br>
              <a:rPr lang="nl-NL" sz="2400" dirty="0" smtClean="0">
                <a:latin typeface="Trebuchet MS"/>
                <a:ea typeface="Calibri"/>
                <a:cs typeface="Times New Roman"/>
              </a:rPr>
            </a:br>
            <a:r>
              <a:rPr lang="nl-NL" sz="2400" dirty="0" smtClean="0">
                <a:latin typeface="Trebuchet MS"/>
                <a:ea typeface="Calibri"/>
                <a:cs typeface="Times New Roman"/>
              </a:rPr>
              <a:t>een onderbreking</a:t>
            </a:r>
            <a:endParaRPr lang="nl-NL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2" descr="C:\Users\vdplasg\Downloads\shutterstock_1188687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9115"/>
            <a:ext cx="2643066" cy="17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vdplasg\Downloads\shutterstock_1188687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99" y="1543738"/>
            <a:ext cx="2643066" cy="17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vdplasg\Downloads\shutterstock_1432721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56" y="2437465"/>
            <a:ext cx="2121156" cy="14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vdplasg\Downloads\shutterstock_15509448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46" y="1628800"/>
            <a:ext cx="1188909" cy="66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9893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recent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64495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l</a:t>
            </a:r>
            <a:r>
              <a:rPr lang="nl-NL" sz="54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ang geleden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= kort geleden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  </a:t>
            </a:r>
            <a:endParaRPr lang="nl-NL" sz="2800" i="1" dirty="0" smtClean="0">
              <a:solidFill>
                <a:srgbClr val="387038"/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/>
            </a:r>
            <a:b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</a:b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ben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recent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naar de kapper geweest.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/>
            </a:r>
            <a:b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</a:b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ben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lang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geleden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naar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kapper geweest.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362" name="Picture 2" descr="C:\Users\vdplasg\Downloads\shutterstock_565731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2513582"/>
            <a:ext cx="3095129" cy="20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vdplasg\Downloads\shutterstock_1466466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4" b="8822"/>
          <a:stretch/>
        </p:blipFill>
        <p:spPr bwMode="auto">
          <a:xfrm>
            <a:off x="5892063" y="1826521"/>
            <a:ext cx="1791627" cy="310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36512" y="312737"/>
            <a:ext cx="477964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vermoeden</a:t>
            </a:r>
            <a:endParaRPr lang="nl-NL" sz="5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419872" y="326926"/>
            <a:ext cx="68623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</a:t>
            </a:r>
            <a:r>
              <a:rPr lang="nl-NL" sz="54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eker weten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= denken dat iets misschien zo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/>
            </a:r>
            <a:b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</a:b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vermoed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dat het zo meteen gaat regenen. 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het is zo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weet zeker</a:t>
            </a:r>
            <a:r>
              <a:rPr lang="nl-NL" sz="2400" i="1" dirty="0" smtClean="0">
                <a:solidFill>
                  <a:srgbClr val="387038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 dat het buiten regent.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 descr="C:\Users\vdplasg\Downloads\shutterstock_45672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23" y="2691168"/>
            <a:ext cx="2522769" cy="24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vdplasg\Downloads\shutterstock_1046889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56" y="2691168"/>
            <a:ext cx="3152671" cy="21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3473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54295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</a:t>
            </a:r>
            <a:r>
              <a:rPr lang="nl-NL" sz="32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aar buiten brengen</a:t>
            </a:r>
            <a:endParaRPr lang="nl-NL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</a:t>
            </a:r>
            <a:r>
              <a:rPr lang="nl-NL" sz="48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tilhouden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= bekendmaken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  </a:t>
            </a:r>
            <a:r>
              <a:rPr lang="nl-NL" sz="28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/>
            </a:r>
            <a:br>
              <a:rPr lang="nl-NL" sz="28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</a:b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nieuws werd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naar buiten gebracht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door het in de krant te zetten.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expres niet zeggen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Dit nieuws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hou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stil</a:t>
            </a:r>
            <a:r>
              <a:rPr lang="nl-NL" sz="2400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,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want ik wil dat niemand het weet.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6" name="Groep 15"/>
          <p:cNvGrpSpPr/>
          <p:nvPr/>
        </p:nvGrpSpPr>
        <p:grpSpPr>
          <a:xfrm>
            <a:off x="848063" y="2486233"/>
            <a:ext cx="3028273" cy="2022887"/>
            <a:chOff x="1166795" y="1772816"/>
            <a:chExt cx="7124536" cy="4759191"/>
          </a:xfrm>
        </p:grpSpPr>
        <p:pic>
          <p:nvPicPr>
            <p:cNvPr id="17" name="Picture 2" descr="C:\Users\vdplasg\Downloads\shutterstock_101380837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795" y="1772816"/>
              <a:ext cx="7124536" cy="4759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vdplasg\AppData\Local\Microsoft\Windows\Temporary Internet Files\Content.Outlook\HELATXK3\shutterstock_7131362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5487">
              <a:off x="4351513" y="5238939"/>
              <a:ext cx="1100147" cy="673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4" name="Picture 2" descr="C:\Users\vdplasg\Downloads\shutterstock_11592692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56" y="2486233"/>
            <a:ext cx="3028273" cy="20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827584" y="476672"/>
            <a:ext cx="7536017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827584" y="404664"/>
            <a:ext cx="7560841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bron van inkomsten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3890102" y="3429250"/>
            <a:ext cx="122302" cy="728342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5580113" y="1348818"/>
            <a:ext cx="2808312" cy="108621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5580112" y="1420826"/>
            <a:ext cx="3456385" cy="92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5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500" dirty="0" smtClean="0">
                <a:effectLst/>
                <a:latin typeface="Trebuchet MS"/>
                <a:ea typeface="Calibri"/>
                <a:cs typeface="Times New Roman"/>
              </a:rPr>
              <a:t>iets waardoor je geld verdient</a:t>
            </a:r>
            <a:endParaRPr lang="nl-NL" sz="2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68588" y="3793422"/>
            <a:ext cx="1871164" cy="72374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5193" y="3869098"/>
            <a:ext cx="1590543" cy="92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500" dirty="0" smtClean="0">
                <a:latin typeface="Trebuchet MS"/>
                <a:ea typeface="Calibri"/>
                <a:cs typeface="Times New Roman"/>
              </a:rPr>
              <a:t>de</a:t>
            </a:r>
            <a:r>
              <a:rPr lang="nl-NL" sz="2500" dirty="0" smtClean="0">
                <a:effectLst/>
                <a:latin typeface="Trebuchet MS"/>
                <a:ea typeface="Calibri"/>
                <a:cs typeface="Times New Roman"/>
              </a:rPr>
              <a:t> baan</a:t>
            </a:r>
            <a:endParaRPr lang="nl-NL" sz="2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 Box 14"/>
          <p:cNvSpPr txBox="1"/>
          <p:nvPr/>
        </p:nvSpPr>
        <p:spPr>
          <a:xfrm>
            <a:off x="2916338" y="3800148"/>
            <a:ext cx="1871164" cy="72374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9" name="Tekstvak 2"/>
          <p:cNvSpPr txBox="1">
            <a:spLocks noChangeArrowheads="1"/>
          </p:cNvSpPr>
          <p:nvPr/>
        </p:nvSpPr>
        <p:spPr bwMode="auto">
          <a:xfrm>
            <a:off x="3052942" y="3869098"/>
            <a:ext cx="2239138" cy="92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5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2500" dirty="0" smtClean="0">
                <a:latin typeface="Trebuchet MS"/>
                <a:ea typeface="Calibri"/>
                <a:cs typeface="Times New Roman"/>
              </a:rPr>
              <a:t>e handel</a:t>
            </a:r>
            <a:endParaRPr lang="nl-NL" sz="2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6156176" y="3800148"/>
            <a:ext cx="2207425" cy="72374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Tekstvak 2"/>
          <p:cNvSpPr txBox="1">
            <a:spLocks noChangeArrowheads="1"/>
          </p:cNvSpPr>
          <p:nvPr/>
        </p:nvSpPr>
        <p:spPr bwMode="auto">
          <a:xfrm>
            <a:off x="6300192" y="3861048"/>
            <a:ext cx="2135417" cy="92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5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2500" dirty="0" smtClean="0">
                <a:latin typeface="Trebuchet MS"/>
                <a:ea typeface="Calibri"/>
                <a:cs typeface="Times New Roman"/>
              </a:rPr>
              <a:t>e aandelen</a:t>
            </a:r>
            <a:endParaRPr lang="nl-NL" sz="25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 descr="C:\Users\vdplasg\Downloads\shutterstock_6680030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0" y="4710627"/>
            <a:ext cx="1524000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dplasg\Downloads\shutterstock_6436142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91" y="4710627"/>
            <a:ext cx="1537813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vdplasg\Downloads\shutterstock_7504932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88" y="4710627"/>
            <a:ext cx="1524000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48 – 26 november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</a:t>
            </a:r>
            <a:r>
              <a:rPr lang="nl-NL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52063" y="476672"/>
            <a:ext cx="3649018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452064" y="404664"/>
            <a:ext cx="3704112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collectie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3890102" y="3429250"/>
            <a:ext cx="122302" cy="728342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69088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156176" y="592396"/>
            <a:ext cx="3456385" cy="7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5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500" dirty="0" smtClean="0">
                <a:effectLst/>
                <a:latin typeface="Trebuchet MS"/>
                <a:ea typeface="Calibri"/>
                <a:cs typeface="Times New Roman"/>
              </a:rPr>
              <a:t>de verzameling </a:t>
            </a:r>
            <a:endParaRPr lang="nl-NL" sz="25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2" name="Picture 2" descr="C:\Users\vdplasg\Downloads\shutterstock_14206102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52178"/>
            <a:ext cx="2520280" cy="16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vdplasg\Downloads\shutterstock_3349100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64" y="4052177"/>
            <a:ext cx="2520280" cy="16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dplasg\Downloads\shutterstock_10380727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14" y="4052177"/>
            <a:ext cx="2520279" cy="16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7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aantreffen</a:t>
            </a:r>
            <a:r>
              <a:rPr lang="nl-NL" sz="77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vinden, tegenkomen</a:t>
            </a: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/>
            </a:r>
            <a:b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</a:b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In Italië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tref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je een stad onder water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aan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  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" y="3212976"/>
            <a:ext cx="913338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7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b</a:t>
            </a:r>
            <a:r>
              <a:rPr lang="nl-NL" sz="77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egeleiden</a:t>
            </a:r>
            <a:r>
              <a:rPr lang="nl-NL" sz="77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meegaan met iemand</a:t>
            </a:r>
          </a:p>
          <a:p>
            <a:pPr lvl="0"/>
            <a:endParaRPr lang="nl-NL" sz="10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We werden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begeleid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door Italianen.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6190805" y="1196752"/>
            <a:ext cx="2215400" cy="1330636"/>
            <a:chOff x="13648" y="1340768"/>
            <a:chExt cx="8586303" cy="5157192"/>
          </a:xfrm>
        </p:grpSpPr>
        <p:pic>
          <p:nvPicPr>
            <p:cNvPr id="10" name="Picture 2" descr="C:\Users\vdplasg\Downloads\shutterstock_74514091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996952"/>
              <a:ext cx="3091847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vdplasg\AppData\Local\Microsoft\Windows\Temporary Internet Files\Content.Outlook\HELATXK3\shutterstock_71313620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5" y="1844824"/>
              <a:ext cx="2946947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al 11"/>
            <p:cNvSpPr/>
            <p:nvPr/>
          </p:nvSpPr>
          <p:spPr>
            <a:xfrm>
              <a:off x="13648" y="1340768"/>
              <a:ext cx="4536504" cy="2664296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3" name="Rechte verbindingslijn met pijl 12"/>
            <p:cNvCxnSpPr/>
            <p:nvPr/>
          </p:nvCxnSpPr>
          <p:spPr>
            <a:xfrm>
              <a:off x="4449291" y="2996952"/>
              <a:ext cx="1706885" cy="50405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vdplasg\Downloads\shutterstock_1432721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16" y="4509120"/>
            <a:ext cx="1944216" cy="12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7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i</a:t>
            </a:r>
            <a:r>
              <a:rPr lang="nl-NL" sz="77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 het dagelijks leven</a:t>
            </a:r>
            <a:r>
              <a:rPr lang="nl-NL" sz="77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normaal gesproken</a:t>
            </a: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/>
            </a:r>
            <a:b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</a:b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Hij was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in het dagelijks leven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pizzabakker.  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" y="4149080"/>
            <a:ext cx="913338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7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mogelijk</a:t>
            </a:r>
            <a:r>
              <a:rPr lang="nl-NL" sz="77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misschien</a:t>
            </a:r>
          </a:p>
          <a:p>
            <a:pPr lvl="0"/>
            <a:endParaRPr lang="nl-NL" sz="10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Mogelijk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hebben ze nu een nieuwe baan.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15" name="Picture 2" descr="C:\Users\vdplasg\Downloads\shutterstock_271512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312" y="1858"/>
            <a:ext cx="1329578" cy="15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routledm\AppData\Local\Microsoft\Windows\Temporary Internet Files\Content.IE5\321VJ0A3\shutterstock_788329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52" y="4581128"/>
            <a:ext cx="923816" cy="6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/>
          <p:cNvSpPr txBox="1"/>
          <p:nvPr/>
        </p:nvSpPr>
        <p:spPr>
          <a:xfrm>
            <a:off x="370657" y="17329"/>
            <a:ext cx="8737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</a:rPr>
              <a:t>recent</a:t>
            </a:r>
            <a:endParaRPr lang="nl-NL" sz="48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C:\Users\vdplasg\Downloads\shutterstock_15447013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824" y="1776228"/>
            <a:ext cx="5028734" cy="42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327087" y="-27385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aantreffen</a:t>
            </a:r>
            <a:endParaRPr lang="nl-NL" sz="8000" b="1" u="sng" dirty="0"/>
          </a:p>
        </p:txBody>
      </p:sp>
      <p:grpSp>
        <p:nvGrpSpPr>
          <p:cNvPr id="6" name="Groep 5"/>
          <p:cNvGrpSpPr/>
          <p:nvPr/>
        </p:nvGrpSpPr>
        <p:grpSpPr>
          <a:xfrm>
            <a:off x="13648" y="1340768"/>
            <a:ext cx="8586303" cy="5157192"/>
            <a:chOff x="13648" y="1340768"/>
            <a:chExt cx="8586303" cy="5157192"/>
          </a:xfrm>
        </p:grpSpPr>
        <p:pic>
          <p:nvPicPr>
            <p:cNvPr id="4" name="Picture 2" descr="C:\Users\vdplasg\Downloads\shutterstock_7451409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996952"/>
              <a:ext cx="3091847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vdplasg\AppData\Local\Microsoft\Windows\Temporary Internet Files\Content.Outlook\HELATXK3\shutterstock_7131362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5" y="1844824"/>
              <a:ext cx="2946947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al 1"/>
            <p:cNvSpPr/>
            <p:nvPr/>
          </p:nvSpPr>
          <p:spPr>
            <a:xfrm>
              <a:off x="13648" y="1340768"/>
              <a:ext cx="4536504" cy="2664296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" name="Rechte verbindingslijn met pijl 4"/>
            <p:cNvCxnSpPr/>
            <p:nvPr/>
          </p:nvCxnSpPr>
          <p:spPr>
            <a:xfrm>
              <a:off x="4449291" y="2996952"/>
              <a:ext cx="1706885" cy="50405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31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dplasg\Downloads\shutterstock_1550944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1" y="692696"/>
            <a:ext cx="8836616" cy="496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2483768" y="6021288"/>
            <a:ext cx="323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youtu.be/tXgws5wHpK8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1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begeleiden</a:t>
            </a:r>
            <a:endParaRPr lang="nl-NL" sz="8000" b="1" u="sng" dirty="0"/>
          </a:p>
        </p:txBody>
      </p:sp>
      <p:pic>
        <p:nvPicPr>
          <p:cNvPr id="4098" name="Picture 2" descr="C:\Users\vdplasg\Downloads\shutterstock_143272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906395" cy="461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36512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i</a:t>
            </a:r>
            <a:r>
              <a:rPr lang="nl-NL" sz="8000" b="1" u="sng" dirty="0" smtClean="0"/>
              <a:t>n het dagelijks leven</a:t>
            </a:r>
            <a:endParaRPr lang="nl-NL" sz="8000" b="1" u="sng" dirty="0"/>
          </a:p>
        </p:txBody>
      </p:sp>
      <p:pic>
        <p:nvPicPr>
          <p:cNvPr id="5122" name="Picture 2" descr="C:\Users\vdplasg\Downloads\shutterstock_271512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3237" y="1487606"/>
            <a:ext cx="4322392" cy="50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07504" y="-13218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n</a:t>
            </a:r>
            <a:r>
              <a:rPr lang="nl-NL" sz="8000" b="1" u="sng" dirty="0" smtClean="0"/>
              <a:t>aar buiten brengen</a:t>
            </a:r>
            <a:endParaRPr lang="nl-NL" sz="8000" b="1" u="sng" dirty="0"/>
          </a:p>
        </p:txBody>
      </p:sp>
      <p:grpSp>
        <p:nvGrpSpPr>
          <p:cNvPr id="4" name="Groep 3"/>
          <p:cNvGrpSpPr/>
          <p:nvPr/>
        </p:nvGrpSpPr>
        <p:grpSpPr>
          <a:xfrm>
            <a:off x="1166795" y="1772816"/>
            <a:ext cx="7124536" cy="4759191"/>
            <a:chOff x="1166795" y="1772816"/>
            <a:chExt cx="7124536" cy="4759191"/>
          </a:xfrm>
        </p:grpSpPr>
        <p:pic>
          <p:nvPicPr>
            <p:cNvPr id="3" name="Picture 2" descr="C:\Users\vdplasg\Downloads\shutterstock_101380837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795" y="1772816"/>
              <a:ext cx="7124536" cy="4759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vdplasg\AppData\Local\Microsoft\Windows\Temporary Internet Files\Content.Outlook\HELATXK3\shutterstock_71313620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5487">
              <a:off x="4351513" y="5238939"/>
              <a:ext cx="1100147" cy="673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vermoeden</a:t>
            </a:r>
            <a:endParaRPr lang="nl-NL" sz="8000" b="1" u="sng" dirty="0"/>
          </a:p>
        </p:txBody>
      </p:sp>
      <p:sp>
        <p:nvSpPr>
          <p:cNvPr id="4" name="Rechthoek 3"/>
          <p:cNvSpPr/>
          <p:nvPr/>
        </p:nvSpPr>
        <p:spPr>
          <a:xfrm>
            <a:off x="1475656" y="5445224"/>
            <a:ext cx="148764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C:\Users\vdplasg\Downloads\shutterstock_1414586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14" y="1916832"/>
            <a:ext cx="6262165" cy="41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4469</TotalTime>
  <Words>496</Words>
  <Application>Microsoft Office PowerPoint</Application>
  <PresentationFormat>Diavoorstelling (4:3)</PresentationFormat>
  <Paragraphs>149</Paragraphs>
  <Slides>22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Routledge, Mandy</cp:lastModifiedBy>
  <cp:revision>708</cp:revision>
  <dcterms:created xsi:type="dcterms:W3CDTF">2019-03-05T11:12:30Z</dcterms:created>
  <dcterms:modified xsi:type="dcterms:W3CDTF">2019-11-26T11:17:44Z</dcterms:modified>
</cp:coreProperties>
</file>