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57" r:id="rId3"/>
    <p:sldId id="311" r:id="rId4"/>
    <p:sldId id="388" r:id="rId5"/>
    <p:sldId id="344" r:id="rId6"/>
    <p:sldId id="312" r:id="rId7"/>
    <p:sldId id="265" r:id="rId8"/>
    <p:sldId id="289" r:id="rId9"/>
    <p:sldId id="266" r:id="rId10"/>
    <p:sldId id="259" r:id="rId11"/>
    <p:sldId id="324" r:id="rId12"/>
    <p:sldId id="260" r:id="rId13"/>
    <p:sldId id="270" r:id="rId14"/>
    <p:sldId id="385" r:id="rId15"/>
    <p:sldId id="387" r:id="rId16"/>
    <p:sldId id="386" r:id="rId17"/>
    <p:sldId id="389" r:id="rId18"/>
    <p:sldId id="379" r:id="rId19"/>
    <p:sldId id="390" r:id="rId20"/>
    <p:sldId id="391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4746" autoAdjust="0"/>
  </p:normalViewPr>
  <p:slideViewPr>
    <p:cSldViewPr>
      <p:cViewPr>
        <p:scale>
          <a:sx n="70" d="100"/>
          <a:sy n="70" d="100"/>
        </p:scale>
        <p:origin x="-183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E719-2132-428F-88C3-601463DE0DD6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2238-BC57-49DB-9000-78F2CA072F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b">
              <a:buNone/>
            </a:pPr>
            <a:endParaRPr lang="nl-NL" sz="12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5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8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04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21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18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40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1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79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83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90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46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2EBB-E90F-443C-9C5D-D5925B8084A4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53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1900" u="sng" dirty="0" smtClean="0"/>
              <a:t>Semantisatieverhaal:</a:t>
            </a:r>
          </a:p>
          <a:p>
            <a:pPr marL="0" indent="0" fontAlgn="b">
              <a:buNone/>
            </a:pPr>
            <a:r>
              <a:rPr lang="nl-NL" sz="1900" dirty="0" smtClean="0"/>
              <a:t>Kennen jullie de televisieserie </a:t>
            </a:r>
            <a:r>
              <a:rPr lang="nl-NL" sz="1900" dirty="0" err="1" smtClean="0"/>
              <a:t>Friends</a:t>
            </a:r>
            <a:r>
              <a:rPr lang="nl-NL" sz="1900" dirty="0" smtClean="0"/>
              <a:t> ook? Het is best een oude televisieserie. Kijk, dit zijn </a:t>
            </a:r>
            <a:r>
              <a:rPr lang="nl-NL" sz="1900" b="1" u="sng" dirty="0" smtClean="0"/>
              <a:t>de karakters</a:t>
            </a:r>
            <a:r>
              <a:rPr lang="nl-NL" sz="1900" dirty="0" smtClean="0"/>
              <a:t> uit </a:t>
            </a:r>
            <a:r>
              <a:rPr lang="nl-NL" sz="1900" dirty="0" err="1" smtClean="0"/>
              <a:t>Friends</a:t>
            </a:r>
            <a:r>
              <a:rPr lang="nl-NL" sz="1900" dirty="0" smtClean="0"/>
              <a:t>. </a:t>
            </a:r>
            <a:r>
              <a:rPr lang="nl-NL" sz="1900" b="1" i="1" dirty="0" smtClean="0"/>
              <a:t>De personen die voorkomen in een boek of een film</a:t>
            </a:r>
            <a:r>
              <a:rPr lang="nl-NL" sz="1900" dirty="0" smtClean="0"/>
              <a:t>. Kennen jullie de karakters uit </a:t>
            </a:r>
            <a:r>
              <a:rPr lang="nl-NL" sz="1900" dirty="0" err="1" smtClean="0"/>
              <a:t>Friends</a:t>
            </a:r>
            <a:r>
              <a:rPr lang="nl-NL" sz="1900" dirty="0" smtClean="0"/>
              <a:t>? Monica, Chandler of Rachel? Ik denk dat de mensen van mijn </a:t>
            </a:r>
            <a:r>
              <a:rPr lang="nl-NL" sz="1900" b="1" u="sng" dirty="0" smtClean="0"/>
              <a:t>generatie</a:t>
            </a:r>
            <a:r>
              <a:rPr lang="nl-NL" sz="1900" dirty="0" smtClean="0"/>
              <a:t>, </a:t>
            </a:r>
            <a:r>
              <a:rPr lang="nl-NL" sz="1900" b="1" i="1" dirty="0" smtClean="0"/>
              <a:t>mensen die ongeveer dezelfde leeftijd hebben als ik</a:t>
            </a:r>
            <a:r>
              <a:rPr lang="nl-NL" sz="1900" dirty="0" smtClean="0"/>
              <a:t>, de karakters uit </a:t>
            </a:r>
            <a:r>
              <a:rPr lang="nl-NL" sz="1900" dirty="0" err="1" smtClean="0"/>
              <a:t>Friends</a:t>
            </a:r>
            <a:r>
              <a:rPr lang="nl-NL" sz="1900" dirty="0" smtClean="0"/>
              <a:t> wel kennen. Kent jullie generatie </a:t>
            </a:r>
            <a:r>
              <a:rPr lang="nl-NL" sz="1900" dirty="0" err="1" smtClean="0"/>
              <a:t>Friends</a:t>
            </a:r>
            <a:r>
              <a:rPr lang="nl-NL" sz="1900" dirty="0" smtClean="0"/>
              <a:t>? </a:t>
            </a:r>
            <a:r>
              <a:rPr lang="nl-NL" sz="1900" b="1" u="sng" dirty="0" smtClean="0"/>
              <a:t>Anno</a:t>
            </a:r>
            <a:r>
              <a:rPr lang="nl-NL" sz="1900" dirty="0" smtClean="0"/>
              <a:t> 2019, </a:t>
            </a:r>
            <a:r>
              <a:rPr lang="nl-NL" sz="1900" b="1" i="1" dirty="0" smtClean="0"/>
              <a:t>in het jaar</a:t>
            </a:r>
            <a:r>
              <a:rPr lang="nl-NL" sz="1900" dirty="0" smtClean="0"/>
              <a:t> 2019, is het nog steeds wel op televisie. </a:t>
            </a:r>
            <a:r>
              <a:rPr lang="nl-NL" sz="1900" dirty="0" err="1" smtClean="0"/>
              <a:t>Friends</a:t>
            </a:r>
            <a:r>
              <a:rPr lang="nl-NL" sz="1900" dirty="0" smtClean="0"/>
              <a:t> bestaat al heel lang. Er is een hele </a:t>
            </a:r>
            <a:r>
              <a:rPr lang="nl-NL" sz="1900" b="1" u="sng" dirty="0" smtClean="0"/>
              <a:t>reeks</a:t>
            </a:r>
            <a:r>
              <a:rPr lang="nl-NL" sz="1900" dirty="0" smtClean="0"/>
              <a:t> van gemaakt. De reeks is </a:t>
            </a:r>
            <a:r>
              <a:rPr lang="nl-NL" sz="1900" b="1" i="1" dirty="0" smtClean="0"/>
              <a:t>de serie, de rij van dingen die op elkaar volgen</a:t>
            </a:r>
            <a:r>
              <a:rPr lang="nl-NL" sz="1900" dirty="0" smtClean="0"/>
              <a:t>. </a:t>
            </a:r>
            <a:r>
              <a:rPr lang="nl-NL" sz="1900" b="1" u="sng" dirty="0" smtClean="0"/>
              <a:t>In eerste instantie</a:t>
            </a:r>
            <a:r>
              <a:rPr lang="nl-NL" sz="1900" dirty="0" smtClean="0"/>
              <a:t>, </a:t>
            </a:r>
            <a:r>
              <a:rPr lang="nl-NL" sz="1900" b="1" i="1" dirty="0" smtClean="0"/>
              <a:t>in het begin</a:t>
            </a:r>
            <a:r>
              <a:rPr lang="nl-NL" sz="1900" dirty="0" smtClean="0"/>
              <a:t>, vond ik </a:t>
            </a:r>
            <a:r>
              <a:rPr lang="nl-NL" sz="1900" dirty="0" err="1" smtClean="0"/>
              <a:t>Friends</a:t>
            </a:r>
            <a:r>
              <a:rPr lang="nl-NL" sz="1900" dirty="0" smtClean="0"/>
              <a:t> niet zo’n leuke serie. Ik keek liever kinderprogramma’s. Bijvoorbeeld Sesamstraat. Sesamstraat kennen jullie wel toch? Dat is een televisieprogramma dat uit allemaal </a:t>
            </a:r>
            <a:r>
              <a:rPr lang="nl-NL" sz="1900" b="1" u="sng" dirty="0" smtClean="0"/>
              <a:t>sketches</a:t>
            </a:r>
            <a:r>
              <a:rPr lang="nl-NL" sz="1900" dirty="0" smtClean="0"/>
              <a:t> bestaat, allemaal </a:t>
            </a:r>
            <a:r>
              <a:rPr lang="nl-NL" sz="1900" b="1" i="1" dirty="0" smtClean="0"/>
              <a:t>korte, grappige toneelstukjes</a:t>
            </a:r>
            <a:r>
              <a:rPr lang="nl-NL" sz="1900" dirty="0" smtClean="0"/>
              <a:t>. </a:t>
            </a:r>
            <a:r>
              <a:rPr lang="nl-NL" sz="1900" b="1" u="sng" dirty="0" smtClean="0"/>
              <a:t>Op een gegeven moment</a:t>
            </a:r>
            <a:r>
              <a:rPr lang="nl-NL" sz="1900" dirty="0" smtClean="0"/>
              <a:t>, </a:t>
            </a:r>
            <a:r>
              <a:rPr lang="nl-NL" sz="1900" b="1" i="1" dirty="0" smtClean="0"/>
              <a:t>op een bepaald tijdstip</a:t>
            </a:r>
            <a:r>
              <a:rPr lang="nl-NL" sz="1900" dirty="0" smtClean="0"/>
              <a:t>, ben ik meer naar </a:t>
            </a:r>
            <a:r>
              <a:rPr lang="nl-NL" sz="1900" dirty="0" err="1" smtClean="0"/>
              <a:t>Friends</a:t>
            </a:r>
            <a:r>
              <a:rPr lang="nl-NL" sz="1900" dirty="0" smtClean="0"/>
              <a:t> gaan kijken en toen ben ik erover na gaan denken of ik het misschien niet toch leuk vond. Uiteindelijk, op het laatst, vond ik </a:t>
            </a:r>
            <a:r>
              <a:rPr lang="nl-NL" sz="1900" dirty="0" err="1" smtClean="0"/>
              <a:t>Friends</a:t>
            </a:r>
            <a:r>
              <a:rPr lang="nl-NL" sz="1900" dirty="0" smtClean="0"/>
              <a:t> toch ook wel heel grappig. Op een feestje heb ik zelfs eens een stukje van </a:t>
            </a:r>
            <a:r>
              <a:rPr lang="nl-NL" sz="1900" dirty="0" err="1" smtClean="0"/>
              <a:t>Friends</a:t>
            </a:r>
            <a:r>
              <a:rPr lang="nl-NL" sz="1900" dirty="0" smtClean="0"/>
              <a:t> nagespeeld. Ik heb er toen wel </a:t>
            </a:r>
            <a:r>
              <a:rPr lang="nl-NL" sz="1900" b="1" u="sng" dirty="0" smtClean="0"/>
              <a:t>mijn eigen draai aan gegeven</a:t>
            </a:r>
            <a:r>
              <a:rPr lang="nl-NL" sz="1900" dirty="0" smtClean="0"/>
              <a:t>, ik heb </a:t>
            </a:r>
            <a:r>
              <a:rPr lang="nl-NL" sz="1900" b="1" i="1" dirty="0" smtClean="0"/>
              <a:t>het op mijn manier gedaan</a:t>
            </a:r>
            <a:r>
              <a:rPr lang="nl-NL" sz="1900" dirty="0" smtClean="0"/>
              <a:t>. Samen met een vriendin. Zij wilde wel </a:t>
            </a:r>
            <a:r>
              <a:rPr lang="nl-NL" sz="1900" b="1" u="sng" dirty="0" smtClean="0"/>
              <a:t>met mij in zee gaan </a:t>
            </a:r>
            <a:r>
              <a:rPr lang="nl-NL" sz="1900" dirty="0" smtClean="0"/>
              <a:t>en mee doen. Ze wilde met </a:t>
            </a:r>
            <a:r>
              <a:rPr lang="nl-NL" sz="1900" smtClean="0"/>
              <a:t>mij </a:t>
            </a:r>
            <a:r>
              <a:rPr lang="nl-NL" sz="1900" b="1" i="1" smtClean="0"/>
              <a:t>samenwerken</a:t>
            </a:r>
            <a:r>
              <a:rPr lang="nl-NL" sz="1900" smtClean="0"/>
              <a:t>. </a:t>
            </a:r>
            <a:r>
              <a:rPr lang="nl-NL" sz="1900" dirty="0" smtClean="0"/>
              <a:t>Het werd een heel grappig toneelstukje. Ik hoop dat </a:t>
            </a:r>
            <a:r>
              <a:rPr lang="nl-NL" sz="1900" dirty="0" err="1" smtClean="0"/>
              <a:t>Friends</a:t>
            </a:r>
            <a:r>
              <a:rPr lang="nl-NL" sz="1900" dirty="0" smtClean="0"/>
              <a:t> nog lang op de televisie te zijn blijft. Nou ja, hoop.. Ik vind dat het </a:t>
            </a:r>
            <a:r>
              <a:rPr lang="nl-NL" sz="1900" b="1" u="sng" dirty="0" smtClean="0"/>
              <a:t>absoluut</a:t>
            </a:r>
            <a:r>
              <a:rPr lang="nl-NL" sz="1900" dirty="0" smtClean="0"/>
              <a:t> moet blijven! Absoluut betekent </a:t>
            </a:r>
            <a:r>
              <a:rPr lang="nl-NL" sz="1900" b="1" i="1" dirty="0" smtClean="0"/>
              <a:t>zonder twijfel</a:t>
            </a:r>
            <a:r>
              <a:rPr lang="nl-NL" sz="1900" dirty="0" smtClean="0"/>
              <a:t>. Ja, ik vind dat </a:t>
            </a:r>
            <a:r>
              <a:rPr lang="nl-NL" sz="1900" b="1" i="1" dirty="0" smtClean="0"/>
              <a:t>écht</a:t>
            </a:r>
            <a:r>
              <a:rPr lang="nl-NL" sz="1900" dirty="0" smtClean="0"/>
              <a:t> dat </a:t>
            </a:r>
            <a:r>
              <a:rPr lang="nl-NL" sz="1900" dirty="0" err="1" smtClean="0"/>
              <a:t>Friends</a:t>
            </a:r>
            <a:r>
              <a:rPr lang="nl-NL" sz="1900" dirty="0" smtClean="0"/>
              <a:t> op de televisie moet blijven, absoluut!</a:t>
            </a:r>
          </a:p>
          <a:p>
            <a:pPr marL="0" indent="0" fontAlgn="b">
              <a:buNone/>
            </a:pPr>
            <a:endParaRPr lang="nl-NL" sz="1900" dirty="0" smtClean="0"/>
          </a:p>
        </p:txBody>
      </p:sp>
    </p:spTree>
    <p:extLst>
      <p:ext uri="{BB962C8B-B14F-4D97-AF65-F5344CB8AC3E}">
        <p14:creationId xmlns:p14="http://schemas.microsoft.com/office/powerpoint/2010/main" val="24626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ergens een eigen draai aan geven</a:t>
            </a:r>
            <a:endParaRPr lang="nl-NL" sz="8000" b="1" u="sng" dirty="0"/>
          </a:p>
        </p:txBody>
      </p:sp>
      <p:sp>
        <p:nvSpPr>
          <p:cNvPr id="3" name="Rechthoek 2"/>
          <p:cNvSpPr/>
          <p:nvPr/>
        </p:nvSpPr>
        <p:spPr>
          <a:xfrm>
            <a:off x="5724128" y="3068960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2555775" y="2480802"/>
            <a:ext cx="971599" cy="1380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C:\Users\vdplasg\AppData\Local\Microsoft\Windows\Temporary Internet Files\Content.IE5\E8S9XBXU\shutterstock_13962385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7263" y="5683945"/>
            <a:ext cx="5328592" cy="96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dplasg\AppData\Local\Microsoft\Windows\Temporary Internet Files\Content.IE5\XHJP1G4X\shutterstock_13366132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920373"/>
            <a:ext cx="4104456" cy="27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in zee gaan met iemand</a:t>
            </a:r>
            <a:endParaRPr lang="nl-NL" sz="8000" b="1" u="sng" dirty="0"/>
          </a:p>
        </p:txBody>
      </p:sp>
      <p:pic>
        <p:nvPicPr>
          <p:cNvPr id="2050" name="Picture 2" descr="C:\Users\vdplasg\AppData\Local\Microsoft\Windows\Temporary Internet Files\Content.IE5\E8S9XBXU\shutterstock_1097067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562482"/>
            <a:ext cx="6309164" cy="421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25814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absoluut</a:t>
            </a:r>
            <a:endParaRPr lang="nl-NL" sz="8000" b="1" u="sng" dirty="0"/>
          </a:p>
        </p:txBody>
      </p:sp>
      <p:pic>
        <p:nvPicPr>
          <p:cNvPr id="3074" name="Picture 2" descr="C:\Users\vdplasg\AppData\Local\Microsoft\Windows\Temporary Internet Files\Content.IE5\YO987NO9\shutterstock_6319132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381389"/>
            <a:ext cx="5907762" cy="52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7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411760" y="476672"/>
            <a:ext cx="3689321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402399" y="404664"/>
            <a:ext cx="3753777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het karakter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23528" y="3861049"/>
            <a:ext cx="288032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02399" y="3861048"/>
            <a:ext cx="3073457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5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Harry Potter</a:t>
            </a:r>
            <a:endParaRPr lang="nl-NL" sz="35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275856" y="3861048"/>
            <a:ext cx="302433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131840" y="3889906"/>
            <a:ext cx="3312368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Koekiemonster</a:t>
            </a:r>
            <a:endParaRPr lang="nl-NL" sz="30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444208" y="3861048"/>
            <a:ext cx="239537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300192" y="3889906"/>
            <a:ext cx="2664296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Donald Duck</a:t>
            </a:r>
            <a:endParaRPr lang="nl-NL" sz="32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223224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491188"/>
            <a:ext cx="2679447" cy="200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3200" dirty="0" smtClean="0">
                <a:latin typeface="Trebuchet MS"/>
                <a:ea typeface="Calibri"/>
                <a:cs typeface="Times New Roman"/>
              </a:rPr>
              <a:t>de persoon die voorkomt in een boek of een film</a:t>
            </a:r>
            <a:endParaRPr lang="nl-NL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:\Users\Kosterm\Downloads\shutterstock_37573015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578" y="4581128"/>
            <a:ext cx="16864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sterm\Downloads\shutterstock_152463776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8028" y="4596409"/>
            <a:ext cx="2088108" cy="143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sterm\Downloads\shutterstock_22821277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3600" y="4581128"/>
            <a:ext cx="10808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88" y="24687"/>
            <a:ext cx="9115425" cy="642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571" y="6274288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Kosterm\Downloads\shutterstock_79314686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1231" y="836712"/>
            <a:ext cx="1063701" cy="29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Kosterm\Downloads\shutterstock_79314686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7302" y="1253413"/>
            <a:ext cx="1282890" cy="31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Kosterm\Downloads\shutterstock_79314686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5180" y="1911365"/>
            <a:ext cx="1132764" cy="302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Kosterm\Downloads\shutterstock_79314686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3598758"/>
            <a:ext cx="805218" cy="19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kstvak 26"/>
          <p:cNvSpPr txBox="1"/>
          <p:nvPr/>
        </p:nvSpPr>
        <p:spPr>
          <a:xfrm>
            <a:off x="226641" y="225216"/>
            <a:ext cx="87378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6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de generatie</a:t>
            </a:r>
            <a:r>
              <a:rPr lang="nl-NL" sz="6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3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mensen </a:t>
            </a:r>
          </a:p>
          <a:p>
            <a:pPr lvl="0"/>
            <a:r>
              <a:rPr lang="nl-NL" sz="3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van ongeveer dezelfde </a:t>
            </a:r>
          </a:p>
          <a:p>
            <a:pPr lvl="0"/>
            <a:r>
              <a:rPr lang="nl-NL" sz="3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leeftijd</a:t>
            </a:r>
          </a:p>
        </p:txBody>
      </p:sp>
      <p:sp>
        <p:nvSpPr>
          <p:cNvPr id="5" name="Rechthoek 4"/>
          <p:cNvSpPr/>
          <p:nvPr/>
        </p:nvSpPr>
        <p:spPr>
          <a:xfrm>
            <a:off x="2483768" y="5085184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Iedereen van mijn </a:t>
            </a:r>
            <a:r>
              <a:rPr lang="nl-NL" sz="28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generatie</a:t>
            </a:r>
            <a:r>
              <a:rPr lang="nl-NL" sz="28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kent Sesamstraat wel.</a:t>
            </a:r>
            <a:endParaRPr lang="nl-NL" sz="2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57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005064"/>
            <a:ext cx="2808311" cy="1277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3271765"/>
            <a:ext cx="2808312" cy="143433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356992"/>
            <a:ext cx="2850773" cy="7920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09674" y="3861048"/>
            <a:ext cx="3138805" cy="168096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 smtClean="0">
                <a:latin typeface="Trebuchet MS"/>
                <a:ea typeface="Calibri"/>
                <a:cs typeface="Times New Roman"/>
              </a:rPr>
              <a:t>in eerste instantie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131840" y="3140968"/>
            <a:ext cx="2842235" cy="93290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 smtClean="0">
                <a:effectLst/>
                <a:latin typeface="Trebuchet MS"/>
                <a:ea typeface="Calibri"/>
                <a:cs typeface="Times New Roman"/>
              </a:rPr>
              <a:t>op een gegeven moment</a:t>
            </a:r>
            <a:endParaRPr lang="nl-NL" sz="9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3" y="3356992"/>
            <a:ext cx="3138805" cy="111540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 smtClean="0">
                <a:latin typeface="Trebuchet MS"/>
                <a:ea typeface="Calibri"/>
                <a:cs typeface="Times New Roman"/>
              </a:rPr>
              <a:t>uiteindelijk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251520" y="5440480"/>
            <a:ext cx="2715074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251521" y="5440479"/>
            <a:ext cx="2715074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in het begin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2788039" cy="109650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1" y="4826902"/>
            <a:ext cx="2736302" cy="79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op een bepaald tijdstip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85077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op het laatst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5" name="Picture 3" descr="C:\Users\Kosterm\Downloads\shutterstock_125327743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335008"/>
            <a:ext cx="2808311" cy="252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sterm\Downloads\shutterstock_125327743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367407"/>
            <a:ext cx="2361947" cy="23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sterm\Downloads\shutterstock_63947130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0997" y="476672"/>
            <a:ext cx="2103837" cy="273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8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sterm\Downloads\shutterstock_415454218 (1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855" y="1015262"/>
            <a:ext cx="1631515" cy="7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keraccolade 7"/>
          <p:cNvSpPr/>
          <p:nvPr/>
        </p:nvSpPr>
        <p:spPr>
          <a:xfrm rot="16200000">
            <a:off x="3284858" y="-1404538"/>
            <a:ext cx="1134126" cy="6912770"/>
          </a:xfrm>
          <a:prstGeom prst="leftBrace">
            <a:avLst>
              <a:gd name="adj1" fmla="val 80932"/>
              <a:gd name="adj2" fmla="val 2399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8"/>
          <p:cNvGrpSpPr/>
          <p:nvPr/>
        </p:nvGrpSpPr>
        <p:grpSpPr>
          <a:xfrm>
            <a:off x="570296" y="3714159"/>
            <a:ext cx="1517429" cy="1013643"/>
            <a:chOff x="504206" y="2888261"/>
            <a:chExt cx="3456910" cy="2309216"/>
          </a:xfrm>
        </p:grpSpPr>
        <p:pic>
          <p:nvPicPr>
            <p:cNvPr id="1027" name="Picture 3" descr="C:\Users\vdplasg\AppData\Local\Microsoft\Windows\Temporary Internet Files\Content.IE5\XE2F5I54\shutterstock_68222345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206" y="2888261"/>
              <a:ext cx="3456910" cy="2309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vdplasg\AppData\Local\Microsoft\Windows\Temporary Internet Files\Content.IE5\E8S9XBXU\shutterstock_427851859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286" y="3109245"/>
              <a:ext cx="1728192" cy="901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C:\Users\vdplasg\AppData\Local\Microsoft\Windows\Temporary Internet Files\Content.IE5\DE2DGJSU\shutterstock_6643520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9075" y="1015260"/>
            <a:ext cx="1314817" cy="7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dplasg\AppData\Local\Microsoft\Windows\Temporary Internet Files\Content.IE5\DWZADRFC\shutterstock_152855752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260" y="885017"/>
            <a:ext cx="972107" cy="91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dplasg\AppData\Local\Microsoft\Windows\Temporary Internet Files\Content.IE5\80X3KV0N\shutterstock_154390435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5408" y="977370"/>
            <a:ext cx="1224136" cy="8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4"/>
          <p:cNvSpPr txBox="1"/>
          <p:nvPr/>
        </p:nvSpPr>
        <p:spPr>
          <a:xfrm>
            <a:off x="531853" y="152636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6" name="Tekstvak 2"/>
          <p:cNvSpPr txBox="1">
            <a:spLocks noChangeArrowheads="1"/>
          </p:cNvSpPr>
          <p:nvPr/>
        </p:nvSpPr>
        <p:spPr bwMode="auto">
          <a:xfrm>
            <a:off x="531853" y="178362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sketch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27" name="Text Box 14"/>
          <p:cNvSpPr txBox="1"/>
          <p:nvPr/>
        </p:nvSpPr>
        <p:spPr>
          <a:xfrm>
            <a:off x="35496" y="2672916"/>
            <a:ext cx="324036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8" name="Tekstvak 2"/>
          <p:cNvSpPr txBox="1">
            <a:spLocks noChangeArrowheads="1"/>
          </p:cNvSpPr>
          <p:nvPr/>
        </p:nvSpPr>
        <p:spPr bwMode="auto">
          <a:xfrm>
            <a:off x="-36512" y="2708920"/>
            <a:ext cx="3193542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aflevering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grpSp>
        <p:nvGrpSpPr>
          <p:cNvPr id="35" name="Groep 34"/>
          <p:cNvGrpSpPr/>
          <p:nvPr/>
        </p:nvGrpSpPr>
        <p:grpSpPr>
          <a:xfrm>
            <a:off x="2506463" y="3700233"/>
            <a:ext cx="1517429" cy="1013643"/>
            <a:chOff x="504206" y="2888261"/>
            <a:chExt cx="3456910" cy="2309216"/>
          </a:xfrm>
        </p:grpSpPr>
        <p:pic>
          <p:nvPicPr>
            <p:cNvPr id="36" name="Picture 3" descr="C:\Users\vdplasg\AppData\Local\Microsoft\Windows\Temporary Internet Files\Content.IE5\XE2F5I54\shutterstock_68222345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206" y="2888261"/>
              <a:ext cx="3456910" cy="2309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:\Users\vdplasg\AppData\Local\Microsoft\Windows\Temporary Internet Files\Content.IE5\E8S9XBXU\shutterstock_427851859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286" y="3109245"/>
              <a:ext cx="1728192" cy="901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ep 37"/>
          <p:cNvGrpSpPr/>
          <p:nvPr/>
        </p:nvGrpSpPr>
        <p:grpSpPr>
          <a:xfrm>
            <a:off x="4323260" y="3700233"/>
            <a:ext cx="1517429" cy="1013643"/>
            <a:chOff x="504206" y="2888261"/>
            <a:chExt cx="3456910" cy="2309216"/>
          </a:xfrm>
        </p:grpSpPr>
        <p:pic>
          <p:nvPicPr>
            <p:cNvPr id="39" name="Picture 3" descr="C:\Users\vdplasg\AppData\Local\Microsoft\Windows\Temporary Internet Files\Content.IE5\XE2F5I54\shutterstock_68222345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206" y="2888261"/>
              <a:ext cx="3456910" cy="2309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vdplasg\AppData\Local\Microsoft\Windows\Temporary Internet Files\Content.IE5\E8S9XBXU\shutterstock_427851859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286" y="3109245"/>
              <a:ext cx="1728192" cy="901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Linkeraccolade 46"/>
          <p:cNvSpPr/>
          <p:nvPr/>
        </p:nvSpPr>
        <p:spPr>
          <a:xfrm rot="16200000">
            <a:off x="3906375" y="863345"/>
            <a:ext cx="1163821" cy="8185500"/>
          </a:xfrm>
          <a:prstGeom prst="leftBrace">
            <a:avLst>
              <a:gd name="adj1" fmla="val 80932"/>
              <a:gd name="adj2" fmla="val 7795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Text Box 14"/>
          <p:cNvSpPr txBox="1"/>
          <p:nvPr/>
        </p:nvSpPr>
        <p:spPr>
          <a:xfrm>
            <a:off x="4251767" y="5869657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8" name="Tekstvak 2"/>
          <p:cNvSpPr txBox="1">
            <a:spLocks noChangeArrowheads="1"/>
          </p:cNvSpPr>
          <p:nvPr/>
        </p:nvSpPr>
        <p:spPr bwMode="auto">
          <a:xfrm>
            <a:off x="4086115" y="5876198"/>
            <a:ext cx="2751852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Trebuchet MS" panose="020B0603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 reeks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031" name="Picture 7" descr="C:\Users\vdplasg\AppData\Local\Microsoft\Windows\Temporary Internet Files\Content.IE5\DWZADRFC\shutterstock_26260891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1028" y="5445224"/>
            <a:ext cx="1893862" cy="12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ep 23"/>
          <p:cNvGrpSpPr/>
          <p:nvPr/>
        </p:nvGrpSpPr>
        <p:grpSpPr>
          <a:xfrm>
            <a:off x="6382313" y="3711501"/>
            <a:ext cx="1517429" cy="1013643"/>
            <a:chOff x="504206" y="2888261"/>
            <a:chExt cx="3456910" cy="2309216"/>
          </a:xfrm>
        </p:grpSpPr>
        <p:pic>
          <p:nvPicPr>
            <p:cNvPr id="29" name="Picture 3" descr="C:\Users\vdplasg\AppData\Local\Microsoft\Windows\Temporary Internet Files\Content.IE5\XE2F5I54\shutterstock_68222345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206" y="2888261"/>
              <a:ext cx="3456910" cy="2309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vdplasg\AppData\Local\Microsoft\Windows\Temporary Internet Files\Content.IE5\E8S9XBXU\shutterstock_427851859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286" y="3109245"/>
              <a:ext cx="1728192" cy="901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" name="Rechte verbindingslijn met pijl 3"/>
          <p:cNvCxnSpPr/>
          <p:nvPr/>
        </p:nvCxnSpPr>
        <p:spPr>
          <a:xfrm flipH="1">
            <a:off x="1600162" y="3261588"/>
            <a:ext cx="246169" cy="5356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53" y="612561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2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-26384" y="0"/>
            <a:ext cx="9133383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77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ergens een eigen draai aan geven</a:t>
            </a:r>
            <a:r>
              <a:rPr lang="nl-NL" sz="77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br>
              <a:rPr lang="nl-NL" sz="7700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iets op jouw manier doen</a:t>
            </a:r>
          </a:p>
          <a:p>
            <a:pPr lvl="0"/>
            <a:endParaRPr lang="nl-NL" sz="10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Ik deed een stukje </a:t>
            </a:r>
            <a:r>
              <a:rPr lang="nl-NL" sz="3200" i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Friends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na. Ik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gaf er mijn eigen draai aan. </a:t>
            </a:r>
            <a:endParaRPr lang="nl-NL" sz="3200" i="1" u="sng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vdplasg\AppData\Local\Microsoft\Windows\Temporary Internet Files\Content.IE5\E8S9XBXU\shutterstock_13962385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9684" y="4917023"/>
            <a:ext cx="2243618" cy="4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vdplasg\AppData\Local\Microsoft\Windows\Temporary Internet Files\Content.IE5\XHJP1G4X\shutterstock_13366132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397" y="3762591"/>
            <a:ext cx="1728192" cy="11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77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absoluut</a:t>
            </a:r>
            <a:r>
              <a:rPr lang="nl-NL" sz="77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</a:p>
          <a:p>
            <a:pPr lvl="0"/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zonder twijfel, echt</a:t>
            </a:r>
          </a:p>
          <a:p>
            <a:pPr lvl="0"/>
            <a:endParaRPr lang="nl-NL" sz="10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Ik vind dat </a:t>
            </a:r>
            <a:r>
              <a:rPr lang="nl-NL" sz="3200" i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Friends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absoluut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op tv moet blijven. 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Kosterm\Downloads\shutterstock_11109044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647" y="4221088"/>
            <a:ext cx="2195736" cy="112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0" y="4005064"/>
            <a:ext cx="913338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77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anno</a:t>
            </a:r>
            <a:r>
              <a:rPr lang="nl-NL" sz="77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in het jaar</a:t>
            </a:r>
          </a:p>
          <a:p>
            <a:pPr lvl="0"/>
            <a:endParaRPr lang="nl-NL" sz="10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Anno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2019 kijken kinderen meer 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naar vlogs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vdplasg\AppData\Local\Microsoft\Windows\Temporary Internet Files\Content.IE5\YO987NO9\shutterstock_6319132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647" y="116632"/>
            <a:ext cx="1800200" cy="158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5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46 – 12 november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</a:t>
            </a:r>
            <a:r>
              <a:rPr lang="nl-NL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7129" y="0"/>
            <a:ext cx="9133383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77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i</a:t>
            </a:r>
            <a:r>
              <a:rPr lang="nl-NL" sz="77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n zee gaan met iemand </a:t>
            </a:r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</a:t>
            </a:r>
            <a:r>
              <a:rPr lang="nl-NL" sz="7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een samenwerking met iemand beginnen</a:t>
            </a:r>
          </a:p>
          <a:p>
            <a:pPr lvl="0"/>
            <a:endParaRPr lang="nl-NL" sz="10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10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Mijn vriendin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ging met mij in zee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, en samen speelden we </a:t>
            </a:r>
            <a:r>
              <a:rPr lang="nl-NL" sz="3200" i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Friends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na.</a:t>
            </a:r>
            <a:endParaRPr lang="nl-NL" sz="3200" i="1" u="sng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vdplasg\AppData\Local\Microsoft\Windows\Temporary Internet Files\Content.IE5\E8S9XBXU\shutterstock_10970672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78596"/>
            <a:ext cx="3154582" cy="21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899592" y="-27384"/>
            <a:ext cx="8244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het karakter</a:t>
            </a:r>
            <a:endParaRPr lang="nl-NL" sz="8000" b="1" u="sng" dirty="0"/>
          </a:p>
        </p:txBody>
      </p:sp>
      <p:pic>
        <p:nvPicPr>
          <p:cNvPr id="1029" name="Picture 5" descr="C:\Users\Kosterm\Downloads\shutterstock_24616343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296055"/>
            <a:ext cx="6480720" cy="52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88" y="24687"/>
            <a:ext cx="9115425" cy="642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571" y="6274288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Kosterm\Downloads\shutterstock_79314686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1231" y="836712"/>
            <a:ext cx="1063701" cy="29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Kosterm\Downloads\shutterstock_79314686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7302" y="1253413"/>
            <a:ext cx="1282890" cy="31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Kosterm\Downloads\shutterstock_79314686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5180" y="1911365"/>
            <a:ext cx="1132764" cy="302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Kosterm\Downloads\shutterstock_79314686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3598758"/>
            <a:ext cx="805218" cy="19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kstvak 26"/>
          <p:cNvSpPr txBox="1"/>
          <p:nvPr/>
        </p:nvSpPr>
        <p:spPr>
          <a:xfrm>
            <a:off x="370657" y="17329"/>
            <a:ext cx="8737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de generatie</a:t>
            </a:r>
            <a:endParaRPr lang="nl-NL" sz="48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" y="42776"/>
            <a:ext cx="9393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anno</a:t>
            </a:r>
            <a:endParaRPr lang="nl-NL" sz="8000" b="1" u="sng" dirty="0"/>
          </a:p>
        </p:txBody>
      </p:sp>
      <p:pic>
        <p:nvPicPr>
          <p:cNvPr id="6146" name="Picture 2" descr="C:\Users\Kosterm\Downloads\shutterstock_11109044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" y="1700808"/>
            <a:ext cx="8437965" cy="34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reeks</a:t>
            </a:r>
            <a:endParaRPr lang="nl-NL" sz="8000" b="1" u="sng" dirty="0"/>
          </a:p>
        </p:txBody>
      </p:sp>
      <p:pic>
        <p:nvPicPr>
          <p:cNvPr id="14" name="Picture 3" descr="C:\Users\Kosterm\Downloads\shutterstock_1514270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43" y="1412776"/>
            <a:ext cx="868181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-36512" y="793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in eerste instantie</a:t>
            </a:r>
            <a:endParaRPr lang="nl-NL" sz="8000" b="1" u="sng" dirty="0"/>
          </a:p>
        </p:txBody>
      </p:sp>
      <p:pic>
        <p:nvPicPr>
          <p:cNvPr id="7" name="Picture 3" descr="C:\Users\Kosterm\Downloads\shutterstock_125327743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221" y="1628800"/>
            <a:ext cx="5450112" cy="490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sketch</a:t>
            </a:r>
            <a:endParaRPr lang="nl-NL" sz="8000" b="1" u="sng" dirty="0"/>
          </a:p>
        </p:txBody>
      </p:sp>
      <p:sp>
        <p:nvSpPr>
          <p:cNvPr id="4" name="Rechthoek 3"/>
          <p:cNvSpPr/>
          <p:nvPr/>
        </p:nvSpPr>
        <p:spPr>
          <a:xfrm>
            <a:off x="1475656" y="5445224"/>
            <a:ext cx="148764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0" name="Picture 2" descr="C:\Users\Kosterm\Downloads\shutterstock_415454218 (1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173" y="1412801"/>
            <a:ext cx="8355026" cy="403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-69038" y="42776"/>
            <a:ext cx="9393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op een gegeven moment</a:t>
            </a:r>
            <a:endParaRPr lang="nl-NL" sz="8000" b="1" u="sng" dirty="0"/>
          </a:p>
        </p:txBody>
      </p:sp>
      <p:pic>
        <p:nvPicPr>
          <p:cNvPr id="7" name="Picture 5" descr="C:\Users\Kosterm\Downloads\shutterstock_6394713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2915" y="1760751"/>
            <a:ext cx="3749485" cy="488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4190</TotalTime>
  <Words>507</Words>
  <Application>Microsoft Office PowerPoint</Application>
  <PresentationFormat>Diavoorstelling (4:3)</PresentationFormat>
  <Paragraphs>96</Paragraphs>
  <Slides>20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Plas - Das, Gerarda van der</dc:creator>
  <cp:lastModifiedBy>VrielinF</cp:lastModifiedBy>
  <cp:revision>654</cp:revision>
  <dcterms:created xsi:type="dcterms:W3CDTF">2019-03-05T11:12:30Z</dcterms:created>
  <dcterms:modified xsi:type="dcterms:W3CDTF">2019-11-12T11:06:02Z</dcterms:modified>
</cp:coreProperties>
</file>