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931" r:id="rId2"/>
    <p:sldId id="548" r:id="rId3"/>
    <p:sldId id="885" r:id="rId4"/>
    <p:sldId id="793" r:id="rId5"/>
    <p:sldId id="698" r:id="rId6"/>
    <p:sldId id="887" r:id="rId7"/>
    <p:sldId id="865" r:id="rId8"/>
    <p:sldId id="917" r:id="rId9"/>
    <p:sldId id="874" r:id="rId10"/>
    <p:sldId id="405" r:id="rId11"/>
    <p:sldId id="925" r:id="rId12"/>
    <p:sldId id="926" r:id="rId13"/>
    <p:sldId id="927" r:id="rId14"/>
    <p:sldId id="928" r:id="rId15"/>
    <p:sldId id="929" r:id="rId16"/>
    <p:sldId id="930" r:id="rId17"/>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885"/>
            <p14:sldId id="793"/>
            <p14:sldId id="698"/>
            <p14:sldId id="887"/>
            <p14:sldId id="865"/>
            <p14:sldId id="917"/>
            <p14:sldId id="874"/>
            <p14:sldId id="405"/>
            <p14:sldId id="925"/>
            <p14:sldId id="926"/>
            <p14:sldId id="927"/>
            <p14:sldId id="928"/>
            <p14:sldId id="929"/>
            <p14:sldId id="9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93525" autoAdjust="0"/>
  </p:normalViewPr>
  <p:slideViewPr>
    <p:cSldViewPr>
      <p:cViewPr>
        <p:scale>
          <a:sx n="70" d="100"/>
          <a:sy n="70" d="100"/>
        </p:scale>
        <p:origin x="-1848" y="-4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26-11-2019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26-11-2019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smtClean="0">
                <a:latin typeface="+mj-lt"/>
              </a:rPr>
              <a:t>Semantisatieverhaal:</a:t>
            </a:r>
            <a:br>
              <a:rPr lang="nl-NL" sz="2000" u="sng" dirty="0" smtClean="0">
                <a:latin typeface="+mj-lt"/>
              </a:rPr>
            </a:br>
            <a:r>
              <a:rPr lang="nl-NL" sz="2000" dirty="0" smtClean="0">
                <a:latin typeface="+mj-lt"/>
              </a:rPr>
              <a:t>Nog steeds worden in de grond in Nederland veel resten gevonden van dorpen en steden van vroeger. Als er ergens een metro of parkeergarage gebouwd wordt, doen arbeiders altijd wel een bijzondere </a:t>
            </a:r>
            <a:r>
              <a:rPr lang="nl-NL" sz="2000" b="1" u="sng" dirty="0" smtClean="0">
                <a:latin typeface="+mj-lt"/>
              </a:rPr>
              <a:t>vondst</a:t>
            </a:r>
            <a:r>
              <a:rPr lang="nl-NL" sz="2000" dirty="0" smtClean="0">
                <a:latin typeface="+mj-lt"/>
              </a:rPr>
              <a:t>. De vondst is </a:t>
            </a:r>
            <a:r>
              <a:rPr lang="nl-NL" sz="2000" b="1" i="1" dirty="0" smtClean="0">
                <a:latin typeface="+mj-lt"/>
              </a:rPr>
              <a:t>iets wat gevonden wordt. </a:t>
            </a:r>
            <a:r>
              <a:rPr lang="nl-NL" sz="2000" dirty="0" smtClean="0">
                <a:latin typeface="+mj-lt"/>
              </a:rPr>
              <a:t>Soms vinden ze scherven of vuurstenen. Soms ook botten van mensen of dieren. Er komen dan altijd mensen (die noem je archeologen)  die deze plekken </a:t>
            </a:r>
            <a:r>
              <a:rPr lang="nl-NL" sz="2000" dirty="0" smtClean="0">
                <a:latin typeface="+mj-lt"/>
              </a:rPr>
              <a:t>gaan </a:t>
            </a:r>
            <a:r>
              <a:rPr lang="nl-NL" sz="2000" b="1" u="sng" dirty="0" smtClean="0">
                <a:latin typeface="+mj-lt"/>
              </a:rPr>
              <a:t>onderzoeken</a:t>
            </a:r>
            <a:r>
              <a:rPr lang="nl-NL" sz="2000" dirty="0" smtClean="0">
                <a:latin typeface="+mj-lt"/>
              </a:rPr>
              <a:t>. Onderzoeken betekent </a:t>
            </a:r>
            <a:r>
              <a:rPr lang="nl-NL" sz="2000" b="1" i="1" dirty="0" smtClean="0">
                <a:latin typeface="+mj-lt"/>
              </a:rPr>
              <a:t>iets goed bekijken omdat je er veel over wilt weten. </a:t>
            </a:r>
            <a:r>
              <a:rPr lang="nl-NL" sz="2000" dirty="0"/>
              <a:t>De onderzoekers doen dit heel voorzichtig, met kleine schepjes en </a:t>
            </a:r>
            <a:r>
              <a:rPr lang="nl-NL" sz="2000" dirty="0" smtClean="0"/>
              <a:t>of met </a:t>
            </a:r>
            <a:r>
              <a:rPr lang="nl-NL" sz="2000" dirty="0"/>
              <a:t>kwastjes. </a:t>
            </a:r>
            <a:r>
              <a:rPr lang="nl-NL" sz="2000" dirty="0" smtClean="0">
                <a:latin typeface="+mj-lt"/>
              </a:rPr>
              <a:t>Vaak </a:t>
            </a:r>
            <a:r>
              <a:rPr lang="nl-NL" sz="2000" dirty="0" smtClean="0">
                <a:latin typeface="+mj-lt"/>
              </a:rPr>
              <a:t>gaan ze ook </a:t>
            </a:r>
            <a:r>
              <a:rPr lang="nl-NL" sz="2000" b="1" i="1" dirty="0" smtClean="0">
                <a:latin typeface="+mj-lt"/>
              </a:rPr>
              <a:t>spullen uit de grond halen</a:t>
            </a:r>
            <a:r>
              <a:rPr lang="nl-NL" sz="2000" dirty="0" smtClean="0">
                <a:latin typeface="+mj-lt"/>
              </a:rPr>
              <a:t>. Dit noem je </a:t>
            </a:r>
            <a:r>
              <a:rPr lang="nl-NL" sz="2000" b="1" u="sng" dirty="0" smtClean="0">
                <a:latin typeface="+mj-lt"/>
              </a:rPr>
              <a:t>opgraven</a:t>
            </a:r>
            <a:r>
              <a:rPr lang="nl-NL" sz="2000" b="1" dirty="0" smtClean="0">
                <a:latin typeface="+mj-lt"/>
              </a:rPr>
              <a:t>. </a:t>
            </a:r>
            <a:r>
              <a:rPr lang="nl-NL" sz="2000" dirty="0" smtClean="0">
                <a:latin typeface="+mj-lt"/>
              </a:rPr>
              <a:t>De scherven en botten die ze opgraven </a:t>
            </a:r>
            <a:r>
              <a:rPr lang="nl-NL" sz="2000" b="1" u="sng" dirty="0" smtClean="0">
                <a:latin typeface="+mj-lt"/>
              </a:rPr>
              <a:t>omwikkelen</a:t>
            </a:r>
            <a:r>
              <a:rPr lang="nl-NL" sz="2000" dirty="0" smtClean="0">
                <a:latin typeface="+mj-lt"/>
              </a:rPr>
              <a:t> ze dan voorzichtig </a:t>
            </a:r>
            <a:r>
              <a:rPr lang="nl-NL" sz="2000" dirty="0" smtClean="0">
                <a:latin typeface="+mj-lt"/>
              </a:rPr>
              <a:t>in </a:t>
            </a:r>
            <a:r>
              <a:rPr lang="nl-NL" sz="2000" dirty="0" smtClean="0">
                <a:latin typeface="+mj-lt"/>
              </a:rPr>
              <a:t>noppenplastic en leggen ze in speciale dozen. Omwikkelen is </a:t>
            </a:r>
            <a:r>
              <a:rPr lang="nl-NL" sz="2000" b="1" i="1" dirty="0" smtClean="0">
                <a:latin typeface="+mj-lt"/>
              </a:rPr>
              <a:t>iets om iemand of iets heen draaien.  </a:t>
            </a:r>
            <a:r>
              <a:rPr lang="nl-NL" sz="2000" dirty="0" smtClean="0">
                <a:latin typeface="+mj-lt"/>
              </a:rPr>
              <a:t>Op die manier beschermen ze de spullen en gaan de scherven en botten niet kapot als ze meeneemt. </a:t>
            </a:r>
            <a:r>
              <a:rPr lang="nl-NL" sz="2000" b="1" u="sng" dirty="0" smtClean="0">
                <a:latin typeface="+mj-lt"/>
              </a:rPr>
              <a:t>Afgelopen</a:t>
            </a:r>
            <a:r>
              <a:rPr lang="nl-NL" sz="2000" b="1" dirty="0" smtClean="0">
                <a:latin typeface="+mj-lt"/>
              </a:rPr>
              <a:t> </a:t>
            </a:r>
            <a:r>
              <a:rPr lang="nl-NL" sz="2000" dirty="0" smtClean="0">
                <a:latin typeface="+mj-lt"/>
              </a:rPr>
              <a:t>jaar, dat is </a:t>
            </a:r>
            <a:r>
              <a:rPr lang="nl-NL" sz="2000" b="1" i="1" dirty="0" smtClean="0">
                <a:latin typeface="+mj-lt"/>
              </a:rPr>
              <a:t>het vorige jaar, het jaar dat voorbij is</a:t>
            </a:r>
            <a:r>
              <a:rPr lang="nl-NL" sz="2000" dirty="0" smtClean="0">
                <a:latin typeface="+mj-lt"/>
              </a:rPr>
              <a:t>, is er nog een belangrijke opgraving geweest bij mij in de buurt. </a:t>
            </a:r>
            <a:r>
              <a:rPr lang="nl-NL" sz="2000" dirty="0" smtClean="0">
                <a:latin typeface="+mj-lt"/>
              </a:rPr>
              <a:t>Toen </a:t>
            </a:r>
            <a:r>
              <a:rPr lang="nl-NL" sz="2000" dirty="0" smtClean="0">
                <a:latin typeface="+mj-lt"/>
              </a:rPr>
              <a:t>er een parkeergarage gebouwd werd, vonden ze een stadsmuur van bijna 500 jaar oud. En </a:t>
            </a:r>
            <a:r>
              <a:rPr lang="nl-NL" sz="2000" b="1" u="sng" dirty="0" smtClean="0">
                <a:latin typeface="+mj-lt"/>
              </a:rPr>
              <a:t>verder</a:t>
            </a:r>
            <a:r>
              <a:rPr lang="nl-NL" sz="2000" dirty="0" smtClean="0">
                <a:latin typeface="+mj-lt"/>
              </a:rPr>
              <a:t> , </a:t>
            </a:r>
            <a:r>
              <a:rPr lang="nl-NL" sz="2000" b="1" i="1" dirty="0" smtClean="0">
                <a:latin typeface="+mj-lt"/>
              </a:rPr>
              <a:t>ook</a:t>
            </a:r>
            <a:r>
              <a:rPr lang="nl-NL" sz="2000" dirty="0" smtClean="0">
                <a:latin typeface="+mj-lt"/>
              </a:rPr>
              <a:t>  ontdekten ze veel oude potten en scherven.</a:t>
            </a:r>
            <a:r>
              <a:rPr lang="nl-NL" sz="2000" dirty="0">
                <a:latin typeface="+mj-lt"/>
              </a:rPr>
              <a:t> </a:t>
            </a:r>
            <a:r>
              <a:rPr lang="nl-NL" sz="2000" dirty="0" smtClean="0">
                <a:latin typeface="+mj-lt"/>
              </a:rPr>
              <a:t>De onderzoekers gingen ook daar weer aan het werk. Zij vertelden dat deze vondst, iets wat gevonden is, heel bijzonder is. Daarom wil de stad dat ook </a:t>
            </a:r>
            <a:r>
              <a:rPr lang="nl-NL" sz="2000" b="1" u="sng" dirty="0" smtClean="0">
                <a:latin typeface="+mj-lt"/>
              </a:rPr>
              <a:t>het publiek</a:t>
            </a:r>
            <a:r>
              <a:rPr lang="nl-NL" sz="2000" dirty="0" smtClean="0">
                <a:latin typeface="+mj-lt"/>
              </a:rPr>
              <a:t> </a:t>
            </a:r>
            <a:r>
              <a:rPr lang="nl-NL" sz="2000" dirty="0">
                <a:latin typeface="+mj-lt"/>
              </a:rPr>
              <a:t>naar de opgraving kan komen </a:t>
            </a:r>
            <a:r>
              <a:rPr lang="nl-NL" sz="2000" dirty="0" smtClean="0">
                <a:latin typeface="+mj-lt"/>
              </a:rPr>
              <a:t>kijken. Het publiek zijn </a:t>
            </a:r>
            <a:r>
              <a:rPr lang="nl-NL" sz="2000" b="1" i="1" dirty="0" smtClean="0">
                <a:latin typeface="+mj-lt"/>
              </a:rPr>
              <a:t>de mensen die iets willen zien of horen</a:t>
            </a:r>
            <a:r>
              <a:rPr lang="nl-NL" sz="2000" dirty="0" smtClean="0">
                <a:latin typeface="+mj-lt"/>
              </a:rPr>
              <a:t>. </a:t>
            </a:r>
            <a:br>
              <a:rPr lang="nl-NL" sz="2000" dirty="0" smtClean="0">
                <a:latin typeface="+mj-lt"/>
              </a:rPr>
            </a:br>
            <a:r>
              <a:rPr lang="nl-NL" sz="2000" dirty="0" smtClean="0">
                <a:latin typeface="+mj-lt"/>
              </a:rPr>
              <a:t>Hebben jullie wel eens een opgraving bezocht?</a:t>
            </a:r>
            <a:r>
              <a:rPr lang="nl-NL" sz="2000" b="1" i="1" u="sng" dirty="0" smtClean="0">
                <a:latin typeface="+mj-lt"/>
              </a:rPr>
              <a:t/>
            </a:r>
            <a:br>
              <a:rPr lang="nl-NL" sz="2000" b="1" i="1" u="sng" dirty="0" smtClean="0">
                <a:latin typeface="+mj-lt"/>
              </a:rPr>
            </a:br>
            <a:endParaRPr lang="nl-NL" sz="2000" b="1" i="1" u="sng" dirty="0" smtClean="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afgelopen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aanstaande</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de vorige, wat voorbij is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u="sng" dirty="0" smtClean="0">
                <a:solidFill>
                  <a:srgbClr val="387038"/>
                </a:solidFill>
                <a:latin typeface="Trebuchet MS"/>
                <a:ea typeface="Calibri"/>
                <a:cs typeface="Times New Roman"/>
              </a:rPr>
              <a:t>Afgelopen</a:t>
            </a:r>
            <a:r>
              <a:rPr lang="nl-NL" sz="2400" i="1" dirty="0" smtClean="0">
                <a:solidFill>
                  <a:srgbClr val="387038"/>
                </a:solidFill>
                <a:latin typeface="Trebuchet MS"/>
                <a:ea typeface="Calibri"/>
                <a:cs typeface="Times New Roman"/>
              </a:rPr>
              <a:t> jaar was er nog een belangrijke vondst.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de eerstkomende</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In het </a:t>
            </a:r>
            <a:r>
              <a:rPr lang="nl-NL" sz="2400" i="1" u="sng" dirty="0" smtClean="0">
                <a:solidFill>
                  <a:srgbClr val="387038"/>
                </a:solidFill>
                <a:latin typeface="Trebuchet MS"/>
                <a:ea typeface="Calibri"/>
                <a:cs typeface="Times New Roman"/>
              </a:rPr>
              <a:t>aanstaande</a:t>
            </a:r>
            <a:r>
              <a:rPr lang="nl-NL" sz="2400" i="1" dirty="0" smtClean="0">
                <a:solidFill>
                  <a:srgbClr val="387038"/>
                </a:solidFill>
                <a:latin typeface="Trebuchet MS"/>
                <a:ea typeface="Calibri"/>
                <a:cs typeface="Times New Roman"/>
              </a:rPr>
              <a:t> jaar wordt er vast weer iets gevonden.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9855" y="2463539"/>
            <a:ext cx="28289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765175" y="2463539"/>
            <a:ext cx="926505" cy="2867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0072" y="2461466"/>
            <a:ext cx="28289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7092280" y="2463539"/>
            <a:ext cx="1080120" cy="2867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4968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d</a:t>
            </a:r>
            <a:r>
              <a:rPr lang="nl-NL" sz="6000" b="1" dirty="0" smtClean="0">
                <a:solidFill>
                  <a:srgbClr val="387038"/>
                </a:solidFill>
                <a:latin typeface="Trebuchet MS"/>
                <a:ea typeface="Calibri"/>
                <a:cs typeface="Times New Roman"/>
              </a:rPr>
              <a:t>e vondst</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h</a:t>
            </a:r>
            <a:r>
              <a:rPr lang="nl-NL" sz="6000" b="1" dirty="0" smtClean="0">
                <a:solidFill>
                  <a:srgbClr val="387038"/>
                </a:solidFill>
                <a:effectLst/>
                <a:latin typeface="Trebuchet MS"/>
                <a:ea typeface="Calibri"/>
                <a:cs typeface="Times New Roman"/>
              </a:rPr>
              <a:t>et verlies</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iets wat gevonden is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Deze scherven zijn een bijzondere </a:t>
            </a:r>
            <a:r>
              <a:rPr lang="nl-NL" sz="2400" i="1" u="sng" dirty="0" smtClean="0">
                <a:solidFill>
                  <a:srgbClr val="387038"/>
                </a:solidFill>
                <a:latin typeface="Trebuchet MS"/>
                <a:ea typeface="Calibri"/>
                <a:cs typeface="Times New Roman"/>
              </a:rPr>
              <a:t>vondst</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a:t>
            </a:r>
            <a:r>
              <a:rPr lang="nl-NL" sz="2800" dirty="0">
                <a:latin typeface="Trebuchet MS"/>
                <a:ea typeface="Calibri"/>
                <a:cs typeface="Times New Roman"/>
              </a:rPr>
              <a:t>w</a:t>
            </a:r>
            <a:r>
              <a:rPr lang="nl-NL" sz="2800" dirty="0" smtClean="0">
                <a:effectLst/>
                <a:latin typeface="Trebuchet MS"/>
                <a:ea typeface="Calibri"/>
                <a:cs typeface="Times New Roman"/>
              </a:rPr>
              <a:t>at verloren is</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u="sng" dirty="0" smtClean="0">
                <a:solidFill>
                  <a:srgbClr val="387038"/>
                </a:solidFill>
                <a:latin typeface="Trebuchet MS"/>
                <a:ea typeface="Calibri"/>
                <a:cs typeface="Times New Roman"/>
              </a:rPr>
              <a:t>Het verlies</a:t>
            </a:r>
            <a:r>
              <a:rPr lang="nl-NL" sz="2400" i="1" dirty="0" smtClean="0">
                <a:solidFill>
                  <a:srgbClr val="387038"/>
                </a:solidFill>
                <a:latin typeface="Trebuchet MS"/>
                <a:ea typeface="Calibri"/>
                <a:cs typeface="Times New Roman"/>
              </a:rPr>
              <a:t> van mijn portemonnee is erg lastig.</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7" name="Picture 3" descr="C:\Users\vrielinf\AppData\Local\Microsoft\Windows\Temporary Internet Files\Content.IE5\JG7KMAZA\shutterstock_2323848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440" y="2685036"/>
            <a:ext cx="3572132" cy="238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AppData\Local\Microsoft\Windows\Temporary Internet Files\Content.IE5\GMQXL1AG\shutterstock_125426109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2006" y="2689877"/>
            <a:ext cx="3776494" cy="238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6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opgraven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begraven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spullen uit de grond halen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mensen </a:t>
            </a:r>
            <a:r>
              <a:rPr lang="nl-NL" sz="2400" i="1" u="sng" dirty="0" smtClean="0">
                <a:solidFill>
                  <a:srgbClr val="387038"/>
                </a:solidFill>
                <a:latin typeface="Trebuchet MS"/>
                <a:ea typeface="Calibri"/>
                <a:cs typeface="Times New Roman"/>
              </a:rPr>
              <a:t>graven</a:t>
            </a:r>
            <a:r>
              <a:rPr lang="nl-NL" sz="2400" i="1" dirty="0" smtClean="0">
                <a:solidFill>
                  <a:srgbClr val="387038"/>
                </a:solidFill>
                <a:latin typeface="Trebuchet MS"/>
                <a:ea typeface="Calibri"/>
                <a:cs typeface="Times New Roman"/>
              </a:rPr>
              <a:t> de scherven voorzichtig </a:t>
            </a:r>
            <a:r>
              <a:rPr lang="nl-NL" sz="2400" i="1" u="sng" dirty="0" smtClean="0">
                <a:solidFill>
                  <a:srgbClr val="387038"/>
                </a:solidFill>
                <a:latin typeface="Trebuchet MS"/>
                <a:ea typeface="Calibri"/>
                <a:cs typeface="Times New Roman"/>
              </a:rPr>
              <a:t>op</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of iemand onder de aarde verbergen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1100" dirty="0" smtClean="0">
                <a:effectLst/>
                <a:latin typeface="Calibri"/>
                <a:ea typeface="Calibri"/>
                <a:cs typeface="Times New Roman"/>
              </a:rPr>
              <a:t>   </a:t>
            </a: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a:t>
            </a:r>
            <a:r>
              <a:rPr lang="nl-NL" sz="2400" i="1" dirty="0" smtClean="0">
                <a:solidFill>
                  <a:srgbClr val="387038"/>
                </a:solidFill>
                <a:latin typeface="Trebuchet MS"/>
                <a:ea typeface="Calibri"/>
                <a:cs typeface="Times New Roman"/>
              </a:rPr>
              <a:t>familie </a:t>
            </a:r>
            <a:r>
              <a:rPr lang="nl-NL" sz="2400" i="1" u="sng" dirty="0" smtClean="0">
                <a:solidFill>
                  <a:srgbClr val="387038"/>
                </a:solidFill>
                <a:latin typeface="Trebuchet MS"/>
                <a:ea typeface="Calibri"/>
                <a:cs typeface="Times New Roman"/>
              </a:rPr>
              <a:t>begraaft</a:t>
            </a:r>
            <a:r>
              <a:rPr lang="nl-NL" sz="2400" i="1" dirty="0" smtClean="0">
                <a:solidFill>
                  <a:srgbClr val="387038"/>
                </a:solidFill>
                <a:latin typeface="Trebuchet MS"/>
                <a:ea typeface="Calibri"/>
                <a:cs typeface="Times New Roman"/>
              </a:rPr>
              <a:t> de slachtoffers.</a:t>
            </a:r>
            <a:endParaRPr lang="nl-NL" sz="1100" dirty="0">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descr="C:\Users\vrielinf\AppData\Local\Microsoft\Windows\Temporary Internet Files\Content.IE5\6842XQW0\shutterstock_2159404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397" y="2721296"/>
            <a:ext cx="3932294" cy="23515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rielinf\AppData\Local\Microsoft\Windows\Temporary Internet Files\Content.IE5\ZRCFP73U\shutterstock_4779303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048" y="2719223"/>
            <a:ext cx="3600400" cy="235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29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102109"/>
            <a:ext cx="9144000" cy="612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581128"/>
            <a:ext cx="244827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2770496" y="4005064"/>
            <a:ext cx="314177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5923128" y="3413368"/>
            <a:ext cx="3138986"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77421" y="4547239"/>
            <a:ext cx="2522372" cy="7882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latin typeface="Trebuchet MS"/>
                <a:ea typeface="Calibri"/>
                <a:cs typeface="Times New Roman"/>
              </a:rPr>
              <a:t>opgraven</a:t>
            </a:r>
            <a:endParaRPr lang="nl-NL" sz="4400" dirty="0">
              <a:effectLst/>
              <a:ea typeface="Calibri"/>
              <a:cs typeface="Times New Roman"/>
            </a:endParaRPr>
          </a:p>
        </p:txBody>
      </p:sp>
      <p:sp>
        <p:nvSpPr>
          <p:cNvPr id="9" name="Text Box 14"/>
          <p:cNvSpPr txBox="1"/>
          <p:nvPr/>
        </p:nvSpPr>
        <p:spPr>
          <a:xfrm>
            <a:off x="2699793" y="3905452"/>
            <a:ext cx="323028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effectLst/>
                <a:latin typeface="Trebuchet MS"/>
                <a:ea typeface="Calibri"/>
                <a:cs typeface="Times New Roman"/>
              </a:rPr>
              <a:t>omwikkelen</a:t>
            </a:r>
            <a:r>
              <a:rPr lang="nl-NL" sz="4800" dirty="0" smtClean="0">
                <a:effectLst/>
                <a:latin typeface="Trebuchet MS"/>
                <a:ea typeface="Calibri"/>
                <a:cs typeface="Times New Roman"/>
              </a:rPr>
              <a:t>n</a:t>
            </a:r>
            <a:endParaRPr lang="nl-NL" sz="1100" dirty="0">
              <a:effectLst/>
              <a:ea typeface="Calibri"/>
              <a:cs typeface="Times New Roman"/>
            </a:endParaRPr>
          </a:p>
        </p:txBody>
      </p:sp>
      <p:sp>
        <p:nvSpPr>
          <p:cNvPr id="10" name="Text Box 14"/>
          <p:cNvSpPr txBox="1"/>
          <p:nvPr/>
        </p:nvSpPr>
        <p:spPr>
          <a:xfrm>
            <a:off x="5796136" y="3284984"/>
            <a:ext cx="3375160"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300" dirty="0" smtClean="0">
                <a:effectLst/>
                <a:latin typeface="Trebuchet MS"/>
                <a:ea typeface="Calibri"/>
                <a:cs typeface="Times New Roman"/>
              </a:rPr>
              <a:t>onderzoeken</a:t>
            </a:r>
            <a:r>
              <a:rPr lang="nl-NL" sz="4400" dirty="0" smtClean="0">
                <a:effectLst/>
                <a:latin typeface="Trebuchet MS"/>
                <a:ea typeface="Calibri"/>
                <a:cs typeface="Times New Roman"/>
              </a:rPr>
              <a:t>n</a:t>
            </a:r>
            <a:r>
              <a:rPr lang="nl-NL" sz="4800" dirty="0" smtClean="0">
                <a:effectLst/>
                <a:latin typeface="Trebuchet MS"/>
                <a:ea typeface="Calibri"/>
                <a:cs typeface="Times New Roman"/>
              </a:rPr>
              <a:t>n</a:t>
            </a:r>
            <a:endParaRPr lang="nl-NL" sz="1100" dirty="0">
              <a:effectLst/>
              <a:ea typeface="Calibri"/>
              <a:cs typeface="Times New Roman"/>
            </a:endParaRPr>
          </a:p>
        </p:txBody>
      </p:sp>
      <p:sp>
        <p:nvSpPr>
          <p:cNvPr id="12" name="Text Box 14"/>
          <p:cNvSpPr txBox="1"/>
          <p:nvPr/>
        </p:nvSpPr>
        <p:spPr>
          <a:xfrm>
            <a:off x="415810" y="5440479"/>
            <a:ext cx="2716030" cy="10958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664295" cy="8110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spullen uit de</a:t>
            </a:r>
          </a:p>
          <a:p>
            <a:pPr>
              <a:lnSpc>
                <a:spcPct val="107000"/>
              </a:lnSpc>
              <a:spcAft>
                <a:spcPts val="800"/>
              </a:spcAft>
            </a:pPr>
            <a:r>
              <a:rPr lang="nl-NL" sz="2800" dirty="0">
                <a:latin typeface="Trebuchet MS"/>
                <a:ea typeface="Calibri"/>
                <a:cs typeface="Times New Roman"/>
              </a:rPr>
              <a:t>g</a:t>
            </a:r>
            <a:r>
              <a:rPr lang="nl-NL" sz="2800" dirty="0" smtClean="0">
                <a:latin typeface="Trebuchet MS"/>
                <a:ea typeface="Calibri"/>
                <a:cs typeface="Times New Roman"/>
              </a:rPr>
              <a:t>rond halen </a:t>
            </a:r>
            <a:endParaRPr lang="nl-NL" sz="1100" dirty="0">
              <a:effectLst/>
              <a:latin typeface="Calibri"/>
              <a:ea typeface="Calibri"/>
              <a:cs typeface="Times New Roman"/>
            </a:endParaRPr>
          </a:p>
        </p:txBody>
      </p:sp>
      <p:sp>
        <p:nvSpPr>
          <p:cNvPr id="14" name="Text Box 14"/>
          <p:cNvSpPr txBox="1"/>
          <p:nvPr/>
        </p:nvSpPr>
        <p:spPr>
          <a:xfrm>
            <a:off x="3275856" y="4797152"/>
            <a:ext cx="2880320" cy="12961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275856" y="4713172"/>
            <a:ext cx="2880320" cy="18231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iets om iemand of iets heen draaien</a:t>
            </a:r>
            <a:endParaRPr lang="nl-NL" sz="1100" dirty="0">
              <a:effectLst/>
              <a:latin typeface="Calibri"/>
              <a:ea typeface="Calibri"/>
              <a:cs typeface="Times New Roman"/>
            </a:endParaRPr>
          </a:p>
        </p:txBody>
      </p:sp>
      <p:sp>
        <p:nvSpPr>
          <p:cNvPr id="16" name="Text Box 14"/>
          <p:cNvSpPr txBox="1"/>
          <p:nvPr/>
        </p:nvSpPr>
        <p:spPr>
          <a:xfrm>
            <a:off x="6237027" y="4221088"/>
            <a:ext cx="2617075"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237027" y="4221088"/>
            <a:ext cx="2825087" cy="18722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iets goed bekijken omdat je er veel over wilt weten</a:t>
            </a:r>
            <a:endParaRPr lang="nl-NL" sz="1100" dirty="0">
              <a:effectLst/>
              <a:latin typeface="Calibri"/>
              <a:ea typeface="Calibri"/>
              <a:cs typeface="Times New Roman"/>
            </a:endParaRPr>
          </a:p>
        </p:txBody>
      </p:sp>
      <p:pic>
        <p:nvPicPr>
          <p:cNvPr id="3074" name="Picture 2" descr="C:\Users\vrielinf\AppData\Local\Microsoft\Windows\Temporary Internet Files\Content.IE5\N0DE5L25\shutterstock_14023530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1387" y="1287061"/>
            <a:ext cx="2722715" cy="18187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vrielinf\AppData\Local\Microsoft\Windows\Temporary Internet Files\Content.IE5\6842XQW0\shutterstock_21594043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622" y="2914170"/>
            <a:ext cx="2443970" cy="14614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rielinf\AppData\Local\Microsoft\Windows\Temporary Internet Files\Content.IE5\X1FN5BK0\shutterstock_141423319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610" y="1847630"/>
            <a:ext cx="2868649" cy="1916258"/>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p:cNvSpPr txBox="1"/>
          <p:nvPr/>
        </p:nvSpPr>
        <p:spPr>
          <a:xfrm>
            <a:off x="395535" y="548681"/>
            <a:ext cx="5760641" cy="830997"/>
          </a:xfrm>
          <a:prstGeom prst="rect">
            <a:avLst/>
          </a:prstGeom>
          <a:noFill/>
        </p:spPr>
        <p:txBody>
          <a:bodyPr wrap="square" rtlCol="0">
            <a:spAutoFit/>
          </a:bodyPr>
          <a:lstStyle/>
          <a:p>
            <a:r>
              <a:rPr lang="nl-NL" sz="2400" i="1" dirty="0" smtClean="0">
                <a:solidFill>
                  <a:srgbClr val="387038"/>
                </a:solidFill>
                <a:latin typeface="Trebuchet MS"/>
                <a:cs typeface="Times New Roman"/>
              </a:rPr>
              <a:t>De archeoloog </a:t>
            </a:r>
            <a:r>
              <a:rPr lang="nl-NL" sz="2400" i="1" u="sng" dirty="0" smtClean="0">
                <a:solidFill>
                  <a:srgbClr val="387038"/>
                </a:solidFill>
                <a:latin typeface="Trebuchet MS"/>
                <a:cs typeface="Times New Roman"/>
              </a:rPr>
              <a:t>omwikkelt</a:t>
            </a:r>
            <a:r>
              <a:rPr lang="nl-NL" sz="2400" i="1" dirty="0" smtClean="0">
                <a:solidFill>
                  <a:srgbClr val="387038"/>
                </a:solidFill>
                <a:latin typeface="Trebuchet MS"/>
                <a:cs typeface="Times New Roman"/>
              </a:rPr>
              <a:t> het flesje met noppenfolie zodat het niet kapot gaat.</a:t>
            </a:r>
            <a:endParaRPr lang="nl-NL" sz="2400" dirty="0"/>
          </a:p>
        </p:txBody>
      </p:sp>
    </p:spTree>
    <p:extLst>
      <p:ext uri="{BB962C8B-B14F-4D97-AF65-F5344CB8AC3E}">
        <p14:creationId xmlns:p14="http://schemas.microsoft.com/office/powerpoint/2010/main" val="219853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428"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1" y="2504861"/>
            <a:ext cx="416276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511187" y="2420889"/>
            <a:ext cx="3864335" cy="78497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smtClean="0">
                <a:latin typeface="Trebuchet MS"/>
                <a:ea typeface="Calibri"/>
                <a:cs typeface="Times New Roman"/>
              </a:rPr>
              <a:t>opgraven</a:t>
            </a:r>
            <a:endParaRPr lang="nl-NL" sz="4800" b="1"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713813" y="4190241"/>
            <a:ext cx="40616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713813" y="4149080"/>
            <a:ext cx="381862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archeoloog</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smtClean="0">
                <a:effectLst/>
                <a:latin typeface="Trebuchet MS"/>
                <a:ea typeface="Calibri"/>
                <a:cs typeface="Times New Roman"/>
              </a:rPr>
              <a:t>et publiek</a:t>
            </a:r>
            <a:endParaRPr lang="nl-NL" sz="1050" dirty="0">
              <a:effectLst/>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vondst</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8813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8150" y="3155913"/>
            <a:ext cx="3507558" cy="109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kstvak 2"/>
          <p:cNvSpPr txBox="1">
            <a:spLocks noChangeArrowheads="1"/>
          </p:cNvSpPr>
          <p:nvPr/>
        </p:nvSpPr>
        <p:spPr bwMode="auto">
          <a:xfrm>
            <a:off x="4650855" y="1426024"/>
            <a:ext cx="3721072" cy="994864"/>
          </a:xfrm>
          <a:prstGeom prst="rect">
            <a:avLst/>
          </a:prstGeom>
          <a:solidFill>
            <a:srgbClr val="F4FAF4"/>
          </a:solidFill>
          <a:ln w="2857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de mensen die iets willen zien of horen </a:t>
            </a:r>
            <a:endParaRPr lang="nl-NL" sz="1100" dirty="0">
              <a:effectLst/>
              <a:latin typeface="Calibri"/>
              <a:ea typeface="Calibri"/>
              <a:cs typeface="Times New Roman"/>
            </a:endParaRPr>
          </a:p>
        </p:txBody>
      </p:sp>
      <p:sp>
        <p:nvSpPr>
          <p:cNvPr id="21" name="Tekstvak 2"/>
          <p:cNvSpPr txBox="1">
            <a:spLocks noChangeArrowheads="1"/>
          </p:cNvSpPr>
          <p:nvPr/>
        </p:nvSpPr>
        <p:spPr bwMode="auto">
          <a:xfrm>
            <a:off x="4650855" y="4843606"/>
            <a:ext cx="4355468" cy="1321698"/>
          </a:xfrm>
          <a:prstGeom prst="rect">
            <a:avLst/>
          </a:prstGeom>
          <a:solidFill>
            <a:srgbClr val="EEF6EE"/>
          </a:solidFill>
          <a:ln w="2857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iemand die </a:t>
            </a:r>
            <a:r>
              <a:rPr lang="nl-NL" sz="2400" dirty="0" smtClean="0">
                <a:latin typeface="Trebuchet MS"/>
                <a:ea typeface="Calibri"/>
                <a:cs typeface="Times New Roman"/>
              </a:rPr>
              <a:t>zich bezighoudt </a:t>
            </a:r>
            <a:r>
              <a:rPr lang="nl-NL" sz="2400" dirty="0" smtClean="0">
                <a:latin typeface="Trebuchet MS"/>
                <a:ea typeface="Calibri"/>
                <a:cs typeface="Times New Roman"/>
              </a:rPr>
              <a:t>met het opgraven van oude voorwerpen</a:t>
            </a:r>
            <a:endParaRPr lang="nl-NL" sz="1050" dirty="0">
              <a:effectLst/>
              <a:latin typeface="Calibri"/>
              <a:ea typeface="Calibri"/>
              <a:cs typeface="Times New Roman"/>
            </a:endParaRPr>
          </a:p>
        </p:txBody>
      </p:sp>
      <p:sp>
        <p:nvSpPr>
          <p:cNvPr id="22" name="Tekstvak 2"/>
          <p:cNvSpPr txBox="1">
            <a:spLocks noChangeArrowheads="1"/>
          </p:cNvSpPr>
          <p:nvPr/>
        </p:nvSpPr>
        <p:spPr bwMode="auto">
          <a:xfrm>
            <a:off x="395536" y="4921546"/>
            <a:ext cx="3528392" cy="582910"/>
          </a:xfrm>
          <a:prstGeom prst="rect">
            <a:avLst/>
          </a:prstGeom>
          <a:solidFill>
            <a:srgbClr val="F4FAF4"/>
          </a:solidFill>
          <a:ln w="2857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iets wat gevonden is</a:t>
            </a:r>
            <a:endParaRPr lang="nl-NL" sz="1050" dirty="0">
              <a:effectLst/>
              <a:latin typeface="Calibri"/>
              <a:ea typeface="Calibri"/>
              <a:cs typeface="Times New Roman"/>
            </a:endParaRPr>
          </a:p>
        </p:txBody>
      </p:sp>
      <p:pic>
        <p:nvPicPr>
          <p:cNvPr id="512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3322" y="404664"/>
            <a:ext cx="2737668" cy="172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4572" y="2400774"/>
            <a:ext cx="2115482" cy="16566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8" name="Picture 8" descr="C:\Users\vrielinf\AppData\Local\Microsoft\Windows\Temporary Internet Files\Content.IE5\JEBT5MUV\shutterstock_125651701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48162" y="2465136"/>
            <a:ext cx="2261660" cy="1683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4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540252"/>
          </a:xfrm>
          <a:prstGeom prst="rect">
            <a:avLst/>
          </a:prstGeom>
          <a:noFill/>
        </p:spPr>
        <p:txBody>
          <a:bodyPr wrap="square" rtlCol="0">
            <a:spAutoFit/>
          </a:bodyPr>
          <a:lstStyle/>
          <a:p>
            <a:pPr lvl="0"/>
            <a:r>
              <a:rPr lang="nl-NL" sz="7700" b="1" u="sng" dirty="0" smtClean="0">
                <a:solidFill>
                  <a:prstClr val="black"/>
                </a:solidFill>
                <a:latin typeface="Trebuchet MS" panose="020B0603020202020204" pitchFamily="34" charset="0"/>
              </a:rPr>
              <a:t>verder</a:t>
            </a:r>
            <a:r>
              <a:rPr lang="nl-NL" sz="7700" dirty="0" smtClean="0">
                <a:solidFill>
                  <a:prstClr val="black"/>
                </a:solidFill>
                <a:latin typeface="Trebuchet MS" panose="020B0603020202020204" pitchFamily="34" charset="0"/>
              </a:rPr>
              <a:t> </a:t>
            </a:r>
            <a:r>
              <a:rPr lang="nl-NL" sz="6600" dirty="0" smtClean="0">
                <a:solidFill>
                  <a:prstClr val="black"/>
                </a:solidFill>
                <a:latin typeface="Trebuchet MS" panose="020B0603020202020204" pitchFamily="34" charset="0"/>
              </a:rPr>
              <a:t>=</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ook </a:t>
            </a:r>
          </a:p>
          <a:p>
            <a:pPr lvl="0"/>
            <a:endParaRPr lang="nl-NL" sz="5400" dirty="0" smtClean="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archeologen ontdekten een oude stadsmuur en </a:t>
            </a:r>
            <a:r>
              <a:rPr lang="nl-NL" sz="3200" i="1" u="sng" dirty="0" smtClean="0">
                <a:solidFill>
                  <a:srgbClr val="00B050"/>
                </a:solidFill>
                <a:latin typeface="Trebuchet MS" panose="020B0603020202020204" pitchFamily="34" charset="0"/>
              </a:rPr>
              <a:t>verder</a:t>
            </a:r>
            <a:r>
              <a:rPr lang="nl-NL" sz="3200" i="1" dirty="0" smtClean="0">
                <a:solidFill>
                  <a:srgbClr val="00B050"/>
                </a:solidFill>
                <a:latin typeface="Trebuchet MS" panose="020B0603020202020204" pitchFamily="34" charset="0"/>
              </a:rPr>
              <a:t> nog veel scherven. </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410611"/>
            <a:ext cx="61912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41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48 – 26 november  2019</a:t>
            </a:r>
          </a:p>
          <a:p>
            <a:r>
              <a:rPr lang="nl-NL" dirty="0" smtClean="0">
                <a:solidFill>
                  <a:srgbClr val="C00000"/>
                </a:solidFill>
              </a:rPr>
              <a:t>Niveau AA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a:t>d</a:t>
            </a:r>
            <a:r>
              <a:rPr lang="en-US" sz="8000" b="1" u="sng" dirty="0" smtClean="0"/>
              <a:t>e vondst</a:t>
            </a:r>
            <a:endParaRPr lang="nl-NL" sz="8000" b="1" u="sng" dirty="0"/>
          </a:p>
        </p:txBody>
      </p:sp>
      <p:pic>
        <p:nvPicPr>
          <p:cNvPr id="1027" name="Picture 3" descr="C:\Users\vrielinf\AppData\Local\Microsoft\Windows\Temporary Internet Files\Content.IE5\JG7KMAZA\shutterstock_2323848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3664" y="1439432"/>
            <a:ext cx="6880743" cy="459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smtClean="0"/>
              <a:t>onderzoeken</a:t>
            </a:r>
            <a:endParaRPr lang="nl-NL" sz="8000" b="1" u="sng" dirty="0"/>
          </a:p>
        </p:txBody>
      </p:sp>
      <p:pic>
        <p:nvPicPr>
          <p:cNvPr id="3074" name="Picture 2" descr="C:\Users\vrielinf\AppData\Local\Microsoft\Windows\Temporary Internet Files\Content.IE5\N0DE5L25\shutterstock_14023530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721" y="1349673"/>
            <a:ext cx="7500996" cy="501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opgraven</a:t>
            </a:r>
            <a:endParaRPr lang="nl-NL" sz="8000" b="1" u="sng"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 </a:t>
            </a:r>
            <a:endParaRPr lang="nl-NL" sz="7200" dirty="0"/>
          </a:p>
        </p:txBody>
      </p:sp>
      <p:pic>
        <p:nvPicPr>
          <p:cNvPr id="2050" name="Picture 2" descr="C:\Users\vrielinf\AppData\Local\Microsoft\Windows\Temporary Internet Files\Content.IE5\6842XQW0\shutterstock_21594043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900" y="1484784"/>
            <a:ext cx="8207956" cy="490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smtClean="0"/>
              <a:t>omwikkelen</a:t>
            </a:r>
            <a:endParaRPr lang="nl-NL" sz="8000" b="1" u="sng" dirty="0"/>
          </a:p>
        </p:txBody>
      </p:sp>
      <p:pic>
        <p:nvPicPr>
          <p:cNvPr id="7171" name="Picture 3" descr="C:\Users\vrielinf\AppData\Local\Microsoft\Windows\Temporary Internet Files\Content.IE5\X1FN5BK0\shutterstock_141423319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628799"/>
            <a:ext cx="6768752" cy="452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1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smtClean="0"/>
              <a:t>afgelopen</a:t>
            </a:r>
            <a:endParaRPr lang="nl-NL" sz="8000" b="1" u="sng"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1333478"/>
            <a:ext cx="5184576" cy="525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2051720" y="1323439"/>
            <a:ext cx="1728192" cy="5417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287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168" y="160338"/>
            <a:ext cx="8822694" cy="1323439"/>
          </a:xfrm>
          <a:prstGeom prst="rect">
            <a:avLst/>
          </a:prstGeom>
          <a:noFill/>
        </p:spPr>
        <p:txBody>
          <a:bodyPr wrap="square" rtlCol="0">
            <a:spAutoFit/>
          </a:bodyPr>
          <a:lstStyle/>
          <a:p>
            <a:r>
              <a:rPr lang="en-US" sz="8000" b="1" u="sng" dirty="0" smtClean="0"/>
              <a:t>verder</a:t>
            </a:r>
            <a:endParaRPr lang="nl-NL" sz="8000" b="1" u="sng" dirty="0"/>
          </a:p>
        </p:txBody>
      </p:sp>
      <p:pic>
        <p:nvPicPr>
          <p:cNvPr id="5122" name="Picture 2" descr="C:\Users\vrielinf\AppData\Local\Microsoft\Windows\Temporary Internet Files\Content.IE5\ERRFVDQP\shutterstock_1557244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22137"/>
            <a:ext cx="4753016" cy="30309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rielinf\AppData\Local\Microsoft\Windows\Temporary Internet Files\Content.IE5\495ZXJW2\shutterstock_149970754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0550" y="3645024"/>
            <a:ext cx="4051016" cy="29740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53991" y="1883737"/>
            <a:ext cx="25431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4966954" y="1713896"/>
            <a:ext cx="798617" cy="1569660"/>
          </a:xfrm>
          <a:prstGeom prst="rect">
            <a:avLst/>
          </a:prstGeom>
        </p:spPr>
        <p:txBody>
          <a:bodyPr wrap="none">
            <a:spAutoFit/>
          </a:bodyPr>
          <a:lstStyle/>
          <a:p>
            <a:pPr lvl="0"/>
            <a:r>
              <a:rPr lang="nl-NL" sz="9600" dirty="0">
                <a:solidFill>
                  <a:prstClr val="black"/>
                </a:solidFill>
              </a:rPr>
              <a:t>+</a:t>
            </a:r>
          </a:p>
        </p:txBody>
      </p:sp>
    </p:spTree>
    <p:extLst>
      <p:ext uri="{BB962C8B-B14F-4D97-AF65-F5344CB8AC3E}">
        <p14:creationId xmlns:p14="http://schemas.microsoft.com/office/powerpoint/2010/main" val="136047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h</a:t>
            </a:r>
            <a:r>
              <a:rPr lang="en-US" sz="8000" b="1" u="sng" dirty="0" smtClean="0"/>
              <a:t>et publiek</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4100" name="Picture 4" descr="C:\Users\vrielinf\AppData\Local\Microsoft\Windows\Temporary Internet Files\Content.IE5\4EL16YFW\shutterstock_14823998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290242"/>
            <a:ext cx="7624655" cy="5093270"/>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683568" y="1844824"/>
            <a:ext cx="3543945" cy="367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5407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18303</TotalTime>
  <Words>172</Words>
  <Application>Microsoft Office PowerPoint</Application>
  <PresentationFormat>Diavoorstelling (4:3)</PresentationFormat>
  <Paragraphs>158</Paragraphs>
  <Slides>16</Slides>
  <Notes>8</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Routledge, Mandy</cp:lastModifiedBy>
  <cp:revision>3083</cp:revision>
  <cp:lastPrinted>2019-01-22T08:50:40Z</cp:lastPrinted>
  <dcterms:created xsi:type="dcterms:W3CDTF">2014-06-10T08:03:16Z</dcterms:created>
  <dcterms:modified xsi:type="dcterms:W3CDTF">2019-11-26T11:36:40Z</dcterms:modified>
</cp:coreProperties>
</file>