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823" r:id="rId2"/>
    <p:sldId id="548" r:id="rId3"/>
    <p:sldId id="885" r:id="rId4"/>
    <p:sldId id="793" r:id="rId5"/>
    <p:sldId id="865" r:id="rId6"/>
    <p:sldId id="887" r:id="rId7"/>
    <p:sldId id="698" r:id="rId8"/>
    <p:sldId id="874" r:id="rId9"/>
    <p:sldId id="755" r:id="rId10"/>
    <p:sldId id="405" r:id="rId11"/>
    <p:sldId id="913" r:id="rId12"/>
    <p:sldId id="912" r:id="rId13"/>
    <p:sldId id="916" r:id="rId14"/>
    <p:sldId id="911" r:id="rId15"/>
    <p:sldId id="914" r:id="rId16"/>
    <p:sldId id="915" r:id="rId17"/>
  </p:sldIdLst>
  <p:sldSz cx="9144000" cy="6858000" type="screen4x3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11DA999-E7D2-4F2D-9803-822E117D492D}">
          <p14:sldIdLst>
            <p14:sldId id="823"/>
            <p14:sldId id="548"/>
            <p14:sldId id="885"/>
            <p14:sldId id="793"/>
            <p14:sldId id="865"/>
            <p14:sldId id="887"/>
            <p14:sldId id="698"/>
            <p14:sldId id="874"/>
            <p14:sldId id="755"/>
            <p14:sldId id="405"/>
            <p14:sldId id="913"/>
            <p14:sldId id="912"/>
            <p14:sldId id="916"/>
            <p14:sldId id="911"/>
            <p14:sldId id="914"/>
            <p14:sldId id="91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044" autoAdjust="0"/>
    <p:restoredTop sz="93525" autoAdjust="0"/>
  </p:normalViewPr>
  <p:slideViewPr>
    <p:cSldViewPr>
      <p:cViewPr>
        <p:scale>
          <a:sx n="70" d="100"/>
          <a:sy n="70" d="100"/>
        </p:scale>
        <p:origin x="-11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19525" y="2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9072A-D64F-4BD7-8E3D-8268BB93A7ED}" type="datetimeFigureOut">
              <a:rPr lang="nl-NL" smtClean="0"/>
              <a:pPr/>
              <a:t>12-11-2019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8971" y="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01AE0-AD1A-4608-AACD-4A44537BCCC3}" type="datetimeFigureOut">
              <a:rPr lang="nl-NL" smtClean="0"/>
              <a:pPr/>
              <a:t>12-11-2019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3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3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12-11-2019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12-11-2019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12-11-2019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12-11-2019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12-11-2019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12-11-2019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12-11-2019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12-11-2019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12-11-2019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12-11-2019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12-11-2019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12-11-2019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d.nl/video/de-kletskassa-geen-gestress-tijd-voor-een-praatje~p10157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5.png"/><Relationship Id="rId7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es/pin/373306256584033437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u="sng" dirty="0" smtClean="0"/>
              <a:t>Semantisatieverhaal:</a:t>
            </a:r>
          </a:p>
          <a:p>
            <a:pPr marL="0" indent="0">
              <a:buNone/>
            </a:pPr>
            <a:r>
              <a:rPr lang="nl-NL" sz="2000" dirty="0"/>
              <a:t>Ik zat laatst een beetje te zappen op de tv. Ik kwam toevallig terecht bij </a:t>
            </a:r>
            <a:r>
              <a:rPr lang="nl-NL" sz="2000" dirty="0" smtClean="0"/>
              <a:t>een nieuw </a:t>
            </a:r>
            <a:r>
              <a:rPr lang="nl-NL" sz="2000" b="1" u="sng" dirty="0"/>
              <a:t>programma</a:t>
            </a:r>
            <a:r>
              <a:rPr lang="nl-NL" sz="2000" dirty="0"/>
              <a:t> </a:t>
            </a:r>
            <a:r>
              <a:rPr lang="nl-NL" sz="2000" dirty="0" smtClean="0"/>
              <a:t>. </a:t>
            </a:r>
            <a:r>
              <a:rPr lang="nl-NL" sz="2000" dirty="0"/>
              <a:t>Het programma, </a:t>
            </a:r>
            <a:r>
              <a:rPr lang="nl-NL" sz="2000" b="1" i="1" dirty="0"/>
              <a:t>iets wat op tv of op de radio is</a:t>
            </a:r>
            <a:r>
              <a:rPr lang="nl-NL" sz="2000" dirty="0"/>
              <a:t>, heette </a:t>
            </a:r>
            <a:r>
              <a:rPr lang="nl-NL" sz="2000" dirty="0" smtClean="0"/>
              <a:t>“Eén </a:t>
            </a:r>
            <a:r>
              <a:rPr lang="nl-NL" sz="2000" dirty="0"/>
              <a:t>tegen </a:t>
            </a:r>
            <a:r>
              <a:rPr lang="nl-NL" sz="2000" dirty="0" smtClean="0"/>
              <a:t>eenzaamheid”. </a:t>
            </a:r>
            <a:r>
              <a:rPr lang="nl-NL" sz="2000" dirty="0"/>
              <a:t>Ik hoorde toen dat er veel mensen zijn die zich eenzaam voelen. In een</a:t>
            </a:r>
            <a:r>
              <a:rPr lang="nl-NL" sz="2000" b="1" u="sng" dirty="0"/>
              <a:t> wijk</a:t>
            </a:r>
            <a:r>
              <a:rPr lang="nl-NL" sz="2000" b="1" dirty="0"/>
              <a:t> </a:t>
            </a:r>
            <a:r>
              <a:rPr lang="nl-NL" sz="2000" dirty="0"/>
              <a:t>in </a:t>
            </a:r>
            <a:r>
              <a:rPr lang="nl-NL" sz="2000" dirty="0" smtClean="0"/>
              <a:t>Zwolle, de wijk is </a:t>
            </a:r>
            <a:r>
              <a:rPr lang="nl-NL" sz="2000" b="1" i="1" dirty="0" smtClean="0"/>
              <a:t>een deel van een stad of dorp, de buurt</a:t>
            </a:r>
            <a:r>
              <a:rPr lang="nl-NL" sz="2000" dirty="0" smtClean="0"/>
              <a:t>, </a:t>
            </a:r>
            <a:r>
              <a:rPr lang="nl-NL" sz="2000" dirty="0"/>
              <a:t>hebben ze daarom iets bijzonders bedacht. </a:t>
            </a:r>
            <a:r>
              <a:rPr lang="nl-NL" sz="2000" dirty="0" smtClean="0"/>
              <a:t>Als </a:t>
            </a:r>
            <a:r>
              <a:rPr lang="nl-NL" sz="2000" dirty="0"/>
              <a:t>iemand het </a:t>
            </a:r>
            <a:r>
              <a:rPr lang="nl-NL" sz="2000" dirty="0" smtClean="0"/>
              <a:t>wil, </a:t>
            </a:r>
            <a:r>
              <a:rPr lang="nl-NL" sz="2000" dirty="0"/>
              <a:t>wordt er een </a:t>
            </a:r>
            <a:r>
              <a:rPr lang="nl-NL" sz="2000" dirty="0" smtClean="0"/>
              <a:t>‘zwaaisteen’</a:t>
            </a:r>
            <a:r>
              <a:rPr lang="nl-NL" sz="2000" dirty="0"/>
              <a:t>  voor de deur gelegd. Vooral oudere </a:t>
            </a:r>
            <a:r>
              <a:rPr lang="nl-NL" sz="2000" b="1" u="sng" dirty="0"/>
              <a:t>bewoners</a:t>
            </a:r>
            <a:r>
              <a:rPr lang="nl-NL" sz="2000" dirty="0"/>
              <a:t>, </a:t>
            </a:r>
            <a:r>
              <a:rPr lang="nl-NL" sz="2000" dirty="0" smtClean="0"/>
              <a:t>de bewoner is </a:t>
            </a:r>
            <a:r>
              <a:rPr lang="nl-NL" sz="2000" b="1" i="1" dirty="0" smtClean="0"/>
              <a:t>iemand die </a:t>
            </a:r>
            <a:r>
              <a:rPr lang="nl-NL" sz="2000" b="1" i="1" dirty="0"/>
              <a:t>ergens </a:t>
            </a:r>
            <a:r>
              <a:rPr lang="nl-NL" sz="2000" b="1" i="1" dirty="0" smtClean="0"/>
              <a:t>woont</a:t>
            </a:r>
            <a:r>
              <a:rPr lang="nl-NL" sz="2000" dirty="0" smtClean="0"/>
              <a:t>, </a:t>
            </a:r>
            <a:r>
              <a:rPr lang="nl-NL" sz="2000" dirty="0"/>
              <a:t>willen dit graag. Mensen die </a:t>
            </a:r>
            <a:r>
              <a:rPr lang="nl-NL" sz="2000" dirty="0" smtClean="0"/>
              <a:t>langs lopen </a:t>
            </a:r>
            <a:r>
              <a:rPr lang="nl-NL" sz="2000" dirty="0"/>
              <a:t>zwaaien dan naar deze bewoner </a:t>
            </a:r>
            <a:r>
              <a:rPr lang="nl-NL" sz="2000" dirty="0" smtClean="0"/>
              <a:t>en </a:t>
            </a:r>
            <a:r>
              <a:rPr lang="nl-NL" sz="2000" dirty="0"/>
              <a:t>soms beginnen ze een praatje. Op deze manier leren mensen elkaar kennen en ontstaat er </a:t>
            </a:r>
            <a:r>
              <a:rPr lang="nl-NL" sz="2000" dirty="0" smtClean="0"/>
              <a:t>wel eens </a:t>
            </a:r>
            <a:r>
              <a:rPr lang="nl-NL" sz="2000" dirty="0"/>
              <a:t>een mooie </a:t>
            </a:r>
            <a:r>
              <a:rPr lang="nl-NL" sz="2000" b="1" u="sng" dirty="0"/>
              <a:t>vriendschap</a:t>
            </a:r>
            <a:r>
              <a:rPr lang="nl-NL" sz="2000" dirty="0"/>
              <a:t>. De vriendschap is </a:t>
            </a:r>
            <a:r>
              <a:rPr lang="nl-NL" sz="2000" b="1" i="1" dirty="0"/>
              <a:t>als je elkaar aardig vindt</a:t>
            </a:r>
            <a:r>
              <a:rPr lang="nl-NL" sz="2000" dirty="0"/>
              <a:t>. </a:t>
            </a:r>
            <a:br>
              <a:rPr lang="nl-NL" sz="2000" dirty="0"/>
            </a:br>
            <a:r>
              <a:rPr lang="nl-NL" sz="2000" dirty="0" smtClean="0"/>
              <a:t>Ook </a:t>
            </a:r>
            <a:r>
              <a:rPr lang="nl-NL" sz="2000" dirty="0"/>
              <a:t>sommige supermarkten proberen eenzame mensen te helpen. Zo is </a:t>
            </a:r>
            <a:r>
              <a:rPr lang="nl-NL" sz="2000" dirty="0" smtClean="0"/>
              <a:t>er </a:t>
            </a:r>
            <a:r>
              <a:rPr lang="nl-NL" sz="2000" dirty="0"/>
              <a:t>bij </a:t>
            </a:r>
            <a:r>
              <a:rPr lang="nl-NL" sz="2000" dirty="0" smtClean="0"/>
              <a:t>een </a:t>
            </a:r>
            <a:r>
              <a:rPr lang="nl-NL" sz="2000" dirty="0" smtClean="0"/>
              <a:t>Jumbo een </a:t>
            </a:r>
            <a:r>
              <a:rPr lang="nl-NL" sz="2000" dirty="0" smtClean="0"/>
              <a:t>‘kletskassa</a:t>
            </a:r>
            <a:r>
              <a:rPr lang="nl-NL" sz="2000" dirty="0" smtClean="0"/>
              <a:t>’ gekomen. </a:t>
            </a:r>
            <a:r>
              <a:rPr lang="nl-NL" sz="2000" dirty="0" smtClean="0"/>
              <a:t>Als </a:t>
            </a:r>
            <a:r>
              <a:rPr lang="nl-NL" sz="2000" dirty="0"/>
              <a:t>je daar in de rij </a:t>
            </a:r>
            <a:r>
              <a:rPr lang="nl-NL" sz="2000" dirty="0" smtClean="0"/>
              <a:t>staat, </a:t>
            </a:r>
            <a:r>
              <a:rPr lang="nl-NL" sz="2000" dirty="0"/>
              <a:t>ga je niet </a:t>
            </a:r>
            <a:r>
              <a:rPr lang="nl-NL" sz="2000" dirty="0" smtClean="0"/>
              <a:t>snel, </a:t>
            </a:r>
            <a:r>
              <a:rPr lang="nl-NL" sz="2000" dirty="0"/>
              <a:t>maar is er tijd om </a:t>
            </a:r>
            <a:r>
              <a:rPr lang="nl-NL" sz="2000" dirty="0" smtClean="0"/>
              <a:t>even te praten met </a:t>
            </a:r>
            <a:r>
              <a:rPr lang="nl-NL" sz="2000" dirty="0" smtClean="0"/>
              <a:t>iemand. </a:t>
            </a:r>
            <a:r>
              <a:rPr lang="nl-NL" sz="2000" dirty="0" smtClean="0"/>
              <a:t>De caissière van de kletskassa </a:t>
            </a:r>
            <a:r>
              <a:rPr lang="nl-NL" sz="2000" dirty="0" smtClean="0"/>
              <a:t>is </a:t>
            </a:r>
            <a:r>
              <a:rPr lang="nl-NL" sz="2000" dirty="0" smtClean="0"/>
              <a:t>een </a:t>
            </a:r>
            <a:r>
              <a:rPr lang="nl-NL" sz="2000" b="1" u="sng" dirty="0" smtClean="0"/>
              <a:t>bekend</a:t>
            </a:r>
            <a:r>
              <a:rPr lang="nl-NL" sz="2000" dirty="0" smtClean="0"/>
              <a:t> persoon geworden. </a:t>
            </a:r>
            <a:r>
              <a:rPr lang="nl-NL" sz="2000" dirty="0"/>
              <a:t>Bekend betekent </a:t>
            </a:r>
            <a:r>
              <a:rPr lang="nl-NL" sz="2000" b="1" i="1" dirty="0"/>
              <a:t>als veel mensen je kennen</a:t>
            </a:r>
            <a:r>
              <a:rPr lang="nl-NL" sz="2000" dirty="0"/>
              <a:t>. </a:t>
            </a:r>
            <a:r>
              <a:rPr lang="nl-NL" sz="2000" dirty="0" smtClean="0"/>
              <a:t>De </a:t>
            </a:r>
            <a:r>
              <a:rPr lang="nl-NL" sz="2000" dirty="0"/>
              <a:t>kletskassa is </a:t>
            </a:r>
            <a:r>
              <a:rPr lang="nl-NL" sz="2000" dirty="0" smtClean="0"/>
              <a:t>dus een </a:t>
            </a:r>
            <a:r>
              <a:rPr lang="nl-NL" sz="2000" dirty="0" smtClean="0"/>
              <a:t>groot </a:t>
            </a:r>
            <a:r>
              <a:rPr lang="nl-NL" sz="2000" b="1" u="sng" dirty="0" smtClean="0"/>
              <a:t>succes</a:t>
            </a:r>
            <a:r>
              <a:rPr lang="nl-NL" sz="2000" dirty="0" smtClean="0"/>
              <a:t>. Succes is</a:t>
            </a:r>
            <a:r>
              <a:rPr lang="nl-NL" sz="2000" dirty="0"/>
              <a:t> </a:t>
            </a:r>
            <a:r>
              <a:rPr lang="nl-NL" sz="2000" b="1" i="1" dirty="0" smtClean="0"/>
              <a:t>iets </a:t>
            </a:r>
            <a:r>
              <a:rPr lang="nl-NL" sz="2000" b="1" i="1" dirty="0"/>
              <a:t>wat goed gelukt is</a:t>
            </a:r>
            <a:r>
              <a:rPr lang="nl-NL" sz="2000" dirty="0"/>
              <a:t>. Je ziet daar regelmatig </a:t>
            </a:r>
            <a:r>
              <a:rPr lang="nl-NL" sz="2000" b="1" u="sng" dirty="0" smtClean="0"/>
              <a:t>duo’s</a:t>
            </a:r>
            <a:r>
              <a:rPr lang="nl-NL" sz="2000" dirty="0" smtClean="0"/>
              <a:t> samen </a:t>
            </a:r>
            <a:r>
              <a:rPr lang="nl-NL" sz="2000" dirty="0"/>
              <a:t>praten. Het duo is </a:t>
            </a:r>
            <a:r>
              <a:rPr lang="nl-NL" sz="2000" b="1" i="1" dirty="0"/>
              <a:t>twee mensen bij elkaar</a:t>
            </a:r>
            <a:r>
              <a:rPr lang="nl-NL" sz="2000" b="1" i="1" dirty="0" smtClean="0"/>
              <a:t>. </a:t>
            </a:r>
            <a:r>
              <a:rPr lang="nl-NL" sz="2000" dirty="0" smtClean="0"/>
              <a:t>Hebben </a:t>
            </a:r>
            <a:r>
              <a:rPr lang="nl-NL" sz="2000" dirty="0"/>
              <a:t>jullie nog meer ideeën? Hoe kunnen we mensen met elkaar laten kennismaken zodat ze minder eenzaam zijn?</a:t>
            </a:r>
            <a:br>
              <a:rPr lang="nl-NL" sz="2000" dirty="0"/>
            </a:br>
            <a:r>
              <a:rPr lang="nl-NL" sz="2000" dirty="0"/>
              <a:t/>
            </a:r>
            <a:br>
              <a:rPr lang="nl-NL" sz="2000" dirty="0"/>
            </a:br>
            <a:r>
              <a:rPr lang="nl-NL" sz="2000" b="1" i="1" dirty="0" smtClean="0"/>
              <a:t>Let op: je kunt </a:t>
            </a:r>
            <a:r>
              <a:rPr lang="nl-NL" sz="2000" b="1" i="1" dirty="0"/>
              <a:t>een filmpje laten </a:t>
            </a:r>
            <a:r>
              <a:rPr lang="nl-NL" sz="2000" b="1" i="1" dirty="0" smtClean="0"/>
              <a:t>zien. Er staat reclame voor dus voor de les klaar zetten.</a:t>
            </a:r>
          </a:p>
          <a:p>
            <a:pPr marL="0" indent="0">
              <a:buNone/>
            </a:pPr>
            <a:r>
              <a:rPr lang="nl-NL" sz="2000" dirty="0" smtClean="0">
                <a:hlinkClick r:id="rId3"/>
              </a:rPr>
              <a:t>https</a:t>
            </a:r>
            <a:r>
              <a:rPr lang="nl-NL" sz="2000" dirty="0">
                <a:hlinkClick r:id="rId3"/>
              </a:rPr>
              <a:t>://</a:t>
            </a:r>
            <a:r>
              <a:rPr lang="nl-NL" sz="2000" dirty="0" smtClean="0">
                <a:hlinkClick r:id="rId3"/>
              </a:rPr>
              <a:t>www.bd.nl/video/de-kletskassa-geen-gestress-tijd-voor-een-praatje~p101572</a:t>
            </a:r>
            <a:endParaRPr lang="nl-NL" sz="2000" dirty="0" smtClean="0"/>
          </a:p>
          <a:p>
            <a:pPr marL="0" indent="0">
              <a:buNone/>
            </a:pPr>
            <a:r>
              <a:rPr lang="nl-NL" sz="2000" dirty="0"/>
              <a:t/>
            </a:r>
            <a:br>
              <a:rPr lang="nl-NL" sz="2000" dirty="0"/>
            </a:br>
            <a:r>
              <a:rPr lang="nl-NL" sz="2000" dirty="0"/>
              <a:t/>
            </a:r>
            <a:br>
              <a:rPr lang="nl-NL" sz="2000" dirty="0"/>
            </a:br>
            <a:r>
              <a:rPr lang="nl-NL" sz="2000" dirty="0"/>
              <a:t/>
            </a:r>
            <a:br>
              <a:rPr lang="nl-NL" sz="2000" dirty="0"/>
            </a:br>
            <a:r>
              <a:rPr lang="nl-NL" sz="2000" u="sng" dirty="0" smtClean="0"/>
              <a:t/>
            </a:r>
            <a:br>
              <a:rPr lang="nl-NL" sz="2000" u="sng" dirty="0" smtClean="0"/>
            </a:b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1310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 de woordmuur: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470942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</a:t>
            </a:r>
            <a:r>
              <a:rPr lang="nl-NL" sz="44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e vriendschap</a:t>
            </a:r>
            <a:endParaRPr lang="nl-NL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470942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vijandschap</a:t>
            </a:r>
            <a:endParaRPr lang="nl-NL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556792"/>
            <a:ext cx="407295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latin typeface="Trebuchet MS"/>
                <a:ea typeface="Calibri"/>
                <a:cs typeface="Times New Roman"/>
              </a:rPr>
              <a:t>= als je elkaar aardig vindt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vriendschap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is ontstaan bij de kletskassa.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528548"/>
            <a:ext cx="4248472" cy="463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= als je elkaars vijand bent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 smtClean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vijandschap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tussen de mannen bestaat al 10 jaar.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836" y="2478876"/>
            <a:ext cx="2798713" cy="259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vrielinf\AppData\Local\Microsoft\Windows\Temporary Internet Files\Content.IE5\N0DE5L25\shutterstock_38767830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217" y="2529504"/>
            <a:ext cx="3579557" cy="239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59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h</a:t>
            </a:r>
            <a:r>
              <a:rPr lang="nl-NL" sz="6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et succes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h</a:t>
            </a:r>
            <a:r>
              <a:rPr lang="nl-NL" sz="6000" b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et fiasco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latin typeface="Trebuchet MS"/>
                <a:ea typeface="Calibri"/>
                <a:cs typeface="Times New Roman"/>
              </a:rPr>
              <a:t>= iets wat goed gelukt is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Het succes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van de kletskassa is groot.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= grote mislukking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lancering van de raket was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het fiasco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van het jaar.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472382"/>
            <a:ext cx="3312368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ep 15"/>
          <p:cNvGrpSpPr/>
          <p:nvPr/>
        </p:nvGrpSpPr>
        <p:grpSpPr>
          <a:xfrm>
            <a:off x="532383" y="2678696"/>
            <a:ext cx="3679577" cy="1902431"/>
            <a:chOff x="0" y="2636912"/>
            <a:chExt cx="9144000" cy="3520538"/>
          </a:xfrm>
        </p:grpSpPr>
        <p:pic>
          <p:nvPicPr>
            <p:cNvPr id="17" name="Picture 3" descr="C:\Users\routledm\Downloads\shutterstock_1555366859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36912"/>
              <a:ext cx="9144000" cy="3046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410406"/>
              <a:ext cx="1457465" cy="1747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258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bekend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onbekend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556792"/>
            <a:ext cx="4072956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latin typeface="Trebuchet MS"/>
                <a:ea typeface="Calibri"/>
                <a:cs typeface="Times New Roman"/>
              </a:rPr>
              <a:t>= als veel mensen je kennen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caissière van de kletskassa is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bekend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in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h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aar woonplaats. 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als niemand je kent</a:t>
            </a:r>
            <a:endParaRPr lang="nl-NL" sz="2800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koffiejuffrouw is een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onbekend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persoon.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946" y="2649418"/>
            <a:ext cx="2958493" cy="204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vrielinf\AppData\Local\Microsoft\Windows\Temporary Internet Files\Content.IE5\D5OQ1CUT\shutterstock_55432778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7908" y="2649418"/>
            <a:ext cx="3108176" cy="20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fgeronde rechthoek 7"/>
          <p:cNvSpPr/>
          <p:nvPr/>
        </p:nvSpPr>
        <p:spPr>
          <a:xfrm rot="20613054">
            <a:off x="5812249" y="3093282"/>
            <a:ext cx="1044117" cy="19266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04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71"/>
            <a:ext cx="9144000" cy="629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6237312"/>
            <a:ext cx="1584176" cy="593304"/>
          </a:xfrm>
          <a:prstGeom prst="rect">
            <a:avLst/>
          </a:prstGeom>
        </p:spPr>
      </p:pic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152401" y="398934"/>
            <a:ext cx="269140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h</a:t>
            </a:r>
            <a:r>
              <a:rPr lang="nl-NL" sz="4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et duo</a:t>
            </a:r>
            <a:endParaRPr lang="nl-NL" sz="4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kstvak 2"/>
          <p:cNvSpPr txBox="1">
            <a:spLocks noChangeArrowheads="1"/>
          </p:cNvSpPr>
          <p:nvPr/>
        </p:nvSpPr>
        <p:spPr bwMode="auto">
          <a:xfrm>
            <a:off x="3226296" y="398934"/>
            <a:ext cx="269140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het trio</a:t>
            </a:r>
            <a:endParaRPr lang="nl-NL" sz="4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6156177" y="422614"/>
            <a:ext cx="2924908" cy="99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h</a:t>
            </a:r>
            <a:r>
              <a:rPr lang="nl-NL" sz="36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et kwartet</a:t>
            </a:r>
            <a:endParaRPr lang="nl-NL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Tekstvak 2"/>
          <p:cNvSpPr txBox="1">
            <a:spLocks noChangeArrowheads="1"/>
          </p:cNvSpPr>
          <p:nvPr/>
        </p:nvSpPr>
        <p:spPr bwMode="auto">
          <a:xfrm>
            <a:off x="152401" y="1052736"/>
            <a:ext cx="269140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Calibri"/>
                <a:ea typeface="Calibri"/>
                <a:cs typeface="Times New Roman"/>
              </a:rPr>
              <a:t>= </a:t>
            </a:r>
            <a:r>
              <a:rPr lang="nl-NL" sz="2800" i="1" dirty="0" smtClean="0">
                <a:effectLst/>
                <a:latin typeface="Calibri"/>
                <a:ea typeface="Calibri"/>
                <a:cs typeface="Times New Roman"/>
              </a:rPr>
              <a:t>twee</a:t>
            </a:r>
            <a:r>
              <a:rPr lang="nl-NL" sz="2800" dirty="0" smtClean="0">
                <a:effectLst/>
                <a:latin typeface="Calibri"/>
                <a:ea typeface="Calibri"/>
                <a:cs typeface="Times New Roman"/>
              </a:rPr>
              <a:t> mensen bij elkaar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800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800" dirty="0" smtClean="0">
              <a:effectLst/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r>
              <a:rPr lang="nl-NL" sz="20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Het duo</a:t>
            </a:r>
            <a:r>
              <a:rPr lang="nl-NL" sz="20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heeft veel plezier op de tandem</a:t>
            </a:r>
            <a:endParaRPr lang="nl-NL" sz="20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3226296" y="1535940"/>
            <a:ext cx="2691407" cy="475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Calibri"/>
                <a:ea typeface="Calibri"/>
                <a:cs typeface="Times New Roman"/>
              </a:rPr>
              <a:t>= </a:t>
            </a:r>
            <a:r>
              <a:rPr lang="nl-NL" sz="2800" i="1" dirty="0" smtClean="0">
                <a:effectLst/>
                <a:latin typeface="Calibri"/>
                <a:ea typeface="Calibri"/>
                <a:cs typeface="Times New Roman"/>
              </a:rPr>
              <a:t>drie</a:t>
            </a:r>
            <a:r>
              <a:rPr lang="nl-NL" sz="2800" dirty="0" smtClean="0">
                <a:effectLst/>
                <a:latin typeface="Calibri"/>
                <a:ea typeface="Calibri"/>
                <a:cs typeface="Times New Roman"/>
              </a:rPr>
              <a:t> mensen bij elkaar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0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</a:t>
            </a:r>
            <a:r>
              <a:rPr lang="nl-NL" sz="20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Het trio</a:t>
            </a:r>
            <a:r>
              <a:rPr lang="nl-NL" sz="20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zit gezellig op de bank te kletsen.</a:t>
            </a:r>
            <a:endParaRPr lang="nl-NL" sz="20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6273081" y="1535940"/>
            <a:ext cx="269140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Calibri"/>
                <a:ea typeface="Calibri"/>
                <a:cs typeface="Times New Roman"/>
              </a:rPr>
              <a:t>= </a:t>
            </a:r>
            <a:r>
              <a:rPr lang="nl-NL" sz="2800" i="1" dirty="0" smtClean="0">
                <a:effectLst/>
                <a:latin typeface="Calibri"/>
                <a:ea typeface="Calibri"/>
                <a:cs typeface="Times New Roman"/>
              </a:rPr>
              <a:t>vier</a:t>
            </a:r>
            <a:r>
              <a:rPr lang="nl-NL" sz="2800" dirty="0" smtClean="0">
                <a:effectLst/>
                <a:latin typeface="Calibri"/>
                <a:ea typeface="Calibri"/>
                <a:cs typeface="Times New Roman"/>
              </a:rPr>
              <a:t> mensen die samen iets doen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0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r>
              <a:rPr lang="nl-NL" sz="20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Het kwartet</a:t>
            </a:r>
            <a:r>
              <a:rPr lang="nl-NL" sz="20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drinkt samen koffie in de koffiehoek.</a:t>
            </a:r>
            <a:endParaRPr lang="nl-NL" sz="20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992" y="2631915"/>
            <a:ext cx="2016224" cy="18695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666800"/>
            <a:ext cx="2111503" cy="171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C:\Users\vrielinf\AppData\Local\Microsoft\Windows\Temporary Internet Files\Content.IE5\SW6GRB4S\shutterstock_12270154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1871" y="2961822"/>
            <a:ext cx="2304914" cy="153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10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93781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351128" y="476672"/>
            <a:ext cx="4749953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1419367" y="404664"/>
            <a:ext cx="4808817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Trebuchet MS" panose="020B0603020202020204" pitchFamily="34" charset="0"/>
                <a:ea typeface="Calibri"/>
                <a:cs typeface="Times New Roman"/>
              </a:rPr>
              <a:t>h</a:t>
            </a:r>
            <a:r>
              <a:rPr lang="nl-NL" sz="48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et programma</a:t>
            </a:r>
            <a:endParaRPr lang="nl-NL" sz="48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51520" y="3717033"/>
            <a:ext cx="3960440" cy="64807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130392" y="3717032"/>
            <a:ext cx="4225584" cy="69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800" b="1" dirty="0">
                <a:latin typeface="Trebuchet MS" panose="020B0603020202020204" pitchFamily="34" charset="0"/>
                <a:ea typeface="Calibri"/>
                <a:cs typeface="Times New Roman"/>
              </a:rPr>
              <a:t>h</a:t>
            </a:r>
            <a:r>
              <a:rPr lang="nl-NL" sz="28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et Sinterklaasjournaal</a:t>
            </a:r>
            <a:endParaRPr lang="nl-NL" sz="28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4355976" y="3717033"/>
            <a:ext cx="2736304" cy="64807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4355976" y="3717032"/>
            <a:ext cx="2736304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Sesamstraat</a:t>
            </a:r>
            <a:endParaRPr lang="nl-NL" sz="32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7165075" y="3717032"/>
            <a:ext cx="1547403" cy="64807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7236296" y="3745890"/>
            <a:ext cx="1389023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 smtClean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Lingo</a:t>
            </a:r>
            <a:endParaRPr lang="nl-NL" sz="36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5393370" y="3434872"/>
            <a:ext cx="168007" cy="298720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304256" cy="151216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4" y="491188"/>
            <a:ext cx="2304256" cy="149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iets wat op TV of op de radio is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2" descr="C:\Users\vrielinf\AppData\Local\Microsoft\Windows\Temporary Internet Files\Content.IE5\6842XQW0\shutterstock_72651617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4509120"/>
            <a:ext cx="1776620" cy="11867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outledm\Downloads\shutterstock_710825116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51" r="7002" b="19209"/>
          <a:stretch/>
        </p:blipFill>
        <p:spPr bwMode="auto">
          <a:xfrm>
            <a:off x="1105468" y="4450979"/>
            <a:ext cx="2266717" cy="149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routledm\Downloads\shutterstock_41400004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553"/>
          <a:stretch/>
        </p:blipFill>
        <p:spPr bwMode="auto">
          <a:xfrm>
            <a:off x="1547664" y="4581128"/>
            <a:ext cx="1207073" cy="64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vdplasg\AppData\Local\Microsoft\Windows\Temporary Internet Files\Content.IE5\DE2DGJSU\shutterstock_66435209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311" y="4446193"/>
            <a:ext cx="2509806" cy="150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84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369" y="-167091"/>
            <a:ext cx="9128770" cy="661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813778" y="2504861"/>
            <a:ext cx="2638808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118876" y="2420888"/>
            <a:ext cx="3888432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Trebuchet MS"/>
                <a:ea typeface="Calibri"/>
                <a:cs typeface="Times New Roman"/>
              </a:rPr>
              <a:t>d</a:t>
            </a:r>
            <a:r>
              <a:rPr lang="nl-NL" sz="4800" b="1" dirty="0" smtClean="0">
                <a:effectLst/>
                <a:latin typeface="Trebuchet MS"/>
                <a:ea typeface="Calibri"/>
                <a:cs typeface="Times New Roman"/>
              </a:rPr>
              <a:t>e stad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H="1">
            <a:off x="4713813" y="1432346"/>
            <a:ext cx="1132205" cy="1072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5436096" y="4190241"/>
            <a:ext cx="3208992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5279915" y="4149080"/>
            <a:ext cx="3036501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Trebuchet MS"/>
                <a:ea typeface="Calibri"/>
                <a:cs typeface="Times New Roman"/>
              </a:rPr>
              <a:t>d</a:t>
            </a:r>
            <a:r>
              <a:rPr lang="nl-NL" sz="3600" dirty="0" smtClean="0">
                <a:effectLst/>
                <a:latin typeface="Trebuchet MS"/>
                <a:ea typeface="Calibri"/>
                <a:cs typeface="Times New Roman"/>
              </a:rPr>
              <a:t>e bewoner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201624" y="825813"/>
            <a:ext cx="2818648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884900" y="819113"/>
            <a:ext cx="3135372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Trebuchet MS"/>
                <a:ea typeface="Calibri"/>
                <a:cs typeface="Times New Roman"/>
              </a:rPr>
              <a:t>d</a:t>
            </a:r>
            <a:r>
              <a:rPr lang="nl-NL" sz="3600" dirty="0" smtClean="0">
                <a:effectLst/>
                <a:latin typeface="Trebuchet MS"/>
                <a:ea typeface="Calibri"/>
                <a:cs typeface="Times New Roman"/>
              </a:rPr>
              <a:t>e wijk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779156" y="4324861"/>
            <a:ext cx="2919387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761615" y="4293096"/>
            <a:ext cx="2936928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Trebuchet MS"/>
                <a:ea typeface="Calibri"/>
                <a:cs typeface="Times New Roman"/>
              </a:rPr>
              <a:t>h</a:t>
            </a:r>
            <a:r>
              <a:rPr lang="nl-NL" sz="3600" dirty="0" smtClean="0">
                <a:effectLst/>
                <a:latin typeface="Trebuchet MS"/>
                <a:ea typeface="Calibri"/>
                <a:cs typeface="Times New Roman"/>
              </a:rPr>
              <a:t>et centrum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6079316" y="4891502"/>
            <a:ext cx="2565772" cy="91376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iemand die ergens woont</a:t>
            </a:r>
            <a:endParaRPr lang="nl-NL" sz="1100" dirty="0"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654451" y="3188322"/>
            <a:ext cx="3721072" cy="27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Text Box 14"/>
          <p:cNvSpPr txBox="1"/>
          <p:nvPr/>
        </p:nvSpPr>
        <p:spPr>
          <a:xfrm>
            <a:off x="4899546" y="1477473"/>
            <a:ext cx="3862317" cy="94341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een deel van een stad of dorp, de buurt</a:t>
            </a:r>
            <a:endParaRPr lang="nl-NL" sz="1100" dirty="0"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2676521"/>
            <a:ext cx="2203869" cy="147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PIJL-OMLAAG 26"/>
          <p:cNvSpPr/>
          <p:nvPr/>
        </p:nvSpPr>
        <p:spPr>
          <a:xfrm rot="3705970" flipH="1">
            <a:off x="3607922" y="512449"/>
            <a:ext cx="181241" cy="16074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054" y="276388"/>
            <a:ext cx="2274724" cy="20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al 5"/>
          <p:cNvSpPr/>
          <p:nvPr/>
        </p:nvSpPr>
        <p:spPr>
          <a:xfrm>
            <a:off x="932058" y="775891"/>
            <a:ext cx="1234958" cy="1250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/>
          <p:cNvSpPr/>
          <p:nvPr/>
        </p:nvSpPr>
        <p:spPr>
          <a:xfrm>
            <a:off x="2292694" y="1401268"/>
            <a:ext cx="858924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PIJL-OMLAAG 19"/>
          <p:cNvSpPr/>
          <p:nvPr/>
        </p:nvSpPr>
        <p:spPr>
          <a:xfrm rot="11408883" flipH="1">
            <a:off x="997067" y="2065871"/>
            <a:ext cx="243472" cy="20999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609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Week 46 – 12 november  2019</a:t>
            </a:r>
          </a:p>
          <a:p>
            <a:r>
              <a:rPr lang="nl-NL" dirty="0" smtClean="0">
                <a:solidFill>
                  <a:srgbClr val="C00000"/>
                </a:solidFill>
              </a:rPr>
              <a:t>Niveau AA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</a:rPr>
              <a:t>Gerarda Das</a:t>
            </a:r>
          </a:p>
          <a:p>
            <a:pPr algn="l"/>
            <a:r>
              <a:rPr lang="nl-NL" sz="1100" i="1" dirty="0" smtClean="0">
                <a:solidFill>
                  <a:srgbClr val="00B050"/>
                </a:solidFill>
              </a:rPr>
              <a:t>Mariët </a:t>
            </a:r>
            <a:r>
              <a:rPr lang="nl-NL" sz="1100" i="1" dirty="0">
                <a:solidFill>
                  <a:srgbClr val="00B050"/>
                </a:solidFill>
              </a:rPr>
              <a:t>Koster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</a:rPr>
              <a:t>Mandy Routledge</a:t>
            </a:r>
            <a:endParaRPr lang="nl-NL" sz="1100" i="1" dirty="0">
              <a:solidFill>
                <a:srgbClr val="00B050"/>
              </a:solidFill>
            </a:endParaRPr>
          </a:p>
          <a:p>
            <a:pPr algn="l"/>
            <a:r>
              <a:rPr lang="en-US" sz="1100" i="1" dirty="0" smtClean="0">
                <a:solidFill>
                  <a:srgbClr val="00B050"/>
                </a:solidFill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26303" y="25814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/>
              <a:t>h</a:t>
            </a:r>
            <a:r>
              <a:rPr lang="en-US" sz="8000" b="1" u="sng" dirty="0" smtClean="0"/>
              <a:t>et programma</a:t>
            </a:r>
            <a:endParaRPr lang="nl-NL" sz="8000" b="1" u="sng" dirty="0"/>
          </a:p>
        </p:txBody>
      </p:sp>
      <p:pic>
        <p:nvPicPr>
          <p:cNvPr id="7171" name="Picture 3" descr="C:\Users\vrielinf\AppData\Local\Microsoft\Windows\Temporary Internet Files\Content.IE5\GMQXL1AG\shutterstock_14596275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0085" y="1724570"/>
            <a:ext cx="6258227" cy="418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vrielinf\AppData\Local\Microsoft\Windows\Temporary Internet Files\Content.IE5\6842XQW0\shutterstock_72651617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484" y="2276871"/>
            <a:ext cx="4392488" cy="249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0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88872" y="73201"/>
            <a:ext cx="8822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/>
              <a:t>d</a:t>
            </a:r>
            <a:r>
              <a:rPr lang="en-US" sz="8000" b="1" u="sng" dirty="0" smtClean="0"/>
              <a:t>e wijk</a:t>
            </a:r>
            <a:endParaRPr lang="nl-NL" sz="8000" b="1" u="sng" dirty="0"/>
          </a:p>
        </p:txBody>
      </p:sp>
      <p:sp>
        <p:nvSpPr>
          <p:cNvPr id="4" name="PIJL-RECHTS 3"/>
          <p:cNvSpPr/>
          <p:nvPr/>
        </p:nvSpPr>
        <p:spPr>
          <a:xfrm rot="7572276">
            <a:off x="7524380" y="3775168"/>
            <a:ext cx="1353700" cy="195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 descr="Afbeeldingsresultaat voor plattegrond zwoll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3176" y="1425918"/>
            <a:ext cx="5180643" cy="473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al 2"/>
          <p:cNvSpPr/>
          <p:nvPr/>
        </p:nvSpPr>
        <p:spPr>
          <a:xfrm>
            <a:off x="5996769" y="4303937"/>
            <a:ext cx="1872208" cy="15841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1284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07974" y="0"/>
            <a:ext cx="9088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d</a:t>
            </a:r>
            <a:r>
              <a:rPr lang="nl-NL" sz="8000" b="1" u="sng" dirty="0" smtClean="0"/>
              <a:t>e bewoner</a:t>
            </a:r>
            <a:endParaRPr lang="nl-NL" sz="8000" b="1" u="sng" dirty="0"/>
          </a:p>
        </p:txBody>
      </p:sp>
      <p:pic>
        <p:nvPicPr>
          <p:cNvPr id="2050" name="Picture 2" descr="C:\Users\vrielinf\AppData\Local\Microsoft\Windows\Temporary Internet Files\Content.IE5\4EL16YFW\shutterstock_2182226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688552" cy="446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rielinf\AppData\Local\Microsoft\Windows\Temporary Internet Files\Content.IE5\S212QFD9\shutterstock_18928038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9800" l="17066" r="850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060848"/>
            <a:ext cx="1440160" cy="215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87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/>
              <a:t>d</a:t>
            </a:r>
            <a:r>
              <a:rPr lang="en-US" sz="8000" b="1" u="sng" dirty="0" smtClean="0"/>
              <a:t>e vriendschap</a:t>
            </a:r>
            <a:endParaRPr lang="nl-NL" sz="8000" b="1" u="sng" dirty="0"/>
          </a:p>
        </p:txBody>
      </p:sp>
      <p:pic>
        <p:nvPicPr>
          <p:cNvPr id="4098" name="Picture 2" descr="C:\Users\vrielinf\AppData\Local\Microsoft\Windows\Temporary Internet Files\Content.IE5\ZRCFP73U\shutterstock_11182378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7012802" cy="468455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21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07974" y="7937"/>
            <a:ext cx="9088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bekend</a:t>
            </a:r>
            <a:endParaRPr lang="nl-NL" sz="8000" b="1" u="sng" dirty="0"/>
          </a:p>
        </p:txBody>
      </p:sp>
      <p:sp>
        <p:nvSpPr>
          <p:cNvPr id="4" name="Tekstvak 3"/>
          <p:cNvSpPr txBox="1"/>
          <p:nvPr/>
        </p:nvSpPr>
        <p:spPr>
          <a:xfrm>
            <a:off x="4283968" y="4941168"/>
            <a:ext cx="3074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 smtClean="0"/>
              <a:t> </a:t>
            </a:r>
            <a:endParaRPr lang="nl-NL" sz="7200" dirty="0"/>
          </a:p>
        </p:txBody>
      </p:sp>
      <p:pic>
        <p:nvPicPr>
          <p:cNvPr id="5123" name="Picture 3" descr="C:\Users\vrielinf\AppData\Local\Microsoft\Windows\Temporary Internet Files\Content.IE5\9JTDTNE5\shutterstock_6686113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331376"/>
            <a:ext cx="6696744" cy="462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19145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2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/>
              <a:t>h</a:t>
            </a:r>
            <a:r>
              <a:rPr lang="en-US" sz="8000" b="1" u="sng" dirty="0" smtClean="0"/>
              <a:t>et succes</a:t>
            </a:r>
            <a:endParaRPr lang="nl-NL" sz="8000" b="1" u="sng" dirty="0"/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grpSp>
        <p:nvGrpSpPr>
          <p:cNvPr id="3" name="Groep 2"/>
          <p:cNvGrpSpPr/>
          <p:nvPr/>
        </p:nvGrpSpPr>
        <p:grpSpPr>
          <a:xfrm>
            <a:off x="0" y="2636912"/>
            <a:ext cx="9144000" cy="3520538"/>
            <a:chOff x="0" y="2636912"/>
            <a:chExt cx="9144000" cy="3520538"/>
          </a:xfrm>
        </p:grpSpPr>
        <p:pic>
          <p:nvPicPr>
            <p:cNvPr id="1027" name="Picture 3" descr="C:\Users\routledm\Downloads\shutterstock_1555366859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36912"/>
              <a:ext cx="9144000" cy="3046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410406"/>
              <a:ext cx="1457465" cy="1747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540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07975" y="25814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 smtClean="0"/>
              <a:t>het duo</a:t>
            </a:r>
            <a:endParaRPr lang="nl-NL" sz="8000" b="1" u="sng" dirty="0"/>
          </a:p>
        </p:txBody>
      </p:sp>
      <p:sp>
        <p:nvSpPr>
          <p:cNvPr id="8" name="Tekstvak 7"/>
          <p:cNvSpPr txBox="1"/>
          <p:nvPr/>
        </p:nvSpPr>
        <p:spPr>
          <a:xfrm>
            <a:off x="5220072" y="1921187"/>
            <a:ext cx="3464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Dat vind ik ook!</a:t>
            </a:r>
            <a:endParaRPr lang="nl-NL" sz="32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3672408" cy="40396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5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17897</TotalTime>
  <Words>174</Words>
  <Application>Microsoft Office PowerPoint</Application>
  <PresentationFormat>Diavoorstelling (4:3)</PresentationFormat>
  <Paragraphs>189</Paragraphs>
  <Slides>16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Nieuwsbegrip</dc:title>
  <dc:creator>van der Plas</dc:creator>
  <cp:lastModifiedBy>Koster, Mariët</cp:lastModifiedBy>
  <cp:revision>2959</cp:revision>
  <cp:lastPrinted>2019-01-22T08:50:40Z</cp:lastPrinted>
  <dcterms:created xsi:type="dcterms:W3CDTF">2014-06-10T08:03:16Z</dcterms:created>
  <dcterms:modified xsi:type="dcterms:W3CDTF">2019-11-12T11:04:53Z</dcterms:modified>
</cp:coreProperties>
</file>