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823" r:id="rId2"/>
    <p:sldId id="548" r:id="rId3"/>
    <p:sldId id="885" r:id="rId4"/>
    <p:sldId id="793" r:id="rId5"/>
    <p:sldId id="865" r:id="rId6"/>
    <p:sldId id="887" r:id="rId7"/>
    <p:sldId id="874" r:id="rId8"/>
    <p:sldId id="755" r:id="rId9"/>
    <p:sldId id="698" r:id="rId10"/>
    <p:sldId id="405" r:id="rId11"/>
    <p:sldId id="900" r:id="rId12"/>
    <p:sldId id="901" r:id="rId13"/>
    <p:sldId id="902" r:id="rId14"/>
    <p:sldId id="903" r:id="rId15"/>
    <p:sldId id="904" r:id="rId16"/>
    <p:sldId id="899" r:id="rId17"/>
    <p:sldId id="906" r:id="rId18"/>
  </p:sldIdLst>
  <p:sldSz cx="9144000" cy="6858000" type="screen4x3"/>
  <p:notesSz cx="6742113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111DA999-E7D2-4F2D-9803-822E117D492D}">
          <p14:sldIdLst>
            <p14:sldId id="823"/>
            <p14:sldId id="548"/>
            <p14:sldId id="885"/>
            <p14:sldId id="793"/>
            <p14:sldId id="865"/>
            <p14:sldId id="887"/>
            <p14:sldId id="874"/>
            <p14:sldId id="755"/>
            <p14:sldId id="698"/>
            <p14:sldId id="405"/>
            <p14:sldId id="900"/>
            <p14:sldId id="901"/>
            <p14:sldId id="902"/>
            <p14:sldId id="903"/>
            <p14:sldId id="904"/>
            <p14:sldId id="899"/>
            <p14:sldId id="90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044" autoAdjust="0"/>
    <p:restoredTop sz="93525" autoAdjust="0"/>
  </p:normalViewPr>
  <p:slideViewPr>
    <p:cSldViewPr>
      <p:cViewPr>
        <p:scale>
          <a:sx n="70" d="100"/>
          <a:sy n="70" d="100"/>
        </p:scale>
        <p:origin x="-1770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19525" y="2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9072A-D64F-4BD7-8E3D-8268BB93A7ED}" type="datetimeFigureOut">
              <a:rPr lang="nl-NL" smtClean="0"/>
              <a:pPr/>
              <a:t>5-11-2019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8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18971" y="8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01AE0-AD1A-4608-AACD-4A44537BCCC3}" type="datetimeFigureOut">
              <a:rPr lang="nl-NL" smtClean="0"/>
              <a:pPr/>
              <a:t>5-11-2019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871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37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18971" y="9377337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2372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2372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5-11-2019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5-11-2019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5-11-2019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5-11-2019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5-11-2019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5-11-2019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5-11-2019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5-11-2019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5-11-2019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5-11-2019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5-11-2019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5-11-2019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200" u="sng" dirty="0" smtClean="0"/>
              <a:t>Semantisatieverhaal:</a:t>
            </a:r>
          </a:p>
          <a:p>
            <a:pPr marL="0" indent="0">
              <a:buNone/>
            </a:pPr>
            <a:r>
              <a:rPr lang="nl-NL" sz="2000" u="sng" dirty="0" smtClean="0"/>
              <a:t/>
            </a:r>
            <a:br>
              <a:rPr lang="nl-NL" sz="2000" u="sng" dirty="0" smtClean="0"/>
            </a:br>
            <a:r>
              <a:rPr lang="nl-NL" sz="2000" dirty="0" smtClean="0"/>
              <a:t>We horen</a:t>
            </a:r>
            <a:r>
              <a:rPr lang="nl-NL" sz="2000" dirty="0"/>
              <a:t> de laatste tijd </a:t>
            </a:r>
            <a:r>
              <a:rPr lang="nl-NL" sz="2000" dirty="0" smtClean="0"/>
              <a:t>veel berichten over mensen die gaan</a:t>
            </a:r>
            <a:r>
              <a:rPr lang="nl-NL" sz="2000" dirty="0"/>
              <a:t> </a:t>
            </a:r>
            <a:r>
              <a:rPr lang="nl-NL" sz="2000" b="1" u="sng" dirty="0"/>
              <a:t>staken</a:t>
            </a:r>
            <a:r>
              <a:rPr lang="nl-NL" sz="2000" dirty="0"/>
              <a:t>. Staken is </a:t>
            </a:r>
            <a:r>
              <a:rPr lang="nl-NL" sz="2000" b="1" i="1" dirty="0"/>
              <a:t>niet werken omdat je het ergens niet mee eens </a:t>
            </a:r>
            <a:r>
              <a:rPr lang="nl-NL" sz="2000" b="1" i="1" dirty="0" smtClean="0"/>
              <a:t>bent.</a:t>
            </a:r>
            <a:r>
              <a:rPr lang="nl-NL" sz="2000" dirty="0"/>
              <a:t> </a:t>
            </a:r>
            <a:r>
              <a:rPr lang="nl-NL" sz="2000" dirty="0" smtClean="0"/>
              <a:t>Twee </a:t>
            </a:r>
            <a:r>
              <a:rPr lang="nl-NL" sz="2000" dirty="0"/>
              <a:t>weken geleden staakten de boeren, vorige week staakten de mensen die werken in de bouw. Maar weten jullie </a:t>
            </a:r>
            <a:r>
              <a:rPr lang="nl-NL" sz="2000" dirty="0" smtClean="0"/>
              <a:t> </a:t>
            </a:r>
            <a:r>
              <a:rPr lang="nl-NL" sz="2000" dirty="0"/>
              <a:t>dat </a:t>
            </a:r>
            <a:r>
              <a:rPr lang="nl-NL" sz="2000" dirty="0" smtClean="0"/>
              <a:t>een </a:t>
            </a:r>
            <a:r>
              <a:rPr lang="nl-NL" sz="2000" dirty="0"/>
              <a:t>paar maanden geleden de schoonmakers ook al staakten? De schoonmakers staakten omdat ze meer </a:t>
            </a:r>
            <a:r>
              <a:rPr lang="nl-NL" sz="2000" b="1" u="sng" dirty="0"/>
              <a:t>loon</a:t>
            </a:r>
            <a:r>
              <a:rPr lang="nl-NL" sz="2000" dirty="0"/>
              <a:t> wilden </a:t>
            </a:r>
            <a:r>
              <a:rPr lang="nl-NL" sz="2000" dirty="0" smtClean="0"/>
              <a:t>verdienen. Loon </a:t>
            </a:r>
            <a:r>
              <a:rPr lang="nl-NL" sz="2000" dirty="0"/>
              <a:t>is </a:t>
            </a:r>
            <a:r>
              <a:rPr lang="nl-NL" sz="2000" b="1" i="1" dirty="0"/>
              <a:t>het geld dat je krijgt voor je werk</a:t>
            </a:r>
            <a:r>
              <a:rPr lang="nl-NL" sz="2000" dirty="0"/>
              <a:t>. Maar ze staakten ook omdat ze vinden dat schoonmaken </a:t>
            </a:r>
            <a:r>
              <a:rPr lang="nl-NL" sz="2000" dirty="0" smtClean="0"/>
              <a:t>heel </a:t>
            </a:r>
            <a:r>
              <a:rPr lang="nl-NL" sz="2000" b="1" u="sng" dirty="0" smtClean="0"/>
              <a:t>zwaar</a:t>
            </a:r>
            <a:r>
              <a:rPr lang="nl-NL" sz="2000" dirty="0" smtClean="0"/>
              <a:t> werk is</a:t>
            </a:r>
            <a:r>
              <a:rPr lang="nl-NL" sz="2000" dirty="0"/>
              <a:t>. Zwaar </a:t>
            </a:r>
            <a:r>
              <a:rPr lang="nl-NL" sz="2000" dirty="0" smtClean="0"/>
              <a:t>betekent </a:t>
            </a:r>
            <a:r>
              <a:rPr lang="nl-NL" sz="2000" b="1" i="1" dirty="0" smtClean="0"/>
              <a:t>dat </a:t>
            </a:r>
            <a:r>
              <a:rPr lang="nl-NL" sz="2000" b="1" i="1" dirty="0"/>
              <a:t>je er veel moeite voor moet doen</a:t>
            </a:r>
            <a:r>
              <a:rPr lang="nl-NL" sz="2000" dirty="0"/>
              <a:t>. En als je </a:t>
            </a:r>
            <a:r>
              <a:rPr lang="nl-NL" sz="2000" dirty="0" smtClean="0"/>
              <a:t>heel zwaar werk </a:t>
            </a:r>
            <a:r>
              <a:rPr lang="nl-NL" sz="2000" dirty="0"/>
              <a:t>hebt dan hoef je in Nederland niet te werken </a:t>
            </a:r>
            <a:r>
              <a:rPr lang="nl-NL" sz="2000"/>
              <a:t>tot </a:t>
            </a:r>
            <a:r>
              <a:rPr lang="nl-NL" sz="2000" smtClean="0"/>
              <a:t>je </a:t>
            </a:r>
            <a:r>
              <a:rPr lang="nl-NL" sz="2000" smtClean="0"/>
              <a:t>heel </a:t>
            </a:r>
            <a:r>
              <a:rPr lang="nl-NL" sz="2000" dirty="0" smtClean="0"/>
              <a:t>oud bent</a:t>
            </a:r>
            <a:r>
              <a:rPr lang="nl-NL" sz="2000" dirty="0"/>
              <a:t>. Je mag </a:t>
            </a:r>
            <a:r>
              <a:rPr lang="nl-NL" sz="2000" dirty="0" smtClean="0"/>
              <a:t>dan eerder </a:t>
            </a:r>
            <a:r>
              <a:rPr lang="nl-NL" sz="2000" dirty="0"/>
              <a:t>met pensioen. Zo heet </a:t>
            </a:r>
            <a:r>
              <a:rPr lang="nl-NL" sz="2000" dirty="0" smtClean="0"/>
              <a:t>dat. Deze afspraak</a:t>
            </a:r>
            <a:r>
              <a:rPr lang="nl-NL" sz="2000" dirty="0"/>
              <a:t> heeft </a:t>
            </a:r>
            <a:r>
              <a:rPr lang="nl-NL" sz="2000" b="1" u="sng" dirty="0"/>
              <a:t>de </a:t>
            </a:r>
            <a:r>
              <a:rPr lang="nl-NL" sz="2000" b="1" u="sng" dirty="0" smtClean="0"/>
              <a:t>regering</a:t>
            </a:r>
            <a:r>
              <a:rPr lang="nl-NL" sz="2000" dirty="0" smtClean="0"/>
              <a:t> gemaakt, </a:t>
            </a:r>
            <a:r>
              <a:rPr lang="nl-NL" sz="2000" dirty="0"/>
              <a:t>dat zijn </a:t>
            </a:r>
            <a:r>
              <a:rPr lang="nl-NL" sz="2000" b="1" i="1" dirty="0"/>
              <a:t>de mensen die zeggen wat er in een land moet </a:t>
            </a:r>
            <a:r>
              <a:rPr lang="nl-NL" sz="2000" b="1" i="1" dirty="0" smtClean="0"/>
              <a:t>gebeuren</a:t>
            </a:r>
            <a:r>
              <a:rPr lang="nl-NL" sz="2000" dirty="0" smtClean="0"/>
              <a:t>. </a:t>
            </a:r>
            <a:r>
              <a:rPr lang="nl-NL" sz="2000" dirty="0"/>
              <a:t>Nu moet de regering </a:t>
            </a:r>
            <a:r>
              <a:rPr lang="nl-NL" sz="2000" b="1" u="sng" dirty="0"/>
              <a:t>bepalen</a:t>
            </a:r>
            <a:r>
              <a:rPr lang="nl-NL" sz="2000" dirty="0"/>
              <a:t>​, dat betekent </a:t>
            </a:r>
            <a:r>
              <a:rPr lang="nl-NL" sz="2000" b="1" i="1" dirty="0"/>
              <a:t>beslissen</a:t>
            </a:r>
            <a:r>
              <a:rPr lang="nl-NL" sz="2000" dirty="0"/>
              <a:t>, of de schoonmakers gelijk hebben. </a:t>
            </a:r>
            <a:r>
              <a:rPr lang="nl-NL" sz="2000" dirty="0" smtClean="0"/>
              <a:t> Op </a:t>
            </a:r>
            <a:r>
              <a:rPr lang="nl-NL" sz="2000" dirty="0"/>
              <a:t>woensdag 6 november </a:t>
            </a:r>
            <a:r>
              <a:rPr lang="nl-NL" sz="2000" dirty="0" smtClean="0"/>
              <a:t>gaan </a:t>
            </a:r>
            <a:r>
              <a:rPr lang="nl-NL" sz="2000" b="1" u="sng" dirty="0" smtClean="0"/>
              <a:t>de </a:t>
            </a:r>
            <a:r>
              <a:rPr lang="nl-NL" sz="2000" b="1" u="sng" dirty="0"/>
              <a:t>leraren</a:t>
            </a:r>
            <a:r>
              <a:rPr lang="nl-NL" sz="2000" dirty="0"/>
              <a:t> </a:t>
            </a:r>
            <a:r>
              <a:rPr lang="nl-NL" sz="2000" dirty="0" smtClean="0"/>
              <a:t>weer staken</a:t>
            </a:r>
            <a:r>
              <a:rPr lang="nl-NL" sz="2000" dirty="0"/>
              <a:t>. </a:t>
            </a:r>
            <a:r>
              <a:rPr lang="nl-NL" sz="2000" dirty="0" smtClean="0"/>
              <a:t>Een </a:t>
            </a:r>
            <a:r>
              <a:rPr lang="nl-NL" sz="2000" dirty="0"/>
              <a:t>leraar is </a:t>
            </a:r>
            <a:r>
              <a:rPr lang="nl-NL" sz="2000" b="1" i="1" dirty="0"/>
              <a:t>een juf of meester, iemand die lesgeeft. </a:t>
            </a:r>
            <a:r>
              <a:rPr lang="nl-NL" sz="2000" dirty="0"/>
              <a:t>​Ook de leraren willen meer </a:t>
            </a:r>
            <a:r>
              <a:rPr lang="nl-NL" sz="2000" dirty="0" smtClean="0"/>
              <a:t>loon, meer geld. </a:t>
            </a:r>
            <a:r>
              <a:rPr lang="nl-NL" sz="2000" dirty="0"/>
              <a:t>Maar </a:t>
            </a:r>
            <a:r>
              <a:rPr lang="nl-NL" sz="2000" dirty="0" smtClean="0"/>
              <a:t>zij willen dat </a:t>
            </a:r>
            <a:r>
              <a:rPr lang="nl-NL" sz="2000" dirty="0"/>
              <a:t>er veel meer leraren bij komen. Dan kunnen de klassen kleiner worden</a:t>
            </a:r>
            <a:r>
              <a:rPr lang="nl-NL" sz="2000" dirty="0" smtClean="0"/>
              <a:t>. ​</a:t>
            </a:r>
            <a:r>
              <a:rPr lang="nl-NL" sz="2000" b="1" u="sng" dirty="0"/>
              <a:t>De kans is groot</a:t>
            </a:r>
            <a:r>
              <a:rPr lang="nl-NL" sz="2000" dirty="0"/>
              <a:t> dat de leraren bij jullie op school ook gaan staken. Dat betekent: </a:t>
            </a:r>
            <a:r>
              <a:rPr lang="nl-NL" sz="2000" b="1" i="1" dirty="0" smtClean="0"/>
              <a:t>het </a:t>
            </a:r>
            <a:r>
              <a:rPr lang="nl-NL" sz="2000" b="1" i="1" dirty="0"/>
              <a:t>kan </a:t>
            </a:r>
            <a:r>
              <a:rPr lang="nl-NL" sz="2000" b="1" i="1" dirty="0" smtClean="0"/>
              <a:t>makkelijk gebeuren</a:t>
            </a:r>
            <a:r>
              <a:rPr lang="nl-NL" sz="2000" dirty="0" smtClean="0"/>
              <a:t> dat de juffen en meesters bij jullie op school gaan staken. Dan zijn jullie woensdag vrij. Is </a:t>
            </a:r>
            <a:r>
              <a:rPr lang="nl-NL" sz="2000" dirty="0"/>
              <a:t>jullie school woensdag dicht? Wat ga je dan doen die dag?</a:t>
            </a:r>
          </a:p>
          <a:p>
            <a:pPr marL="0" indent="0">
              <a:buNone/>
            </a:pPr>
            <a:r>
              <a:rPr lang="nl-NL" sz="1800" dirty="0"/>
              <a:t> </a:t>
            </a:r>
          </a:p>
          <a:p>
            <a:pPr marL="0" indent="0">
              <a:buNone/>
            </a:pP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413105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 de woordmuur: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08504" cy="614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31048" y="4604938"/>
            <a:ext cx="2808311" cy="624262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131841" y="3933056"/>
            <a:ext cx="2708242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5940152" y="3284984"/>
            <a:ext cx="2850773" cy="79208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18597" y="4483383"/>
            <a:ext cx="3138805" cy="673809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 smtClean="0">
                <a:latin typeface="Trebuchet MS"/>
                <a:ea typeface="Calibri"/>
                <a:cs typeface="Times New Roman"/>
              </a:rPr>
              <a:t>werken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2994656" y="3861048"/>
            <a:ext cx="2873488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>
                <a:latin typeface="Trebuchet MS"/>
                <a:ea typeface="Calibri"/>
                <a:cs typeface="Times New Roman"/>
              </a:rPr>
              <a:t>h</a:t>
            </a:r>
            <a:r>
              <a:rPr lang="nl-NL" sz="4800" dirty="0" smtClean="0">
                <a:effectLst/>
                <a:latin typeface="Trebuchet MS"/>
                <a:ea typeface="Calibri"/>
                <a:cs typeface="Times New Roman"/>
              </a:rPr>
              <a:t>et loon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5796136" y="3212976"/>
            <a:ext cx="3138805" cy="79208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 smtClean="0">
                <a:effectLst/>
                <a:latin typeface="Trebuchet MS"/>
                <a:ea typeface="Calibri"/>
                <a:cs typeface="Times New Roman"/>
              </a:rPr>
              <a:t>uitgeven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413316" y="5901660"/>
            <a:ext cx="7992889" cy="83970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i="1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De juffen en meesters willen voor hun werk meer </a:t>
            </a:r>
            <a:r>
              <a:rPr lang="nl-NL" sz="2000" i="1" u="sng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loon</a:t>
            </a:r>
            <a:r>
              <a:rPr lang="nl-NL" sz="2000" i="1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 verdienen.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3131841" y="4833970"/>
            <a:ext cx="3528391" cy="995682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3225076" y="4826902"/>
            <a:ext cx="3435155" cy="1157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= het geld dat je krijgt voor je werk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780" y="2766176"/>
            <a:ext cx="2626036" cy="1742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C:\Users\vrielinf\AppData\Local\Microsoft\Windows\Temporary Internet Files\Content.IE5\GMQXL1AG\shutterstock_63592250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1340768"/>
            <a:ext cx="2791987" cy="186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vrielinf\AppData\Local\Microsoft\Windows\Temporary Internet Files\Content.IE5\GMQXL1AG\shutterstock_46560082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1" y="2420889"/>
            <a:ext cx="2708241" cy="147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53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29" y="-27384"/>
            <a:ext cx="9152429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339752" y="2504861"/>
            <a:ext cx="4320479" cy="70811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2411760" y="2544386"/>
            <a:ext cx="4101173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latin typeface="Trebuchet MS"/>
                <a:ea typeface="Calibri"/>
                <a:cs typeface="Times New Roman"/>
              </a:rPr>
              <a:t>d</a:t>
            </a:r>
            <a:r>
              <a:rPr lang="nl-NL" sz="3600" b="1" dirty="0" smtClean="0">
                <a:effectLst/>
                <a:latin typeface="Trebuchet MS"/>
                <a:ea typeface="Calibri"/>
                <a:cs typeface="Times New Roman"/>
              </a:rPr>
              <a:t>e regering</a:t>
            </a:r>
            <a:endParaRPr lang="nl-NL" sz="900" dirty="0">
              <a:effectLst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 flipH="1">
            <a:off x="1634269" y="3753665"/>
            <a:ext cx="1772920" cy="11118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 flipH="1">
            <a:off x="4713813" y="1432346"/>
            <a:ext cx="1132205" cy="10725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5408503" y="3212976"/>
            <a:ext cx="598805" cy="9772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4"/>
          <p:cNvSpPr txBox="1"/>
          <p:nvPr/>
        </p:nvSpPr>
        <p:spPr>
          <a:xfrm>
            <a:off x="3985146" y="4900007"/>
            <a:ext cx="4885899" cy="689233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3807725" y="4884583"/>
            <a:ext cx="5063320" cy="720079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Trebuchet MS"/>
                <a:ea typeface="Calibri"/>
                <a:cs typeface="Times New Roman"/>
              </a:rPr>
              <a:t>d</a:t>
            </a:r>
            <a:r>
              <a:rPr lang="nl-NL" sz="3600" dirty="0" smtClean="0">
                <a:effectLst/>
                <a:latin typeface="Trebuchet MS"/>
                <a:ea typeface="Calibri"/>
                <a:cs typeface="Times New Roman"/>
              </a:rPr>
              <a:t>e minister-president</a:t>
            </a:r>
            <a:endParaRPr lang="nl-NL" sz="1050" dirty="0">
              <a:effectLst/>
              <a:ea typeface="Calibri"/>
              <a:cs typeface="Times New Roman"/>
            </a:endParaRPr>
          </a:p>
        </p:txBody>
      </p:sp>
      <p:sp>
        <p:nvSpPr>
          <p:cNvPr id="13" name="Text Box 14"/>
          <p:cNvSpPr txBox="1"/>
          <p:nvPr/>
        </p:nvSpPr>
        <p:spPr>
          <a:xfrm>
            <a:off x="4713814" y="825813"/>
            <a:ext cx="3392956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4591442" y="819113"/>
            <a:ext cx="3515327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 smtClean="0">
                <a:latin typeface="Trebuchet MS"/>
                <a:ea typeface="Calibri"/>
                <a:cs typeface="Times New Roman"/>
              </a:rPr>
              <a:t>de ministers</a:t>
            </a:r>
            <a:endParaRPr lang="nl-NL" sz="1050" dirty="0">
              <a:effectLst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779156" y="4900007"/>
            <a:ext cx="2628033" cy="689233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761615" y="4900006"/>
            <a:ext cx="2628033" cy="689233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Trebuchet MS"/>
                <a:ea typeface="Calibri"/>
                <a:cs typeface="Times New Roman"/>
              </a:rPr>
              <a:t>d</a:t>
            </a:r>
            <a:r>
              <a:rPr lang="nl-NL" sz="3600" dirty="0" smtClean="0">
                <a:effectLst/>
                <a:latin typeface="Trebuchet MS"/>
                <a:ea typeface="Calibri"/>
                <a:cs typeface="Times New Roman"/>
              </a:rPr>
              <a:t>e koning</a:t>
            </a:r>
            <a:endParaRPr lang="nl-NL" sz="1050" dirty="0">
              <a:effectLst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2627784" y="3212976"/>
            <a:ext cx="3747739" cy="1415340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2654451" y="3188322"/>
            <a:ext cx="3627868" cy="1439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>
                <a:latin typeface="Trebuchet MS"/>
                <a:ea typeface="Calibri"/>
                <a:cs typeface="Times New Roman"/>
              </a:rPr>
              <a:t>de mensen die zeggen wat er in een land moet  gebeuren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9" name="Rechte verbindingslijn 18"/>
          <p:cNvCxnSpPr/>
          <p:nvPr/>
        </p:nvCxnSpPr>
        <p:spPr>
          <a:xfrm flipH="1" flipV="1">
            <a:off x="6383279" y="4190241"/>
            <a:ext cx="676858" cy="6631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vrielinf\AppData\Local\Microsoft\Windows\Temporary Internet Files\Content.IE5\4EL16YFW\shutterstock_139110726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3933" y="3310994"/>
            <a:ext cx="2044989" cy="136605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859296"/>
            <a:ext cx="1512168" cy="183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C:\Users\Kosterm\Downloads\shutterstock_1463786516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0407" y="404665"/>
            <a:ext cx="4321036" cy="111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40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52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465137"/>
            <a:ext cx="4275584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b="1" dirty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</a:t>
            </a:r>
            <a:r>
              <a:rPr lang="nl-NL" sz="44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e kans is groot</a:t>
            </a:r>
            <a:endParaRPr lang="nl-NL" sz="4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465136"/>
            <a:ext cx="4788025" cy="93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de kans is klein</a:t>
            </a:r>
            <a:endParaRPr lang="nl-NL" sz="4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latin typeface="Trebuchet MS"/>
                <a:ea typeface="Calibri"/>
                <a:cs typeface="Times New Roman"/>
              </a:rPr>
              <a:t>= het kan makkelijk gebeuren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De kans is groot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dat de school woensdag dicht is.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= het kan moeilijk gebeuren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Trebuchet MS"/>
                <a:ea typeface="Calibri"/>
                <a:cs typeface="Times New Roman"/>
              </a:rPr>
              <a:t>  </a:t>
            </a:r>
            <a:endParaRPr lang="nl-NL" dirty="0" smtClean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De kans is klein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dat de leraren woensdag werken.</a:t>
            </a:r>
            <a:endParaRPr lang="nl-NL" sz="24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3924" y="2805550"/>
            <a:ext cx="2591073" cy="2178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1678" y="2661918"/>
            <a:ext cx="2800722" cy="246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74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52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</a:t>
            </a:r>
            <a:r>
              <a:rPr lang="nl-NL" sz="60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e leraar</a:t>
            </a:r>
            <a:endParaRPr lang="nl-NL" sz="6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</a:t>
            </a:r>
            <a:r>
              <a:rPr lang="nl-NL" sz="60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e leerling</a:t>
            </a:r>
            <a:endParaRPr lang="nl-NL" sz="6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63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</a:pPr>
            <a:r>
              <a:rPr lang="nl-NL" sz="2800" dirty="0" smtClean="0">
                <a:solidFill>
                  <a:prstClr val="black"/>
                </a:solidFill>
                <a:latin typeface="Trebuchet MS"/>
                <a:ea typeface="Calibri"/>
                <a:cs typeface="Times New Roman"/>
              </a:rPr>
              <a:t>= de juf of meester, iemand die les geeft</a:t>
            </a:r>
          </a:p>
          <a:p>
            <a:pPr>
              <a:lnSpc>
                <a:spcPct val="107000"/>
              </a:lnSpc>
            </a:pPr>
            <a:endParaRPr lang="nl-NL" sz="28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</a:pPr>
            <a:r>
              <a:rPr lang="nl-NL" sz="2800" dirty="0" smtClean="0">
                <a:solidFill>
                  <a:prstClr val="black"/>
                </a:solidFill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</a:pPr>
            <a:r>
              <a:rPr lang="nl-NL" sz="2800" dirty="0">
                <a:solidFill>
                  <a:prstClr val="black"/>
                </a:solidFill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</a:pPr>
            <a:r>
              <a:rPr lang="nl-NL" sz="2800" dirty="0">
                <a:solidFill>
                  <a:prstClr val="black"/>
                </a:solidFill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</a:pPr>
            <a:r>
              <a:rPr lang="nl-NL" sz="2800" dirty="0">
                <a:solidFill>
                  <a:prstClr val="black"/>
                </a:solidFill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</a:pPr>
            <a:r>
              <a:rPr lang="nl-NL" sz="2800" dirty="0">
                <a:solidFill>
                  <a:prstClr val="black"/>
                </a:solidFill>
                <a:latin typeface="Trebuchet MS"/>
                <a:ea typeface="Calibri"/>
                <a:cs typeface="Times New Roman"/>
              </a:rPr>
              <a:t>   </a:t>
            </a:r>
            <a:endParaRPr lang="nl-NL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De leraren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zijn van plan om te gaan staken.</a:t>
            </a:r>
            <a:endParaRPr lang="nl-NL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solidFill>
                  <a:prstClr val="black"/>
                </a:solidFill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solidFill>
                  <a:prstClr val="black"/>
                </a:solidFill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solidFill>
                  <a:prstClr val="black"/>
                </a:solidFill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solidFill>
                  <a:prstClr val="black"/>
                </a:solidFill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solidFill>
                  <a:prstClr val="black"/>
                </a:solidFill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solidFill>
                  <a:prstClr val="black"/>
                </a:solidFill>
                <a:ea typeface="Calibri"/>
                <a:cs typeface="Times New Roman"/>
              </a:rPr>
              <a:t> </a:t>
            </a:r>
            <a:endParaRPr lang="nl-NL" sz="11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</a:pPr>
            <a:r>
              <a:rPr lang="nl-NL" sz="2800" dirty="0" smtClean="0">
                <a:solidFill>
                  <a:prstClr val="black"/>
                </a:solidFill>
                <a:latin typeface="Trebuchet MS"/>
                <a:ea typeface="Calibri"/>
                <a:cs typeface="Times New Roman"/>
              </a:rPr>
              <a:t>= iemand die les krijgt</a:t>
            </a:r>
          </a:p>
          <a:p>
            <a:pPr>
              <a:lnSpc>
                <a:spcPct val="107000"/>
              </a:lnSpc>
            </a:pPr>
            <a:r>
              <a:rPr lang="nl-NL" sz="2800" dirty="0" smtClean="0">
                <a:solidFill>
                  <a:prstClr val="black"/>
                </a:solidFill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</a:pPr>
            <a:r>
              <a:rPr lang="nl-NL" sz="2800" dirty="0">
                <a:solidFill>
                  <a:prstClr val="black"/>
                </a:solidFill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</a:pPr>
            <a:r>
              <a:rPr lang="nl-NL" sz="2800" dirty="0">
                <a:solidFill>
                  <a:prstClr val="black"/>
                </a:solidFill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</a:pPr>
            <a:r>
              <a:rPr lang="nl-NL" sz="2800" dirty="0">
                <a:solidFill>
                  <a:prstClr val="black"/>
                </a:solidFill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</a:pPr>
            <a:r>
              <a:rPr lang="nl-NL" sz="2800" dirty="0">
                <a:solidFill>
                  <a:prstClr val="black"/>
                </a:solidFill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</a:pPr>
            <a:r>
              <a:rPr lang="nl-NL" dirty="0">
                <a:solidFill>
                  <a:prstClr val="black"/>
                </a:solidFill>
                <a:latin typeface="Trebuchet MS"/>
                <a:ea typeface="Calibri"/>
                <a:cs typeface="Times New Roman"/>
              </a:rPr>
              <a:t>  </a:t>
            </a:r>
            <a:endParaRPr lang="nl-NL" dirty="0" smtClean="0">
              <a:solidFill>
                <a:prstClr val="black"/>
              </a:solidFill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</a:pPr>
            <a:endParaRPr lang="nl-NL" sz="2800" dirty="0">
              <a:solidFill>
                <a:prstClr val="black"/>
              </a:solidFill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</a:pPr>
            <a:endParaRPr lang="nl-NL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De leerlingen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zijn op woensdag misschien wel vrij.</a:t>
            </a:r>
            <a:endParaRPr lang="nl-NL" sz="24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solidFill>
                  <a:prstClr val="black"/>
                </a:solidFill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solidFill>
                  <a:prstClr val="black"/>
                </a:solidFill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solidFill>
                  <a:prstClr val="black"/>
                </a:solidFill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solidFill>
                  <a:prstClr val="black"/>
                </a:solidFill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solidFill>
                  <a:prstClr val="black"/>
                </a:solidFill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solidFill>
                  <a:prstClr val="black"/>
                </a:solidFill>
                <a:ea typeface="Calibri"/>
                <a:cs typeface="Times New Roman"/>
              </a:rPr>
              <a:t> </a:t>
            </a:r>
            <a:endParaRPr lang="nl-NL" sz="11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023" y="2780691"/>
            <a:ext cx="3518727" cy="2387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1726" y="2689291"/>
            <a:ext cx="3560540" cy="241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al 7"/>
          <p:cNvSpPr/>
          <p:nvPr/>
        </p:nvSpPr>
        <p:spPr>
          <a:xfrm>
            <a:off x="2483768" y="2724782"/>
            <a:ext cx="1728192" cy="25202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2780691"/>
            <a:ext cx="1755775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892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52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224408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7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zwaar</a:t>
            </a:r>
            <a:endParaRPr lang="nl-NL" sz="57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7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l</a:t>
            </a:r>
            <a:r>
              <a:rPr lang="nl-NL" sz="5700" b="1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icht</a:t>
            </a:r>
            <a:endParaRPr lang="nl-NL" sz="57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latin typeface="Trebuchet MS"/>
                <a:ea typeface="Calibri"/>
                <a:cs typeface="Times New Roman"/>
              </a:rPr>
              <a:t>= je moet er veel moeite voor doen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Met stenen sjouwen is echt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zwaar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werk.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= je hoeft er maar weinig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Trebuchet MS"/>
                <a:ea typeface="Calibri"/>
                <a:cs typeface="Times New Roman"/>
              </a:rPr>
              <a:t>m</a:t>
            </a:r>
            <a:r>
              <a:rPr lang="nl-NL" sz="2800" dirty="0" smtClean="0">
                <a:latin typeface="Trebuchet MS"/>
                <a:ea typeface="Calibri"/>
                <a:cs typeface="Times New Roman"/>
              </a:rPr>
              <a:t>oeite voor te doen</a:t>
            </a:r>
            <a:endParaRPr lang="nl-NL" sz="2800" dirty="0" smtClean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Trebuchet MS"/>
                <a:ea typeface="Calibri"/>
                <a:cs typeface="Times New Roman"/>
              </a:rPr>
              <a:t>  </a:t>
            </a:r>
            <a:endParaRPr lang="nl-NL" dirty="0" smtClean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Werken op de computer is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licht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werk.</a:t>
            </a:r>
            <a:endParaRPr lang="nl-NL" sz="24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6" name="Picture 2" descr="C:\Users\vrielinf\AppData\Local\Microsoft\Windows\Temporary Internet Files\Content.IE5\3VG0ZVQG\shutterstock_14712778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5174" y="2632598"/>
            <a:ext cx="3014738" cy="287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vrielinf\AppData\Local\Microsoft\Windows\Temporary Internet Files\Content.IE5\4EL16YFW\shutterstock_25751593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7" y="2920541"/>
            <a:ext cx="3519297" cy="230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61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0" y="-11665"/>
            <a:ext cx="9133383" cy="669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7700" b="1" u="sng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bepalen</a:t>
            </a:r>
            <a:r>
              <a:rPr lang="nl-NL" sz="77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nl-NL" sz="66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=</a:t>
            </a:r>
            <a:r>
              <a:rPr lang="nl-NL" sz="72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nl-NL" sz="5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beslissen</a:t>
            </a:r>
          </a:p>
          <a:p>
            <a:pPr lvl="0"/>
            <a:endParaRPr lang="nl-NL" sz="3200" i="1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3200" i="1" dirty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3200" i="1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3200" i="1" dirty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3200" i="1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3200" i="1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3200" i="1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3200" i="1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3200" i="1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De regering moet </a:t>
            </a:r>
            <a:r>
              <a:rPr lang="nl-NL" sz="3200" i="1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bepalen</a:t>
            </a:r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of schoonmaken zwaar werk is.</a:t>
            </a:r>
            <a:endParaRPr lang="nl-NL" sz="3200" i="1" dirty="0">
              <a:solidFill>
                <a:prstClr val="black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385888"/>
            <a:ext cx="612068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54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0" y="-11665"/>
            <a:ext cx="9133383" cy="687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7700" b="1" u="sng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staken</a:t>
            </a:r>
            <a:r>
              <a:rPr lang="nl-NL" sz="77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nl-NL" sz="66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=</a:t>
            </a:r>
            <a:r>
              <a:rPr lang="nl-NL" sz="72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nl-NL" sz="5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niet werken omdat je het ergens niet mee eens ben</a:t>
            </a:r>
            <a:endParaRPr lang="nl-NL" sz="3200" i="1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3200" i="1" dirty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3200" i="1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3200" i="1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3200" i="1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3200" i="1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3200" i="1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De laatste tijd zijn er veel mensen die gaan </a:t>
            </a:r>
            <a:r>
              <a:rPr lang="nl-NL" sz="3200" i="1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staken</a:t>
            </a:r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.</a:t>
            </a:r>
            <a:endParaRPr lang="nl-NL" sz="3200" i="1" dirty="0">
              <a:solidFill>
                <a:prstClr val="black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Kosterm\Downloads\shutterstock_61459197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2709208"/>
            <a:ext cx="4464496" cy="298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11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 dirty="0" smtClean="0">
                <a:solidFill>
                  <a:srgbClr val="C00000"/>
                </a:solidFill>
              </a:rPr>
              <a:t>Week 45 – 5 november  2019</a:t>
            </a:r>
          </a:p>
          <a:p>
            <a:r>
              <a:rPr lang="nl-NL" dirty="0" smtClean="0">
                <a:solidFill>
                  <a:srgbClr val="C00000"/>
                </a:solidFill>
              </a:rPr>
              <a:t>Niveau AA</a:t>
            </a:r>
            <a:endParaRPr lang="nl-NL" dirty="0">
              <a:solidFill>
                <a:srgbClr val="C00000"/>
              </a:solidFill>
            </a:endParaRP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</a:rPr>
              <a:t>Gerarda Das</a:t>
            </a:r>
          </a:p>
          <a:p>
            <a:pPr algn="l"/>
            <a:r>
              <a:rPr lang="nl-NL" sz="1100" i="1" dirty="0" smtClean="0">
                <a:solidFill>
                  <a:srgbClr val="00B050"/>
                </a:solidFill>
              </a:rPr>
              <a:t>Mariët </a:t>
            </a:r>
            <a:r>
              <a:rPr lang="nl-NL" sz="1100" i="1" dirty="0">
                <a:solidFill>
                  <a:srgbClr val="00B050"/>
                </a:solidFill>
              </a:rPr>
              <a:t>Koster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</a:rPr>
              <a:t>Mandy Routledge</a:t>
            </a:r>
            <a:endParaRPr lang="nl-NL" sz="1100" i="1" dirty="0">
              <a:solidFill>
                <a:srgbClr val="00B050"/>
              </a:solidFill>
            </a:endParaRPr>
          </a:p>
          <a:p>
            <a:pPr algn="l"/>
            <a:r>
              <a:rPr lang="en-US" sz="1100" i="1" dirty="0" smtClean="0">
                <a:solidFill>
                  <a:srgbClr val="00B050"/>
                </a:solidFill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326303" y="25814"/>
            <a:ext cx="9120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u="sng" dirty="0" smtClean="0"/>
              <a:t>staken</a:t>
            </a:r>
            <a:endParaRPr lang="nl-NL" sz="8000" b="1" u="sng" dirty="0"/>
          </a:p>
        </p:txBody>
      </p:sp>
      <p:pic>
        <p:nvPicPr>
          <p:cNvPr id="4" name="Picture 2" descr="C:\Users\Kosterm\Downloads\shutterstock_6145919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382300"/>
            <a:ext cx="7160184" cy="478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00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88872" y="73201"/>
            <a:ext cx="88226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u="sng" dirty="0"/>
              <a:t>h</a:t>
            </a:r>
            <a:r>
              <a:rPr lang="en-US" sz="8000" b="1" u="sng" dirty="0" smtClean="0"/>
              <a:t>et loon</a:t>
            </a:r>
            <a:endParaRPr lang="nl-NL" sz="8000" b="1" u="sng" dirty="0"/>
          </a:p>
        </p:txBody>
      </p:sp>
      <p:pic>
        <p:nvPicPr>
          <p:cNvPr id="2051" name="Picture 3" descr="C:\Users\vrielinf\AppData\Local\Microsoft\Windows\Temporary Internet Files\Content.IE5\GMQXL1AG\shutterstock_46560082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247" y="1550843"/>
            <a:ext cx="7787423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43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307974" y="0"/>
            <a:ext cx="90885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zwaar</a:t>
            </a:r>
            <a:endParaRPr lang="nl-NL" sz="8000" b="1" u="sng" dirty="0"/>
          </a:p>
        </p:txBody>
      </p:sp>
      <p:pic>
        <p:nvPicPr>
          <p:cNvPr id="3074" name="Picture 2" descr="C:\Users\vrielinf\AppData\Local\Microsoft\Windows\Temporary Internet Files\Content.IE5\3VG0ZVQG\shutterstock_1471277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6030" y="668134"/>
            <a:ext cx="5337953" cy="581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87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52401" y="25814"/>
            <a:ext cx="9276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u="sng" dirty="0"/>
              <a:t>d</a:t>
            </a:r>
            <a:r>
              <a:rPr lang="en-US" sz="8000" b="1" u="sng" dirty="0" smtClean="0"/>
              <a:t>e regering</a:t>
            </a:r>
            <a:endParaRPr lang="nl-NL" sz="8000" b="1" u="sng" dirty="0"/>
          </a:p>
        </p:txBody>
      </p:sp>
      <p:pic>
        <p:nvPicPr>
          <p:cNvPr id="2051" name="Picture 3" descr="C:\Users\Kosterm\Downloads\shutterstock_146378651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2416" y="4005064"/>
            <a:ext cx="6986474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osterm\Downloads\shutterstock_31621006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75" y="1772816"/>
            <a:ext cx="2915816" cy="194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21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52401" y="25814"/>
            <a:ext cx="9276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u="sng" dirty="0" smtClean="0"/>
              <a:t>bepalen</a:t>
            </a:r>
            <a:endParaRPr lang="nl-NL" sz="8000" b="1" u="sng" dirty="0"/>
          </a:p>
        </p:txBody>
      </p:sp>
      <p:sp>
        <p:nvSpPr>
          <p:cNvPr id="7" name="Tekstvak 6"/>
          <p:cNvSpPr txBox="1"/>
          <p:nvPr/>
        </p:nvSpPr>
        <p:spPr>
          <a:xfrm>
            <a:off x="2123728" y="31409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7171" name="Picture 3" descr="C:\Users\vrielinf\AppData\Local\Microsoft\Windows\Temporary Internet Files\Content.IE5\SW6GRB4S\shutterstock_108166038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324159" cy="402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4442" y="2054755"/>
            <a:ext cx="1138771" cy="870190"/>
          </a:xfrm>
          <a:prstGeom prst="rect">
            <a:avLst/>
          </a:prstGeom>
          <a:solidFill>
            <a:srgbClr val="F4FAF4"/>
          </a:solidFill>
          <a:ln>
            <a:noFill/>
          </a:ln>
          <a:effectLst/>
        </p:spPr>
      </p:pic>
      <p:sp>
        <p:nvSpPr>
          <p:cNvPr id="9" name="Tekstvak 8"/>
          <p:cNvSpPr txBox="1"/>
          <p:nvPr/>
        </p:nvSpPr>
        <p:spPr>
          <a:xfrm rot="21218462">
            <a:off x="5796136" y="2278166"/>
            <a:ext cx="1152128" cy="584775"/>
          </a:xfrm>
          <a:prstGeom prst="rect">
            <a:avLst/>
          </a:prstGeom>
          <a:solidFill>
            <a:srgbClr val="EEF6EE"/>
          </a:solidFill>
        </p:spPr>
        <p:txBody>
          <a:bodyPr wrap="square" rtlCol="0">
            <a:spAutoFit/>
          </a:bodyPr>
          <a:lstStyle/>
          <a:p>
            <a:r>
              <a:rPr lang="nl-NL" sz="3200" dirty="0" smtClean="0">
                <a:latin typeface="Arial Black" panose="020B0A04020102020204" pitchFamily="34" charset="0"/>
              </a:rPr>
              <a:t>nee</a:t>
            </a:r>
            <a:endParaRPr lang="nl-NL" sz="3200" dirty="0">
              <a:latin typeface="Arial Black" panose="020B0A04020102020204" pitchFamily="34" charset="0"/>
            </a:endParaRPr>
          </a:p>
        </p:txBody>
      </p:sp>
      <p:pic>
        <p:nvPicPr>
          <p:cNvPr id="22" name="Picture 6" descr="C:\Users\vrielinf\AppData\Local\Microsoft\Windows\Temporary Internet Files\Content.IE5\6842XQW0\shutterstock_104866015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33" b="96800" l="5424" r="977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293725">
            <a:off x="5997101" y="394724"/>
            <a:ext cx="2720073" cy="155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40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307975" y="25814"/>
            <a:ext cx="9120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u="sng" dirty="0"/>
              <a:t>d</a:t>
            </a:r>
            <a:r>
              <a:rPr lang="en-US" sz="8000" b="1" u="sng" dirty="0" smtClean="0"/>
              <a:t>e leraar</a:t>
            </a:r>
            <a:endParaRPr lang="nl-NL" sz="8000" b="1" u="sng" dirty="0"/>
          </a:p>
        </p:txBody>
      </p:sp>
      <p:sp>
        <p:nvSpPr>
          <p:cNvPr id="8" name="Tekstvak 7"/>
          <p:cNvSpPr txBox="1"/>
          <p:nvPr/>
        </p:nvSpPr>
        <p:spPr>
          <a:xfrm>
            <a:off x="5220072" y="1921187"/>
            <a:ext cx="3464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chemeClr val="bg1"/>
                </a:solidFill>
              </a:rPr>
              <a:t>Dat vind ik ook!</a:t>
            </a:r>
            <a:endParaRPr lang="nl-NL" sz="3200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vrielinf\AppData\Local\Microsoft\Windows\Temporary Internet Files\Content.IE5\ERRFVDQP\shutterstock_3886461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9842" y="1656628"/>
            <a:ext cx="3236227" cy="216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vrielinf\AppData\Local\Microsoft\Windows\Temporary Internet Files\Content.IE5\ZRCFP73U\shutterstock_30923910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1628800"/>
            <a:ext cx="3277885" cy="218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vrielinf\AppData\Local\Microsoft\Windows\Temporary Internet Files\Content.IE5\3VG0ZVQG\shutterstock_146672232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5295" y="3867140"/>
            <a:ext cx="3224772" cy="215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vrielinf\AppData\Local\Microsoft\Windows\Temporary Internet Files\Content.IE5\N0DE5L25\shutterstock_120019451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9842" y="3873928"/>
            <a:ext cx="3236227" cy="216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54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307974" y="7937"/>
            <a:ext cx="90885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/>
              <a:t>d</a:t>
            </a:r>
            <a:r>
              <a:rPr lang="nl-NL" sz="8000" b="1" u="sng" dirty="0" smtClean="0"/>
              <a:t>e kans is groot</a:t>
            </a:r>
            <a:endParaRPr lang="nl-NL" sz="8000" b="1" u="sng" dirty="0"/>
          </a:p>
        </p:txBody>
      </p:sp>
      <p:sp>
        <p:nvSpPr>
          <p:cNvPr id="4" name="Tekstvak 3"/>
          <p:cNvSpPr txBox="1"/>
          <p:nvPr/>
        </p:nvSpPr>
        <p:spPr>
          <a:xfrm>
            <a:off x="4283968" y="4941168"/>
            <a:ext cx="3074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 smtClean="0"/>
              <a:t> </a:t>
            </a:r>
            <a:endParaRPr lang="nl-NL" sz="7200" dirty="0"/>
          </a:p>
        </p:txBody>
      </p:sp>
      <p:pic>
        <p:nvPicPr>
          <p:cNvPr id="6147" name="Picture 3" descr="C:\Users\vrielinf\AppData\Local\Microsoft\Windows\Temporary Internet Files\Content.IE5\ERRFVDQP\shutterstock_56926396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366" y="3408534"/>
            <a:ext cx="4733706" cy="316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 rot="457987">
            <a:off x="854880" y="4314721"/>
            <a:ext cx="2853544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4800" dirty="0">
                <a:latin typeface="Bradley Hand ITC" panose="03070402050302030203" pitchFamily="66" charset="0"/>
              </a:rPr>
              <a:t>g</a:t>
            </a:r>
            <a:r>
              <a:rPr lang="nl-NL" sz="4800" dirty="0" smtClean="0">
                <a:latin typeface="Bradley Hand ITC" panose="03070402050302030203" pitchFamily="66" charset="0"/>
              </a:rPr>
              <a:t>een school</a:t>
            </a:r>
          </a:p>
          <a:p>
            <a:r>
              <a:rPr lang="nl-NL" sz="4800" dirty="0">
                <a:latin typeface="Bradley Hand ITC" panose="03070402050302030203" pitchFamily="66" charset="0"/>
              </a:rPr>
              <a:t>v</a:t>
            </a:r>
            <a:r>
              <a:rPr lang="nl-NL" sz="4800" dirty="0" smtClean="0">
                <a:latin typeface="Bradley Hand ITC" panose="03070402050302030203" pitchFamily="66" charset="0"/>
              </a:rPr>
              <a:t>andaag!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3305" y="1531531"/>
            <a:ext cx="3070228" cy="258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828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17677</TotalTime>
  <Words>193</Words>
  <Application>Microsoft Office PowerPoint</Application>
  <PresentationFormat>Diavoorstelling (4:3)</PresentationFormat>
  <Paragraphs>168</Paragraphs>
  <Slides>17</Slides>
  <Notes>8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18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Koninklijke Kentalis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Nieuwsbegrip</dc:title>
  <dc:creator>van der Plas</dc:creator>
  <cp:lastModifiedBy>VrielinF</cp:lastModifiedBy>
  <cp:revision>2897</cp:revision>
  <cp:lastPrinted>2019-01-22T08:50:40Z</cp:lastPrinted>
  <dcterms:created xsi:type="dcterms:W3CDTF">2014-06-10T08:03:16Z</dcterms:created>
  <dcterms:modified xsi:type="dcterms:W3CDTF">2019-11-05T11:01:54Z</dcterms:modified>
</cp:coreProperties>
</file>