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3" r:id="rId2"/>
    <p:sldId id="257" r:id="rId3"/>
    <p:sldId id="265" r:id="rId4"/>
    <p:sldId id="421" r:id="rId5"/>
    <p:sldId id="312" r:id="rId6"/>
    <p:sldId id="394" r:id="rId7"/>
    <p:sldId id="344" r:id="rId8"/>
    <p:sldId id="402" r:id="rId9"/>
    <p:sldId id="422" r:id="rId10"/>
    <p:sldId id="423" r:id="rId11"/>
    <p:sldId id="424" r:id="rId12"/>
    <p:sldId id="425" r:id="rId13"/>
    <p:sldId id="426" r:id="rId14"/>
    <p:sldId id="270" r:id="rId15"/>
    <p:sldId id="427" r:id="rId16"/>
    <p:sldId id="428" r:id="rId17"/>
    <p:sldId id="429" r:id="rId18"/>
    <p:sldId id="430" r:id="rId19"/>
    <p:sldId id="431" r:id="rId20"/>
    <p:sldId id="432" r:id="rId21"/>
    <p:sldId id="433" r:id="rId22"/>
    <p:sldId id="434" r:id="rId2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3961" autoAdjust="0"/>
  </p:normalViewPr>
  <p:slideViewPr>
    <p:cSldViewPr>
      <p:cViewPr>
        <p:scale>
          <a:sx n="70" d="100"/>
          <a:sy n="70" d="100"/>
        </p:scale>
        <p:origin x="-1903" y="-45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EEE719-2132-428F-88C3-601463DE0DD6}" type="datetimeFigureOut">
              <a:rPr lang="nl-NL" smtClean="0"/>
              <a:t>26-11-2019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D2238-BC57-49DB-9000-78F2CA072F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91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sz="1200" b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gelden = zo zijn</a:t>
            </a:r>
          </a:p>
          <a:p>
            <a:r>
              <a:rPr lang="nl-NL" sz="1200" b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overstroming = dat er water over het land gaat</a:t>
            </a:r>
          </a:p>
          <a:p>
            <a:r>
              <a:rPr lang="nl-NL" sz="1200" b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drassig = modderig en zacht</a:t>
            </a:r>
          </a:p>
          <a:p>
            <a:r>
              <a:rPr lang="nl-NL" sz="1200" b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zeespiegel = de hoogte van het zeewater</a:t>
            </a:r>
          </a:p>
          <a:p>
            <a:r>
              <a:rPr lang="nl-NL" sz="1200" b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stijgen = omhooggaan</a:t>
            </a:r>
          </a:p>
          <a:p>
            <a:r>
              <a:rPr lang="nl-NL" sz="1200" b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beschermen = zorgen dat iets of iemand veilig</a:t>
            </a:r>
            <a:r>
              <a:rPr lang="nl-NL" sz="1200" b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</a:p>
          <a:p>
            <a:r>
              <a:rPr lang="nl-NL" sz="1200" b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dam = een soort dijk dwars in een rivier of kanaal</a:t>
            </a:r>
          </a:p>
          <a:p>
            <a:r>
              <a:rPr lang="nl-NL" sz="1200" b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noodhulp = de hulp aan slachtoffers van een ramp of oorlog</a:t>
            </a:r>
          </a:p>
          <a:p>
            <a:r>
              <a:rPr lang="nl-NL" sz="1200" b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overlast = iets wat heel vervelend is</a:t>
            </a:r>
          </a:p>
          <a:p>
            <a:r>
              <a:rPr lang="nl-NL" sz="1200" b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origineel =heel bijzonder</a:t>
            </a:r>
            <a:endParaRPr lang="nl-NL" sz="120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D2238-BC57-49DB-9000-78F2CA072F07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3589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D2238-BC57-49DB-9000-78F2CA072F07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7513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2372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26-11-2019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9533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26-11-2019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7897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26-11-2019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0049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26-11-2019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9214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26-11-2019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2184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26-11-2019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0402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26-11-2019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4194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26-11-2019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1790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26-11-2019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883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26-11-2019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8907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26-11-2019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8461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02EBB-E90F-443C-9C5D-D5925B8084A4}" type="datetimeFigureOut">
              <a:rPr lang="nl-NL" smtClean="0"/>
              <a:t>26-11-2019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0539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17.png"/><Relationship Id="rId7" Type="http://schemas.openxmlformats.org/officeDocument/2006/relationships/image" Target="../media/image3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png"/><Relationship Id="rId9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17.png"/><Relationship Id="rId7" Type="http://schemas.openxmlformats.org/officeDocument/2006/relationships/image" Target="../media/image43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Xgws5wHpK8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0" indent="0" fontAlgn="b">
              <a:buNone/>
            </a:pPr>
            <a:r>
              <a:rPr lang="nl-NL" sz="1800" u="sng" dirty="0" smtClean="0"/>
              <a:t>Semantisatieverhaal:</a:t>
            </a:r>
          </a:p>
          <a:p>
            <a:pPr marL="0" indent="0" fontAlgn="b">
              <a:buNone/>
            </a:pPr>
            <a:r>
              <a:rPr lang="nl-NL" sz="2000" dirty="0"/>
              <a:t>In de zomervakantie ben ik naar Italië op vakantie geweest. Ik wist dat ik daar iets kon zien dat erg </a:t>
            </a:r>
            <a:r>
              <a:rPr lang="nl-NL" sz="2000" b="1" u="sng" dirty="0"/>
              <a:t>zeldzaam</a:t>
            </a:r>
            <a:r>
              <a:rPr lang="nl-NL" sz="2000" b="1" dirty="0"/>
              <a:t> </a:t>
            </a:r>
            <a:r>
              <a:rPr lang="nl-NL" sz="2000" dirty="0"/>
              <a:t>is. Zeldzaam betekent </a:t>
            </a:r>
            <a:r>
              <a:rPr lang="nl-NL" sz="2000" b="1" i="1" dirty="0"/>
              <a:t>heel bijzonder en er zijn er maar weinig van</a:t>
            </a:r>
            <a:r>
              <a:rPr lang="nl-NL" sz="2000" dirty="0"/>
              <a:t>. Er is daar een stad onder water. Een verzonken stad. (</a:t>
            </a:r>
            <a:r>
              <a:rPr lang="nl-NL" sz="2000" u="sng" dirty="0"/>
              <a:t>klik op de link en start vanaf 4:20</a:t>
            </a:r>
            <a:r>
              <a:rPr lang="nl-NL" sz="2000" dirty="0"/>
              <a:t>) Alleen de kerktoren, die </a:t>
            </a:r>
            <a:r>
              <a:rPr lang="nl-NL" sz="2000" b="1" u="sng" dirty="0"/>
              <a:t>afkomstig is uit</a:t>
            </a:r>
            <a:r>
              <a:rPr lang="nl-NL" sz="2000" dirty="0"/>
              <a:t> de 14</a:t>
            </a:r>
            <a:r>
              <a:rPr lang="nl-NL" sz="2000" baseline="30000" dirty="0"/>
              <a:t>e</a:t>
            </a:r>
            <a:r>
              <a:rPr lang="nl-NL" sz="2000" dirty="0"/>
              <a:t> eeuw, is nog zichtbaar. De kerktoren </a:t>
            </a:r>
            <a:r>
              <a:rPr lang="nl-NL" sz="2000" b="1" i="1" dirty="0"/>
              <a:t>komt uit</a:t>
            </a:r>
            <a:r>
              <a:rPr lang="nl-NL" sz="2000" dirty="0"/>
              <a:t> de 14</a:t>
            </a:r>
            <a:r>
              <a:rPr lang="nl-NL" sz="2000" baseline="30000" dirty="0"/>
              <a:t>e</a:t>
            </a:r>
            <a:r>
              <a:rPr lang="nl-NL" sz="2000" dirty="0"/>
              <a:t> eeuw. De rest van de stad ligt nu onder water. </a:t>
            </a:r>
            <a:r>
              <a:rPr lang="nl-NL" sz="2000" b="1" u="sng" dirty="0"/>
              <a:t>Een expert</a:t>
            </a:r>
            <a:r>
              <a:rPr lang="nl-NL" sz="2000" dirty="0"/>
              <a:t>, dat is </a:t>
            </a:r>
            <a:r>
              <a:rPr lang="nl-NL" sz="2000" b="1" i="1" dirty="0"/>
              <a:t>iemand die ergens veel van weet</a:t>
            </a:r>
            <a:r>
              <a:rPr lang="nl-NL" sz="2000" dirty="0"/>
              <a:t>, vertelde mij dat je onder water prachtige dingen kan zien. </a:t>
            </a:r>
            <a:r>
              <a:rPr lang="nl-NL" sz="2000" b="1" u="sng" dirty="0"/>
              <a:t>Tevens</a:t>
            </a:r>
            <a:r>
              <a:rPr lang="nl-NL" sz="2000" dirty="0"/>
              <a:t> kun je de zeldzame kerk beklimmen. Je kunt er dus duiken, maar </a:t>
            </a:r>
            <a:r>
              <a:rPr lang="nl-NL" sz="2000" b="1" i="1" dirty="0"/>
              <a:t>ook</a:t>
            </a:r>
            <a:r>
              <a:rPr lang="nl-NL" sz="2000" dirty="0"/>
              <a:t> klimmen. Als je daar gaat duiken kun je </a:t>
            </a:r>
            <a:r>
              <a:rPr lang="nl-NL" sz="2000" b="1" u="sng" dirty="0"/>
              <a:t>mogelijk</a:t>
            </a:r>
            <a:r>
              <a:rPr lang="nl-NL" sz="2000" dirty="0"/>
              <a:t>, dat betekent </a:t>
            </a:r>
            <a:r>
              <a:rPr lang="nl-NL" sz="2000" b="1" i="1" dirty="0"/>
              <a:t>misschien</a:t>
            </a:r>
            <a:r>
              <a:rPr lang="nl-NL" sz="2000" dirty="0"/>
              <a:t>, nog een mooie </a:t>
            </a:r>
            <a:r>
              <a:rPr lang="nl-NL" sz="2000" b="1" u="sng" dirty="0"/>
              <a:t>vondst</a:t>
            </a:r>
            <a:r>
              <a:rPr lang="nl-NL" sz="2000" dirty="0"/>
              <a:t> doen. Een vondst is </a:t>
            </a:r>
            <a:r>
              <a:rPr lang="nl-NL" sz="2000" b="1" i="1" dirty="0"/>
              <a:t>iets wat gevonden is</a:t>
            </a:r>
            <a:r>
              <a:rPr lang="nl-NL" sz="2000" dirty="0"/>
              <a:t>. Ik denk dat het voor </a:t>
            </a:r>
            <a:r>
              <a:rPr lang="nl-NL" sz="2000" b="1" u="sng" dirty="0"/>
              <a:t>archeologen</a:t>
            </a:r>
            <a:r>
              <a:rPr lang="nl-NL" sz="2000" dirty="0"/>
              <a:t> ook erg leuk is om daar te gaan duiken. De archeoloog is </a:t>
            </a:r>
            <a:r>
              <a:rPr lang="nl-NL" sz="2000" b="1" i="1" dirty="0"/>
              <a:t>iemand die in de grond zoekt naar spullen van vroeger</a:t>
            </a:r>
            <a:r>
              <a:rPr lang="nl-NL" sz="2000" dirty="0"/>
              <a:t>. Je kunt daar van alles zien. Ook hebben ze met </a:t>
            </a:r>
            <a:r>
              <a:rPr lang="nl-NL" sz="2000" b="1" u="sng" dirty="0"/>
              <a:t>een opgraving</a:t>
            </a:r>
            <a:r>
              <a:rPr lang="nl-NL" sz="2000" dirty="0"/>
              <a:t> een prachtige mozaïekvloer gevonden. Een opgraving is </a:t>
            </a:r>
            <a:r>
              <a:rPr lang="nl-NL" sz="2000" b="1" i="1" dirty="0"/>
              <a:t>de plek waar spullen van vroeger in de grond worden gevonden</a:t>
            </a:r>
            <a:r>
              <a:rPr lang="nl-NL" sz="2000" dirty="0"/>
              <a:t>. </a:t>
            </a:r>
          </a:p>
          <a:p>
            <a:pPr marL="0" indent="0" fontAlgn="b">
              <a:buNone/>
            </a:pPr>
            <a:r>
              <a:rPr lang="nl-NL" sz="2000" dirty="0"/>
              <a:t>Misschien heb je deze bijzondere kerk wel eens op een ansichtkaartje </a:t>
            </a:r>
            <a:r>
              <a:rPr lang="nl-NL" sz="2000" b="1" u="sng" dirty="0"/>
              <a:t>afgebeeld</a:t>
            </a:r>
            <a:r>
              <a:rPr lang="nl-NL" sz="2000" b="1" dirty="0"/>
              <a:t> </a:t>
            </a:r>
            <a:r>
              <a:rPr lang="nl-NL" sz="2000" dirty="0"/>
              <a:t>zien staan? Afbeelden is </a:t>
            </a:r>
            <a:r>
              <a:rPr lang="nl-NL" sz="2000" b="1" i="1" dirty="0"/>
              <a:t>iets of iemand laten zien als een plaatje of tekening, voorstellen</a:t>
            </a:r>
            <a:r>
              <a:rPr lang="nl-NL" sz="2000" dirty="0"/>
              <a:t>. Ik heb in ieder geval een souvenir meegenomen van mijn bezoek aan de ‘verzonken stad’.  Ik heb </a:t>
            </a:r>
            <a:r>
              <a:rPr lang="nl-NL" sz="2000" b="1" u="sng" dirty="0"/>
              <a:t>een voorwerp</a:t>
            </a:r>
            <a:r>
              <a:rPr lang="nl-NL" sz="2000" dirty="0"/>
              <a:t>, dat is </a:t>
            </a:r>
            <a:r>
              <a:rPr lang="nl-NL" sz="2000" b="1" i="1" dirty="0"/>
              <a:t>een ding, je kunt het zien en pakken</a:t>
            </a:r>
            <a:r>
              <a:rPr lang="nl-NL" sz="2000" dirty="0"/>
              <a:t>, gekocht ter herinnering aan mijn bezoek. Zou jij ook wel eens deze stad onder water willen bezoeken?</a:t>
            </a:r>
          </a:p>
        </p:txBody>
      </p:sp>
    </p:spTree>
    <p:extLst>
      <p:ext uri="{BB962C8B-B14F-4D97-AF65-F5344CB8AC3E}">
        <p14:creationId xmlns:p14="http://schemas.microsoft.com/office/powerpoint/2010/main" val="246267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216024" y="7937"/>
            <a:ext cx="9396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de opgraving </a:t>
            </a:r>
            <a:endParaRPr lang="nl-NL" sz="8000" b="1" u="sng" dirty="0"/>
          </a:p>
        </p:txBody>
      </p:sp>
      <p:pic>
        <p:nvPicPr>
          <p:cNvPr id="7" name="Picture 2" descr="C:\Users\routledm\AppData\Local\Microsoft\Windows\Temporary Internet Files\Content.IE5\QB2I425M\shutterstock_13019492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5976664" cy="448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74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79512" y="25814"/>
            <a:ext cx="8964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tevens</a:t>
            </a:r>
            <a:endParaRPr lang="nl-NL" sz="8000" b="1" u="sng" dirty="0"/>
          </a:p>
        </p:txBody>
      </p:sp>
      <p:pic>
        <p:nvPicPr>
          <p:cNvPr id="7" name="Picture 2" descr="C:\Users\vdplasg\Downloads\shutterstock_14327213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88" y="2454010"/>
            <a:ext cx="3831086" cy="255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4139952" y="2564904"/>
            <a:ext cx="11521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800" dirty="0" smtClean="0"/>
              <a:t>+</a:t>
            </a:r>
            <a:endParaRPr lang="nl-NL" sz="138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7733" y="2420888"/>
            <a:ext cx="3454747" cy="2789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38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218994" y="42776"/>
            <a:ext cx="939356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500" b="1" u="sng" dirty="0" smtClean="0"/>
              <a:t>afbeelden</a:t>
            </a:r>
            <a:endParaRPr lang="nl-NL" sz="7500" b="1" u="sng" dirty="0"/>
          </a:p>
        </p:txBody>
      </p:sp>
      <p:pic>
        <p:nvPicPr>
          <p:cNvPr id="7" name="Groep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62" y="1340768"/>
            <a:ext cx="754235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32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297433" y="7937"/>
            <a:ext cx="9243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het voorwerp</a:t>
            </a:r>
            <a:endParaRPr lang="nl-NL" sz="8000" b="1" u="sng" dirty="0"/>
          </a:p>
        </p:txBody>
      </p:sp>
      <p:grpSp>
        <p:nvGrpSpPr>
          <p:cNvPr id="8" name="Groep 7"/>
          <p:cNvGrpSpPr/>
          <p:nvPr/>
        </p:nvGrpSpPr>
        <p:grpSpPr>
          <a:xfrm>
            <a:off x="2987824" y="1556792"/>
            <a:ext cx="3687121" cy="5149612"/>
            <a:chOff x="2987824" y="1556792"/>
            <a:chExt cx="3687121" cy="5149612"/>
          </a:xfrm>
        </p:grpSpPr>
        <p:pic>
          <p:nvPicPr>
            <p:cNvPr id="9" name="Picture 2" descr="C:\Users\routledm\AppData\Local\Microsoft\Windows\Temporary Internet Files\Content.IE5\QB2I425M\shutterstock_131513831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1556792"/>
              <a:ext cx="3687121" cy="5149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29621">
              <a:off x="4089658" y="4563810"/>
              <a:ext cx="1241020" cy="1508615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1891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 de woordmuur: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0173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de expert</a:t>
            </a:r>
            <a:endParaRPr lang="nl-NL" sz="6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de leek</a:t>
            </a:r>
            <a:endParaRPr lang="nl-NL" sz="6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/>
              <a:t>iemand die ergens veel van weet </a:t>
            </a:r>
            <a:endParaRPr lang="nl-NL" sz="2800" dirty="0" smtClean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   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De expert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vertelde dat </a:t>
            </a:r>
            <a:r>
              <a:rPr lang="nl-NL" sz="2400" i="1" dirty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je onder water prachtige dingen kan 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zien</a:t>
            </a:r>
            <a:r>
              <a:rPr lang="nl-NL" sz="2400" i="1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.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Trebuchet MS"/>
                <a:ea typeface="Calibri"/>
                <a:cs typeface="Times New Roman"/>
              </a:rPr>
              <a:t>= iemand die niet deskundig is op een bepaald gebied </a:t>
            </a:r>
            <a:endParaRPr lang="nl-NL" sz="2800" dirty="0" smtClean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Trebuchet MS"/>
                <a:ea typeface="Calibri"/>
                <a:cs typeface="Times New Roman"/>
              </a:rPr>
              <a:t>  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De leek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wist niet wat je onder water kon zien.</a:t>
            </a:r>
            <a:endParaRPr lang="nl-NL" sz="24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 descr="C:\Users\routledm\AppData\Local\Microsoft\Windows\Temporary Internet Files\Content.IE5\OPAPWBW0\shutterstock_2216966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3150" y="3060104"/>
            <a:ext cx="2095500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lkvormige toelichting 7"/>
          <p:cNvSpPr>
            <a:spLocks noChangeArrowheads="1"/>
          </p:cNvSpPr>
          <p:nvPr/>
        </p:nvSpPr>
        <p:spPr bwMode="auto">
          <a:xfrm>
            <a:off x="6730950" y="2993429"/>
            <a:ext cx="1441450" cy="1008063"/>
          </a:xfrm>
          <a:prstGeom prst="cloudCallout">
            <a:avLst>
              <a:gd name="adj1" fmla="val -56366"/>
              <a:gd name="adj2" fmla="val 65269"/>
            </a:avLst>
          </a:prstGeom>
          <a:solidFill>
            <a:srgbClr val="FFFFFF"/>
          </a:solidFill>
          <a:ln w="25400" algn="ctr">
            <a:solidFill>
              <a:srgbClr val="8064A2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6" name="Picture 2" descr="C:\Users\routledm\AppData\Local\Microsoft\Windows\Temporary Internet Files\Content.IE5\5VWXX6TG\shutterstock_72738039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2613" y="2564904"/>
            <a:ext cx="2332672" cy="234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3214251"/>
            <a:ext cx="709230" cy="57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601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zeldzaam</a:t>
            </a:r>
            <a:endParaRPr lang="nl-NL" sz="6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b="1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veelvoorkomend</a:t>
            </a:r>
            <a:endParaRPr lang="nl-NL" sz="4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 panose="020B0603020202020204" pitchFamily="34" charset="0"/>
                <a:ea typeface="Calibri"/>
                <a:cs typeface="Times New Roman"/>
              </a:rPr>
              <a:t>= heel bijzonder en er zijn er maar weinig van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  </a:t>
            </a:r>
            <a:endParaRPr lang="nl-NL" sz="2400" i="1" dirty="0" smtClean="0">
              <a:solidFill>
                <a:srgbClr val="387038"/>
              </a:solidFill>
              <a:latin typeface="Trebuchet MS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Deze stad onder water is erg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zeldzaam</a:t>
            </a:r>
            <a:r>
              <a:rPr lang="nl-NL" sz="2400" i="1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.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>
                <a:latin typeface="Trebuchet MS"/>
                <a:ea typeface="Calibri"/>
                <a:cs typeface="Times New Roman"/>
              </a:rPr>
              <a:t>niet bijzonder, iets dat veel voorkomt</a:t>
            </a:r>
            <a:endParaRPr lang="nl-NL" sz="2800" dirty="0" smtClean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r>
              <a:rPr lang="nl-NL" dirty="0">
                <a:effectLst/>
                <a:latin typeface="Trebuchet MS"/>
                <a:ea typeface="Calibri"/>
                <a:cs typeface="Times New Roman"/>
              </a:rPr>
              <a:t>  </a:t>
            </a:r>
            <a:endParaRPr lang="nl-NL" dirty="0" smtClean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Deze huizen zijn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veelvoorkomend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in Nederland.</a:t>
            </a:r>
            <a:endParaRPr lang="nl-NL" sz="24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7" name="Picture 2" descr="C:\Users\routledm\AppData\Local\Microsoft\Windows\Temporary Internet Files\Content.Outlook\TEVPJI02\shutterstock_71313620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630" y="2678124"/>
            <a:ext cx="3143751" cy="176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routledm\AppData\Local\Microsoft\Windows\Temporary Internet Files\Content.IE5\321VJ0A3\shutterstock_9600117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2564904"/>
            <a:ext cx="3240360" cy="215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74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1520" y="4581128"/>
            <a:ext cx="2808311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131841" y="4005064"/>
            <a:ext cx="2808312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12160" y="3448040"/>
            <a:ext cx="2850773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86272" y="4493488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 smtClean="0">
                <a:latin typeface="Trebuchet MS"/>
                <a:ea typeface="Calibri"/>
                <a:cs typeface="Times New Roman"/>
              </a:rPr>
              <a:t>verstopt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2966594" y="3898384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 smtClean="0">
                <a:effectLst/>
                <a:latin typeface="Trebuchet MS"/>
                <a:ea typeface="Calibri"/>
                <a:cs typeface="Times New Roman"/>
              </a:rPr>
              <a:t>zoeken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5796136" y="3356992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>
                <a:latin typeface="Trebuchet MS"/>
                <a:ea typeface="Calibri"/>
                <a:cs typeface="Times New Roman"/>
              </a:rPr>
              <a:t>d</a:t>
            </a:r>
            <a:r>
              <a:rPr lang="nl-NL" sz="4800" dirty="0" smtClean="0">
                <a:latin typeface="Trebuchet MS"/>
                <a:ea typeface="Calibri"/>
                <a:cs typeface="Times New Roman"/>
              </a:rPr>
              <a:t>e vondst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1187624" y="5517232"/>
            <a:ext cx="6984776" cy="400984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i="1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Misschien kun je in het water nog een mooie </a:t>
            </a:r>
            <a:r>
              <a:rPr lang="nl-NL" sz="2000" i="1" u="sng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vondst</a:t>
            </a:r>
            <a:r>
              <a:rPr lang="nl-NL" sz="2000" i="1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 doen</a:t>
            </a:r>
            <a:r>
              <a:rPr lang="nl-NL" sz="2000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.</a:t>
            </a:r>
            <a:endParaRPr lang="nl-NL" sz="1100" u="sng" dirty="0">
              <a:effectLst/>
              <a:ea typeface="Calibri"/>
              <a:cs typeface="Times New Roman"/>
            </a:endParaRPr>
          </a:p>
        </p:txBody>
      </p:sp>
      <p:sp>
        <p:nvSpPr>
          <p:cNvPr id="39" name="Text Box 14"/>
          <p:cNvSpPr txBox="1"/>
          <p:nvPr/>
        </p:nvSpPr>
        <p:spPr>
          <a:xfrm>
            <a:off x="6074503" y="4293096"/>
            <a:ext cx="2673961" cy="716522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43" name="Tekstvak 2"/>
          <p:cNvSpPr txBox="1">
            <a:spLocks noChangeArrowheads="1"/>
          </p:cNvSpPr>
          <p:nvPr/>
        </p:nvSpPr>
        <p:spPr bwMode="auto">
          <a:xfrm>
            <a:off x="6127933" y="4221088"/>
            <a:ext cx="2641574" cy="788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latin typeface="Trebuchet MS"/>
                <a:ea typeface="Calibri"/>
                <a:cs typeface="Times New Roman"/>
              </a:rPr>
              <a:t>= </a:t>
            </a:r>
            <a:r>
              <a:rPr lang="nl-NL" sz="2400" dirty="0" smtClean="0">
                <a:latin typeface="Trebuchet MS"/>
                <a:ea typeface="Calibri"/>
                <a:cs typeface="Times New Roman"/>
              </a:rPr>
              <a:t>iets wat gevonden is</a:t>
            </a:r>
            <a:endParaRPr lang="nl-NL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6" name="Picture 3" descr="C:\Users\vrielinf\AppData\Local\Microsoft\Windows\Temporary Internet Files\Content.IE5\JG7KMAZA\shutterstock_23238481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1628800"/>
            <a:ext cx="2507820" cy="167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routledm\AppData\Local\Microsoft\Windows\Temporary Internet Files\Content.IE5\3M6GQUAU\shutterstock_141701741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1388" y="2413687"/>
            <a:ext cx="2564748" cy="144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routledm\AppData\Local\Microsoft\Windows\Temporary Internet Files\Content.IE5\XSIJSXR0\shutterstock_39145913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776021"/>
            <a:ext cx="2571058" cy="171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61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391" y="126507"/>
            <a:ext cx="9013609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771801" y="476672"/>
            <a:ext cx="3329280" cy="69088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2699792" y="404664"/>
            <a:ext cx="3456383" cy="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 smtClean="0">
                <a:latin typeface="Trebuchet MS" panose="020B0603020202020204" pitchFamily="34" charset="0"/>
                <a:ea typeface="Calibri"/>
                <a:cs typeface="Times New Roman"/>
              </a:rPr>
              <a:t>afbeelden</a:t>
            </a:r>
            <a:endParaRPr lang="nl-NL" sz="4800" b="1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416821" y="3681028"/>
            <a:ext cx="2787027" cy="50405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416822" y="3629794"/>
            <a:ext cx="2787026" cy="47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2800" b="1" dirty="0">
                <a:latin typeface="Trebuchet MS" panose="020B0603020202020204" pitchFamily="34" charset="0"/>
                <a:ea typeface="Calibri"/>
                <a:cs typeface="Times New Roman"/>
              </a:rPr>
              <a:t>d</a:t>
            </a:r>
            <a:r>
              <a:rPr lang="nl-NL" sz="2800" b="1" dirty="0" smtClean="0">
                <a:latin typeface="Trebuchet MS" panose="020B0603020202020204" pitchFamily="34" charset="0"/>
                <a:ea typeface="Calibri"/>
                <a:cs typeface="Times New Roman"/>
              </a:rPr>
              <a:t>e foto</a:t>
            </a:r>
            <a:endParaRPr lang="nl-NL" sz="2800" b="1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pic>
        <p:nvPicPr>
          <p:cNvPr id="15" name="Afbeelding 1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sp>
        <p:nvSpPr>
          <p:cNvPr id="13" name="Text Box 14"/>
          <p:cNvSpPr txBox="1"/>
          <p:nvPr/>
        </p:nvSpPr>
        <p:spPr>
          <a:xfrm>
            <a:off x="6228184" y="476672"/>
            <a:ext cx="2520280" cy="2016224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6228183" y="419180"/>
            <a:ext cx="2448273" cy="207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400" dirty="0" smtClean="0">
                <a:effectLst/>
                <a:latin typeface="Trebuchet MS"/>
                <a:ea typeface="Calibri"/>
                <a:cs typeface="Times New Roman"/>
              </a:rPr>
              <a:t>iets of iemand laten zien als een plaatje of tekening, voorstellen</a:t>
            </a:r>
            <a:endParaRPr lang="nl-NL" sz="105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8" name="Text Box 14"/>
          <p:cNvSpPr txBox="1"/>
          <p:nvPr/>
        </p:nvSpPr>
        <p:spPr>
          <a:xfrm>
            <a:off x="3491880" y="3705525"/>
            <a:ext cx="2498109" cy="479559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9" name="Tekstvak 2"/>
          <p:cNvSpPr txBox="1">
            <a:spLocks noChangeArrowheads="1"/>
          </p:cNvSpPr>
          <p:nvPr/>
        </p:nvSpPr>
        <p:spPr bwMode="auto">
          <a:xfrm>
            <a:off x="3491880" y="3687523"/>
            <a:ext cx="2426102" cy="497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2800" b="1" dirty="0" smtClean="0">
                <a:latin typeface="Trebuchet MS" panose="020B0603020202020204" pitchFamily="34" charset="0"/>
                <a:ea typeface="Calibri"/>
                <a:cs typeface="Times New Roman"/>
              </a:rPr>
              <a:t>het schilderij</a:t>
            </a:r>
            <a:endParaRPr lang="nl-NL" sz="2800" b="1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sp>
        <p:nvSpPr>
          <p:cNvPr id="20" name="Text Box 14"/>
          <p:cNvSpPr txBox="1"/>
          <p:nvPr/>
        </p:nvSpPr>
        <p:spPr>
          <a:xfrm>
            <a:off x="6516217" y="3681028"/>
            <a:ext cx="2160240" cy="522482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21" name="Tekstvak 2"/>
          <p:cNvSpPr txBox="1">
            <a:spLocks noChangeArrowheads="1"/>
          </p:cNvSpPr>
          <p:nvPr/>
        </p:nvSpPr>
        <p:spPr bwMode="auto">
          <a:xfrm>
            <a:off x="6300192" y="3705525"/>
            <a:ext cx="2571433" cy="47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2800" b="1" dirty="0">
                <a:latin typeface="Trebuchet MS" panose="020B0603020202020204" pitchFamily="34" charset="0"/>
                <a:ea typeface="Calibri"/>
                <a:cs typeface="Times New Roman"/>
              </a:rPr>
              <a:t>d</a:t>
            </a:r>
            <a:r>
              <a:rPr lang="nl-NL" sz="2800" b="1" dirty="0" smtClean="0">
                <a:effectLst/>
                <a:latin typeface="Trebuchet MS" panose="020B0603020202020204" pitchFamily="34" charset="0"/>
                <a:ea typeface="Calibri"/>
                <a:cs typeface="Times New Roman"/>
              </a:rPr>
              <a:t>e tekening</a:t>
            </a:r>
            <a:endParaRPr lang="nl-NL" sz="2800" b="1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pic>
        <p:nvPicPr>
          <p:cNvPr id="23" name="Afbeelding 22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5644">
            <a:off x="5389943" y="3438053"/>
            <a:ext cx="186485" cy="289113"/>
          </a:xfrm>
          <a:prstGeom prst="rect">
            <a:avLst/>
          </a:prstGeom>
        </p:spPr>
      </p:pic>
      <p:pic>
        <p:nvPicPr>
          <p:cNvPr id="27" name="Groep 3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093" y="4365104"/>
            <a:ext cx="2398434" cy="160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routledm\AppData\Local\Microsoft\Windows\Temporary Internet Files\Content.IE5\KGZMQ6Q2\shutterstock_53301916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575" y="4497672"/>
            <a:ext cx="1524000" cy="130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routledm\AppData\Local\Microsoft\Windows\Temporary Internet Files\Content.IE5\5VWXX6TG\shutterstock_713102200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4365104"/>
            <a:ext cx="2016223" cy="15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27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391" y="126507"/>
            <a:ext cx="9013609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1907703" y="476672"/>
            <a:ext cx="4193378" cy="69088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1907703" y="404664"/>
            <a:ext cx="4248471" cy="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latin typeface="Trebuchet MS" panose="020B0603020202020204" pitchFamily="34" charset="0"/>
                <a:ea typeface="Calibri"/>
                <a:cs typeface="Times New Roman"/>
              </a:rPr>
              <a:t>h</a:t>
            </a:r>
            <a:r>
              <a:rPr lang="nl-NL" sz="4800" b="1" dirty="0" smtClean="0">
                <a:latin typeface="Trebuchet MS" panose="020B0603020202020204" pitchFamily="34" charset="0"/>
                <a:ea typeface="Calibri"/>
                <a:cs typeface="Times New Roman"/>
              </a:rPr>
              <a:t>et voorwerp</a:t>
            </a:r>
            <a:endParaRPr lang="nl-NL" sz="4800" b="1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416822" y="3681028"/>
            <a:ext cx="1706906" cy="9721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416822" y="3629794"/>
            <a:ext cx="1778914" cy="951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2800" b="1" dirty="0" smtClean="0">
                <a:effectLst/>
                <a:latin typeface="Trebuchet MS" panose="020B0603020202020204" pitchFamily="34" charset="0"/>
                <a:ea typeface="Calibri"/>
                <a:cs typeface="Times New Roman"/>
              </a:rPr>
              <a:t>de souvenir</a:t>
            </a:r>
            <a:endParaRPr lang="nl-NL" sz="2800" b="1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2452063" y="3699030"/>
            <a:ext cx="1903913" cy="936104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0" name="Tekstvak 2"/>
          <p:cNvSpPr txBox="1">
            <a:spLocks noChangeArrowheads="1"/>
          </p:cNvSpPr>
          <p:nvPr/>
        </p:nvSpPr>
        <p:spPr bwMode="auto">
          <a:xfrm>
            <a:off x="2411760" y="3681028"/>
            <a:ext cx="2016224" cy="86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2400" b="1" dirty="0" smtClean="0">
                <a:effectLst/>
                <a:latin typeface="Trebuchet MS" panose="020B0603020202020204" pitchFamily="34" charset="0"/>
                <a:ea typeface="Calibri"/>
                <a:cs typeface="Times New Roman"/>
              </a:rPr>
              <a:t>de ansichtkaart</a:t>
            </a:r>
            <a:endParaRPr lang="nl-NL" sz="2400" b="1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pic>
        <p:nvPicPr>
          <p:cNvPr id="15" name="Afbeelding 1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pic>
        <p:nvPicPr>
          <p:cNvPr id="16" name="Afbeelding 1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5644">
            <a:off x="3867249" y="3428038"/>
            <a:ext cx="168007" cy="298720"/>
          </a:xfrm>
          <a:prstGeom prst="rect">
            <a:avLst/>
          </a:prstGeom>
        </p:spPr>
      </p:pic>
      <p:sp>
        <p:nvSpPr>
          <p:cNvPr id="13" name="Text Box 14"/>
          <p:cNvSpPr txBox="1"/>
          <p:nvPr/>
        </p:nvSpPr>
        <p:spPr>
          <a:xfrm>
            <a:off x="6228184" y="476672"/>
            <a:ext cx="2520280" cy="1475710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6228184" y="526738"/>
            <a:ext cx="2679447" cy="1425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een ding, je kunt het zien en pakken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8" name="Text Box 14"/>
          <p:cNvSpPr txBox="1"/>
          <p:nvPr/>
        </p:nvSpPr>
        <p:spPr>
          <a:xfrm>
            <a:off x="4666179" y="3705525"/>
            <a:ext cx="1850037" cy="936104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9" name="Tekstvak 2"/>
          <p:cNvSpPr txBox="1">
            <a:spLocks noChangeArrowheads="1"/>
          </p:cNvSpPr>
          <p:nvPr/>
        </p:nvSpPr>
        <p:spPr bwMode="auto">
          <a:xfrm>
            <a:off x="4666178" y="3687523"/>
            <a:ext cx="1850038" cy="86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2800" b="1" dirty="0" smtClean="0">
                <a:latin typeface="Trebuchet MS" panose="020B0603020202020204" pitchFamily="34" charset="0"/>
                <a:ea typeface="Calibri"/>
                <a:cs typeface="Times New Roman"/>
              </a:rPr>
              <a:t>de duikbril</a:t>
            </a:r>
            <a:endParaRPr lang="nl-NL" sz="2800" b="1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sp>
        <p:nvSpPr>
          <p:cNvPr id="20" name="Text Box 14"/>
          <p:cNvSpPr txBox="1"/>
          <p:nvPr/>
        </p:nvSpPr>
        <p:spPr>
          <a:xfrm>
            <a:off x="6898427" y="3717032"/>
            <a:ext cx="1778029" cy="936104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21" name="Tekstvak 2"/>
          <p:cNvSpPr txBox="1">
            <a:spLocks noChangeArrowheads="1"/>
          </p:cNvSpPr>
          <p:nvPr/>
        </p:nvSpPr>
        <p:spPr bwMode="auto">
          <a:xfrm>
            <a:off x="6898427" y="3699967"/>
            <a:ext cx="1778029" cy="86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2800" b="1" dirty="0" smtClean="0">
                <a:latin typeface="Trebuchet MS" panose="020B0603020202020204" pitchFamily="34" charset="0"/>
                <a:ea typeface="Calibri"/>
                <a:cs typeface="Times New Roman"/>
              </a:rPr>
              <a:t>de backpack</a:t>
            </a:r>
            <a:endParaRPr lang="nl-NL" sz="2800" b="1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pic>
        <p:nvPicPr>
          <p:cNvPr id="23" name="Afbeelding 22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5644">
            <a:off x="5407861" y="3437049"/>
            <a:ext cx="168007" cy="298720"/>
          </a:xfrm>
          <a:prstGeom prst="rect">
            <a:avLst/>
          </a:prstGeom>
        </p:spPr>
      </p:pic>
      <p:grpSp>
        <p:nvGrpSpPr>
          <p:cNvPr id="24" name="Groep 23"/>
          <p:cNvGrpSpPr/>
          <p:nvPr/>
        </p:nvGrpSpPr>
        <p:grpSpPr>
          <a:xfrm>
            <a:off x="827584" y="4797152"/>
            <a:ext cx="869883" cy="1141121"/>
            <a:chOff x="2987824" y="1556792"/>
            <a:chExt cx="3687121" cy="5149612"/>
          </a:xfrm>
        </p:grpSpPr>
        <p:pic>
          <p:nvPicPr>
            <p:cNvPr id="25" name="Picture 2" descr="C:\Users\routledm\AppData\Local\Microsoft\Windows\Temporary Internet Files\Content.IE5\QB2I425M\shutterstock_1315138310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1556792"/>
              <a:ext cx="3687121" cy="5149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29621">
              <a:off x="4089658" y="4563810"/>
              <a:ext cx="1241020" cy="1508615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pic>
        <p:nvPicPr>
          <p:cNvPr id="27" name="Groep 3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2062" y="4725144"/>
            <a:ext cx="1903913" cy="127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routledm\AppData\Local\Microsoft\Windows\Temporary Internet Files\Content.IE5\321VJ0A3\shutterstock_16736970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4731142"/>
            <a:ext cx="1524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routledm\AppData\Local\Microsoft\Windows\Temporary Internet Files\Content.IE5\KUPW8Y4P\shutterstock_509148958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9339" y="4695103"/>
            <a:ext cx="1037077" cy="132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76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 dirty="0" smtClean="0">
                <a:solidFill>
                  <a:srgbClr val="C00000"/>
                </a:solidFill>
              </a:rPr>
              <a:t>Week 48 – 26 november 2019</a:t>
            </a:r>
          </a:p>
          <a:p>
            <a:r>
              <a:rPr lang="nl-NL" dirty="0" smtClean="0">
                <a:solidFill>
                  <a:srgbClr val="C00000"/>
                </a:solidFill>
              </a:rPr>
              <a:t>Niveau A</a:t>
            </a:r>
            <a:endParaRPr lang="nl-NL" dirty="0">
              <a:solidFill>
                <a:srgbClr val="C00000"/>
              </a:solidFill>
            </a:endParaRP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</a:rPr>
              <a:t>Gerarda Das</a:t>
            </a:r>
          </a:p>
          <a:p>
            <a:pPr algn="l"/>
            <a:r>
              <a:rPr lang="nl-NL" sz="1100" i="1" dirty="0" smtClean="0">
                <a:solidFill>
                  <a:srgbClr val="00B050"/>
                </a:solidFill>
              </a:rPr>
              <a:t>Mariët </a:t>
            </a:r>
            <a:r>
              <a:rPr lang="nl-NL" sz="1100" i="1" dirty="0">
                <a:solidFill>
                  <a:srgbClr val="00B050"/>
                </a:solidFill>
              </a:rPr>
              <a:t>Koster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</a:rPr>
              <a:t>Mandy Routledge</a:t>
            </a:r>
            <a:endParaRPr lang="nl-NL" sz="1100" i="1" dirty="0">
              <a:solidFill>
                <a:srgbClr val="00B050"/>
              </a:solidFill>
            </a:endParaRPr>
          </a:p>
          <a:p>
            <a:pPr algn="l"/>
            <a:r>
              <a:rPr lang="en-US" sz="1100" i="1" dirty="0" smtClean="0">
                <a:solidFill>
                  <a:srgbClr val="00B050"/>
                </a:solidFill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02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0" y="-27384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Rechte verbindingslijn 8"/>
          <p:cNvCxnSpPr/>
          <p:nvPr/>
        </p:nvCxnSpPr>
        <p:spPr>
          <a:xfrm flipH="1">
            <a:off x="4713813" y="1432346"/>
            <a:ext cx="1132205" cy="10725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14"/>
          <p:cNvSpPr txBox="1"/>
          <p:nvPr/>
        </p:nvSpPr>
        <p:spPr>
          <a:xfrm>
            <a:off x="2339752" y="2348881"/>
            <a:ext cx="4320479" cy="86409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2449404" y="2352512"/>
            <a:ext cx="4101173" cy="100448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600" b="1" dirty="0" smtClean="0">
                <a:latin typeface="Trebuchet MS"/>
                <a:ea typeface="Calibri"/>
                <a:cs typeface="Times New Roman"/>
              </a:rPr>
              <a:t>de archeoloog</a:t>
            </a:r>
            <a:endParaRPr lang="nl-NL" sz="4600" dirty="0">
              <a:effectLst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 flipH="1">
            <a:off x="1835696" y="3212976"/>
            <a:ext cx="1772920" cy="11118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5408503" y="3212976"/>
            <a:ext cx="598805" cy="9772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4"/>
          <p:cNvSpPr txBox="1"/>
          <p:nvPr/>
        </p:nvSpPr>
        <p:spPr>
          <a:xfrm>
            <a:off x="5927987" y="4190241"/>
            <a:ext cx="2100397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5616375" y="4149080"/>
            <a:ext cx="2628033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 smtClean="0">
                <a:effectLst/>
                <a:latin typeface="Trebuchet MS"/>
                <a:ea typeface="Calibri"/>
                <a:cs typeface="Times New Roman"/>
              </a:rPr>
              <a:t>de vondst</a:t>
            </a:r>
            <a:endParaRPr lang="nl-NL" sz="1050" dirty="0">
              <a:effectLst/>
              <a:ea typeface="Calibri"/>
              <a:cs typeface="Times New Roman"/>
            </a:endParaRPr>
          </a:p>
        </p:txBody>
      </p:sp>
      <p:sp>
        <p:nvSpPr>
          <p:cNvPr id="13" name="Text Box 14"/>
          <p:cNvSpPr txBox="1"/>
          <p:nvPr/>
        </p:nvSpPr>
        <p:spPr>
          <a:xfrm>
            <a:off x="4201624" y="825813"/>
            <a:ext cx="3610736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4067944" y="805865"/>
            <a:ext cx="3832432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 smtClean="0">
                <a:latin typeface="Trebuchet MS"/>
                <a:ea typeface="Calibri"/>
                <a:cs typeface="Times New Roman"/>
              </a:rPr>
              <a:t>het onderzoeken</a:t>
            </a:r>
            <a:endParaRPr lang="nl-NL" sz="1050" dirty="0">
              <a:effectLst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779156" y="4324861"/>
            <a:ext cx="2829460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761615" y="4262249"/>
            <a:ext cx="2847001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Trebuchet MS"/>
                <a:ea typeface="Calibri"/>
                <a:cs typeface="Times New Roman"/>
              </a:rPr>
              <a:t>d</a:t>
            </a:r>
            <a:r>
              <a:rPr lang="nl-NL" sz="3600" dirty="0" smtClean="0">
                <a:effectLst/>
                <a:latin typeface="Trebuchet MS"/>
                <a:ea typeface="Calibri"/>
                <a:cs typeface="Times New Roman"/>
              </a:rPr>
              <a:t>e opgraving</a:t>
            </a:r>
            <a:endParaRPr lang="nl-NL" sz="1050" dirty="0">
              <a:effectLst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923172" y="3254174"/>
            <a:ext cx="7825292" cy="49635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899593" y="3203745"/>
            <a:ext cx="7992887" cy="5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dirty="0" smtClean="0">
                <a:effectLst/>
                <a:latin typeface="Trebuchet MS"/>
                <a:ea typeface="Calibri"/>
                <a:cs typeface="Times New Roman"/>
              </a:rPr>
              <a:t>= iemand die in de grond zoekt naar spullen van vroeger</a:t>
            </a:r>
            <a:endParaRPr lang="nl-NL" sz="105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 descr="C:\Users\vdplasg\AppData\Local\Microsoft\Windows\Temporary Internet Files\Content.IE5\E8S9XBXU\shutterstock_148411484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2933" y="4900007"/>
            <a:ext cx="1529097" cy="102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routledm\AppData\Local\Microsoft\Windows\Temporary Internet Files\Content.IE5\1U0UYB29\shutterstock_68419256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2823" y="1906751"/>
            <a:ext cx="1955427" cy="130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vrielinf\AppData\Local\Microsoft\Windows\Temporary Internet Files\Content.IE5\JG7KMAZA\shutterstock_23238481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4845283"/>
            <a:ext cx="1652690" cy="110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routledm\AppData\Local\Microsoft\Windows\Temporary Internet Files\Content.IE5\QB2I425M\shutterstock_130194929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6903" y="4978964"/>
            <a:ext cx="1256278" cy="94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vrielinf\AppData\Local\Microsoft\Windows\Temporary Internet Files\Content.IE5\N0DE5L25\shutterstock_1402353050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822" y="332656"/>
            <a:ext cx="2211130" cy="147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14"/>
          <p:cNvSpPr txBox="1"/>
          <p:nvPr/>
        </p:nvSpPr>
        <p:spPr>
          <a:xfrm>
            <a:off x="2297145" y="5013176"/>
            <a:ext cx="2771490" cy="833249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2339752" y="4953942"/>
            <a:ext cx="27288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Trebuchet MS" panose="020B0603020202020204" pitchFamily="34" charset="0"/>
              </a:rPr>
              <a:t>= de plek waar spullen van vroeger in de grond worden gevonden</a:t>
            </a:r>
            <a:endParaRPr lang="nl-NL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70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0" y="-11665"/>
            <a:ext cx="913338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8000" b="1" u="sng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afkomstig zijn uit</a:t>
            </a:r>
            <a:r>
              <a:rPr lang="nl-NL" sz="66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= </a:t>
            </a:r>
            <a:r>
              <a:rPr lang="nl-NL" sz="5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komen uit </a:t>
            </a:r>
            <a:endParaRPr lang="nl-NL" sz="4400" dirty="0" smtClean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lvl="0"/>
            <a:endParaRPr lang="nl-NL" sz="1200" dirty="0" smtClean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lvl="0"/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Alleen </a:t>
            </a:r>
            <a:r>
              <a:rPr lang="nl-NL" sz="3200" i="1" dirty="0">
                <a:solidFill>
                  <a:srgbClr val="00B050"/>
                </a:solidFill>
                <a:latin typeface="Trebuchet MS" panose="020B0603020202020204" pitchFamily="34" charset="0"/>
              </a:rPr>
              <a:t>de kerktoren, die </a:t>
            </a:r>
            <a:r>
              <a:rPr lang="nl-NL" sz="3200" i="1" u="sng" dirty="0">
                <a:solidFill>
                  <a:srgbClr val="00B050"/>
                </a:solidFill>
                <a:latin typeface="Trebuchet MS" panose="020B0603020202020204" pitchFamily="34" charset="0"/>
              </a:rPr>
              <a:t>afkomstig is uit</a:t>
            </a:r>
            <a:r>
              <a:rPr lang="nl-NL" sz="3200" i="1" dirty="0">
                <a:solidFill>
                  <a:srgbClr val="00B050"/>
                </a:solidFill>
                <a:latin typeface="Trebuchet MS" panose="020B0603020202020204" pitchFamily="34" charset="0"/>
              </a:rPr>
              <a:t> de 14e eeuw, is nog zichtbaar. </a:t>
            </a:r>
            <a:endParaRPr lang="nl-NL" sz="3200" i="1" dirty="0">
              <a:solidFill>
                <a:prstClr val="black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-12282" y="3474438"/>
            <a:ext cx="913338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8000" b="1" u="sng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tevens </a:t>
            </a:r>
            <a:br>
              <a:rPr lang="nl-NL" sz="8000" b="1" u="sng" dirty="0" smtClean="0">
                <a:solidFill>
                  <a:prstClr val="black"/>
                </a:solidFill>
                <a:latin typeface="Trebuchet MS" panose="020B0603020202020204" pitchFamily="34" charset="0"/>
              </a:rPr>
            </a:br>
            <a:r>
              <a:rPr lang="nl-NL" sz="48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= </a:t>
            </a:r>
            <a:r>
              <a:rPr lang="nl-NL" sz="4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ook</a:t>
            </a:r>
          </a:p>
          <a:p>
            <a:pPr lvl="0"/>
            <a:endParaRPr lang="nl-NL" sz="1400" dirty="0" smtClean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lvl="0"/>
            <a:r>
              <a:rPr lang="nl-NL" sz="3200" i="1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Tevens</a:t>
            </a:r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kun je de kerktoren beklimmen.</a:t>
            </a:r>
            <a:endParaRPr lang="nl-NL" sz="3200" i="1" dirty="0">
              <a:solidFill>
                <a:prstClr val="black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4005064"/>
            <a:ext cx="3118495" cy="117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0" y="-171400"/>
            <a:ext cx="913338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8000" b="1" u="sng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mogelijk</a:t>
            </a:r>
            <a:r>
              <a:rPr lang="nl-NL" sz="8000" b="1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nl-NL" sz="66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= </a:t>
            </a:r>
          </a:p>
          <a:p>
            <a:pPr lvl="0"/>
            <a:r>
              <a:rPr lang="nl-NL" sz="4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misschien</a:t>
            </a:r>
            <a:endParaRPr lang="nl-NL" sz="800" i="1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Als je daar gaat duiken kun je </a:t>
            </a:r>
            <a:r>
              <a:rPr lang="nl-NL" sz="3200" i="1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mogelijk</a:t>
            </a:r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iets vinden. </a:t>
            </a:r>
            <a:endParaRPr lang="nl-NL" sz="3200" i="1" dirty="0">
              <a:solidFill>
                <a:prstClr val="black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routledm\AppData\Local\Microsoft\Windows\Temporary Internet Files\Content.IE5\321VJ0A3\shutterstock_78832933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6965" y="188640"/>
            <a:ext cx="2353140" cy="157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23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216024" y="7937"/>
            <a:ext cx="9396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zeldzaam </a:t>
            </a:r>
            <a:endParaRPr lang="nl-NL" sz="8000" b="1" u="sng" dirty="0"/>
          </a:p>
        </p:txBody>
      </p:sp>
      <p:pic>
        <p:nvPicPr>
          <p:cNvPr id="8" name="Picture 2" descr="C:\Users\routledm\AppData\Local\Microsoft\Windows\Temporary Internet Files\Content.Outlook\TEVPJI02\shutterstock_7131362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328327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9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vdplasg\Downloads\shutterstock_15509448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731" y="692696"/>
            <a:ext cx="8836616" cy="496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/>
          <p:cNvSpPr/>
          <p:nvPr/>
        </p:nvSpPr>
        <p:spPr>
          <a:xfrm>
            <a:off x="2483768" y="6021288"/>
            <a:ext cx="3232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hlinkClick r:id="rId3"/>
              </a:rPr>
              <a:t>https://</a:t>
            </a:r>
            <a:r>
              <a:rPr lang="nl-NL" dirty="0" smtClean="0">
                <a:hlinkClick r:id="rId3"/>
              </a:rPr>
              <a:t>youtu.be/tXgws5wHpK8</a:t>
            </a:r>
            <a:r>
              <a:rPr lang="nl-NL" dirty="0" smtClean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6427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225425" y="7937"/>
            <a:ext cx="9243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/>
              <a:t>a</a:t>
            </a:r>
            <a:r>
              <a:rPr lang="nl-NL" sz="8000" b="1" u="sng" dirty="0" smtClean="0"/>
              <a:t>fkomstig zijn uit</a:t>
            </a:r>
            <a:endParaRPr lang="nl-NL" sz="8000" b="1" u="sng" dirty="0"/>
          </a:p>
        </p:txBody>
      </p:sp>
      <p:pic>
        <p:nvPicPr>
          <p:cNvPr id="4" name="Picture 2" descr="C:\Users\vdplasg\Downloads\shutterstock_119485720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88938"/>
            <a:ext cx="9144000" cy="463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69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297433" y="7937"/>
            <a:ext cx="9243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/>
              <a:t>d</a:t>
            </a:r>
            <a:r>
              <a:rPr lang="nl-NL" sz="8000" b="1" u="sng" dirty="0" smtClean="0"/>
              <a:t>e expert</a:t>
            </a:r>
            <a:endParaRPr lang="nl-NL" sz="8000" b="1" u="sng" dirty="0"/>
          </a:p>
        </p:txBody>
      </p:sp>
      <p:pic>
        <p:nvPicPr>
          <p:cNvPr id="9" name="Picture 2" descr="C:\Users\routledm\AppData\Local\Microsoft\Windows\Temporary Internet Files\Content.IE5\5VWXX6TG\shutterstock_72738039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1221798"/>
            <a:ext cx="5427981" cy="544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89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218994" y="42776"/>
            <a:ext cx="93935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mogelijk</a:t>
            </a:r>
            <a:endParaRPr lang="nl-NL" sz="8000" b="1" u="sng" dirty="0"/>
          </a:p>
        </p:txBody>
      </p:sp>
      <p:pic>
        <p:nvPicPr>
          <p:cNvPr id="10" name="Picture 2" descr="C:\Users\routledm\AppData\Local\Microsoft\Windows\Temporary Internet Files\Content.IE5\321VJ0A3\shutterstock_7883293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560840" cy="505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25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225425" y="7937"/>
            <a:ext cx="9243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de vondst</a:t>
            </a:r>
            <a:endParaRPr lang="nl-NL" sz="8000" b="1" u="sng" dirty="0"/>
          </a:p>
        </p:txBody>
      </p:sp>
      <p:sp>
        <p:nvSpPr>
          <p:cNvPr id="3" name="Rechthoek 2"/>
          <p:cNvSpPr/>
          <p:nvPr/>
        </p:nvSpPr>
        <p:spPr>
          <a:xfrm>
            <a:off x="5724128" y="3068960"/>
            <a:ext cx="64807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2555775" y="2480802"/>
            <a:ext cx="971599" cy="13802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Picture 3" descr="C:\Users\vrielinf\AppData\Local\Microsoft\Windows\Temporary Internet Files\Content.IE5\JG7KMAZA\shutterstock_2323848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439432"/>
            <a:ext cx="6880743" cy="459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2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297433" y="7937"/>
            <a:ext cx="9243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/>
              <a:t>d</a:t>
            </a:r>
            <a:r>
              <a:rPr lang="nl-NL" sz="8000" b="1" u="sng" dirty="0" smtClean="0"/>
              <a:t>e archeoloog</a:t>
            </a:r>
            <a:endParaRPr lang="nl-NL" sz="8000" b="1" u="sng" dirty="0"/>
          </a:p>
        </p:txBody>
      </p:sp>
      <p:pic>
        <p:nvPicPr>
          <p:cNvPr id="7" name="Picture 2" descr="C:\Users\routledm\AppData\Local\Microsoft\Windows\Temporary Internet Files\Content.IE5\1U0UYB29\shutterstock_6841925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560840" cy="505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4452</TotalTime>
  <Words>607</Words>
  <Application>Microsoft Office PowerPoint</Application>
  <PresentationFormat>Diavoorstelling (4:3)</PresentationFormat>
  <Paragraphs>155</Paragraphs>
  <Slides>22</Slides>
  <Notes>13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3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Koninklijke Kentalis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Plas - Das, Gerarda van der</dc:creator>
  <cp:lastModifiedBy>Routledge, Mandy</cp:lastModifiedBy>
  <cp:revision>762</cp:revision>
  <dcterms:created xsi:type="dcterms:W3CDTF">2019-03-05T11:12:30Z</dcterms:created>
  <dcterms:modified xsi:type="dcterms:W3CDTF">2019-11-26T12:22:28Z</dcterms:modified>
</cp:coreProperties>
</file>