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265" r:id="rId4"/>
    <p:sldId id="312" r:id="rId5"/>
    <p:sldId id="394" r:id="rId6"/>
    <p:sldId id="344" r:id="rId7"/>
    <p:sldId id="402" r:id="rId8"/>
    <p:sldId id="412" r:id="rId9"/>
    <p:sldId id="403" r:id="rId10"/>
    <p:sldId id="407" r:id="rId11"/>
    <p:sldId id="405" r:id="rId12"/>
    <p:sldId id="406" r:id="rId13"/>
    <p:sldId id="270" r:id="rId14"/>
    <p:sldId id="414" r:id="rId15"/>
    <p:sldId id="415" r:id="rId16"/>
    <p:sldId id="398" r:id="rId17"/>
    <p:sldId id="418" r:id="rId18"/>
    <p:sldId id="420" r:id="rId19"/>
    <p:sldId id="419" r:id="rId20"/>
    <p:sldId id="352" r:id="rId21"/>
    <p:sldId id="404"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961" autoAdjust="0"/>
  </p:normalViewPr>
  <p:slideViewPr>
    <p:cSldViewPr>
      <p:cViewPr>
        <p:scale>
          <a:sx n="70" d="100"/>
          <a:sy n="70" d="100"/>
        </p:scale>
        <p:origin x="-13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19-11-2019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u="none" kern="1200" dirty="0" smtClean="0">
                <a:solidFill>
                  <a:schemeClr val="tx1"/>
                </a:solidFill>
                <a:effectLst/>
                <a:latin typeface="+mn-lt"/>
                <a:ea typeface="+mn-ea"/>
                <a:cs typeface="+mn-cs"/>
              </a:rPr>
              <a:t>gelden = zo zijn</a:t>
            </a:r>
          </a:p>
          <a:p>
            <a:r>
              <a:rPr lang="nl-NL" sz="1200" b="0" u="none" kern="1200" dirty="0" smtClean="0">
                <a:solidFill>
                  <a:schemeClr val="tx1"/>
                </a:solidFill>
                <a:effectLst/>
                <a:latin typeface="+mn-lt"/>
                <a:ea typeface="+mn-ea"/>
                <a:cs typeface="+mn-cs"/>
              </a:rPr>
              <a:t>de overstroming = dat er water over het land gaat</a:t>
            </a:r>
          </a:p>
          <a:p>
            <a:r>
              <a:rPr lang="nl-NL" sz="1200" b="0" u="none" kern="1200" dirty="0" smtClean="0">
                <a:solidFill>
                  <a:schemeClr val="tx1"/>
                </a:solidFill>
                <a:effectLst/>
                <a:latin typeface="+mn-lt"/>
                <a:ea typeface="+mn-ea"/>
                <a:cs typeface="+mn-cs"/>
              </a:rPr>
              <a:t>drassig = modderig en zacht</a:t>
            </a:r>
          </a:p>
          <a:p>
            <a:r>
              <a:rPr lang="nl-NL" sz="1200" b="0" u="none" kern="1200" dirty="0" smtClean="0">
                <a:solidFill>
                  <a:schemeClr val="tx1"/>
                </a:solidFill>
                <a:effectLst/>
                <a:latin typeface="+mn-lt"/>
                <a:ea typeface="+mn-ea"/>
                <a:cs typeface="+mn-cs"/>
              </a:rPr>
              <a:t>de zeespiegel = de hoogte van het zeewater</a:t>
            </a:r>
          </a:p>
          <a:p>
            <a:r>
              <a:rPr lang="nl-NL" sz="1200" b="0" u="none" kern="1200" dirty="0" smtClean="0">
                <a:solidFill>
                  <a:schemeClr val="tx1"/>
                </a:solidFill>
                <a:effectLst/>
                <a:latin typeface="+mn-lt"/>
                <a:ea typeface="+mn-ea"/>
                <a:cs typeface="+mn-cs"/>
              </a:rPr>
              <a:t>stijgen = omhooggaan</a:t>
            </a:r>
          </a:p>
          <a:p>
            <a:r>
              <a:rPr lang="nl-NL" sz="1200" b="0" u="none" kern="1200" dirty="0" smtClean="0">
                <a:solidFill>
                  <a:schemeClr val="tx1"/>
                </a:solidFill>
                <a:effectLst/>
                <a:latin typeface="+mn-lt"/>
                <a:ea typeface="+mn-ea"/>
                <a:cs typeface="+mn-cs"/>
              </a:rPr>
              <a:t>beschermen = zorgen dat iets of iemand veilig</a:t>
            </a:r>
            <a:r>
              <a:rPr lang="nl-NL" sz="1200" b="0" u="none" kern="1200" baseline="0" dirty="0" smtClean="0">
                <a:solidFill>
                  <a:schemeClr val="tx1"/>
                </a:solidFill>
                <a:effectLst/>
                <a:latin typeface="+mn-lt"/>
                <a:ea typeface="+mn-ea"/>
                <a:cs typeface="+mn-cs"/>
              </a:rPr>
              <a:t> </a:t>
            </a:r>
            <a:r>
              <a:rPr lang="nl-NL" sz="1200" b="0" u="none" kern="1200" dirty="0" smtClean="0">
                <a:solidFill>
                  <a:schemeClr val="tx1"/>
                </a:solidFill>
                <a:effectLst/>
                <a:latin typeface="+mn-lt"/>
                <a:ea typeface="+mn-ea"/>
                <a:cs typeface="+mn-cs"/>
              </a:rPr>
              <a:t>is</a:t>
            </a:r>
          </a:p>
          <a:p>
            <a:r>
              <a:rPr lang="nl-NL" sz="1200" b="0" u="none" kern="1200" dirty="0" smtClean="0">
                <a:solidFill>
                  <a:schemeClr val="tx1"/>
                </a:solidFill>
                <a:effectLst/>
                <a:latin typeface="+mn-lt"/>
                <a:ea typeface="+mn-ea"/>
                <a:cs typeface="+mn-cs"/>
              </a:rPr>
              <a:t>de dam = een soort dijk dwars in een rivier of kanaal</a:t>
            </a:r>
          </a:p>
          <a:p>
            <a:r>
              <a:rPr lang="nl-NL" sz="1200" b="0" u="none" kern="1200" dirty="0" smtClean="0">
                <a:solidFill>
                  <a:schemeClr val="tx1"/>
                </a:solidFill>
                <a:effectLst/>
                <a:latin typeface="+mn-lt"/>
                <a:ea typeface="+mn-ea"/>
                <a:cs typeface="+mn-cs"/>
              </a:rPr>
              <a:t>de noodhulp = de hulp aan slachtoffers van een ramp of oorlog</a:t>
            </a:r>
          </a:p>
          <a:p>
            <a:r>
              <a:rPr lang="nl-NL" sz="1200" b="0" u="none" kern="1200" dirty="0" smtClean="0">
                <a:solidFill>
                  <a:schemeClr val="tx1"/>
                </a:solidFill>
                <a:effectLst/>
                <a:latin typeface="+mn-lt"/>
                <a:ea typeface="+mn-ea"/>
                <a:cs typeface="+mn-cs"/>
              </a:rPr>
              <a:t>de overlast = iets wat heel vervelend is</a:t>
            </a:r>
          </a:p>
          <a:p>
            <a:r>
              <a:rPr lang="nl-NL" sz="1200" b="0" u="none" kern="1200" dirty="0" smtClean="0">
                <a:solidFill>
                  <a:schemeClr val="tx1"/>
                </a:solidFill>
                <a:effectLst/>
                <a:latin typeface="+mn-lt"/>
                <a:ea typeface="+mn-ea"/>
                <a:cs typeface="+mn-cs"/>
              </a:rPr>
              <a:t>origineel =heel bijzonder</a:t>
            </a: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17</a:t>
            </a:fld>
            <a:endParaRPr lang="nl-NL"/>
          </a:p>
        </p:txBody>
      </p:sp>
    </p:spTree>
    <p:extLst>
      <p:ext uri="{BB962C8B-B14F-4D97-AF65-F5344CB8AC3E}">
        <p14:creationId xmlns:p14="http://schemas.microsoft.com/office/powerpoint/2010/main" val="96134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20</a:t>
            </a:fld>
            <a:endParaRPr lang="nl-NL"/>
          </a:p>
        </p:txBody>
      </p:sp>
    </p:spTree>
    <p:extLst>
      <p:ext uri="{BB962C8B-B14F-4D97-AF65-F5344CB8AC3E}">
        <p14:creationId xmlns:p14="http://schemas.microsoft.com/office/powerpoint/2010/main" val="5575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19-11-2019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19-11-2019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19-11-2019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19-11-2019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jpeg"/><Relationship Id="rId4" Type="http://schemas.openxmlformats.org/officeDocument/2006/relationships/image" Target="../media/image20.png"/><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0.png"/><Relationship Id="rId7"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4.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0.png"/><Relationship Id="rId7" Type="http://schemas.openxmlformats.org/officeDocument/2006/relationships/image" Target="../media/image45.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800" u="sng" dirty="0" smtClean="0"/>
              <a:t>Semantisatieverhaal:</a:t>
            </a:r>
          </a:p>
          <a:p>
            <a:pPr marL="0" indent="0" fontAlgn="b">
              <a:buNone/>
            </a:pPr>
            <a:r>
              <a:rPr lang="nl-NL" sz="1800" dirty="0"/>
              <a:t>Ik bekeek gisteren foto’s van mijn zomervakantie op Vlieland. Ik hou erg van de zee en </a:t>
            </a:r>
            <a:r>
              <a:rPr lang="nl-NL" sz="1800" dirty="0" smtClean="0"/>
              <a:t>van het </a:t>
            </a:r>
            <a:r>
              <a:rPr lang="nl-NL" sz="1800" dirty="0"/>
              <a:t>strand. Vaak bouwen we zandkastelen. We graven dan ook een gracht waar het zeewater in kan. </a:t>
            </a:r>
            <a:br>
              <a:rPr lang="nl-NL" sz="1800" dirty="0"/>
            </a:br>
            <a:r>
              <a:rPr lang="nl-NL" sz="1800" dirty="0"/>
              <a:t>De zee </a:t>
            </a:r>
            <a:r>
              <a:rPr lang="nl-NL" sz="1800" b="1" u="sng" dirty="0"/>
              <a:t>stijgt</a:t>
            </a:r>
            <a:r>
              <a:rPr lang="nl-NL" sz="1800" dirty="0"/>
              <a:t> elke dag </a:t>
            </a:r>
            <a:r>
              <a:rPr lang="nl-NL" sz="1800" dirty="0" smtClean="0"/>
              <a:t>hè; het water </a:t>
            </a:r>
            <a:r>
              <a:rPr lang="nl-NL" sz="1800" b="1" i="1" dirty="0" smtClean="0"/>
              <a:t>gaat dan omhoog</a:t>
            </a:r>
            <a:r>
              <a:rPr lang="nl-NL" sz="1800" dirty="0" smtClean="0"/>
              <a:t>, dan </a:t>
            </a:r>
            <a:r>
              <a:rPr lang="nl-NL" sz="1800" dirty="0"/>
              <a:t>wordt het vloed. En het daalt ook weer. Dan wordt het eb. Als het vloed wordt, dus als </a:t>
            </a:r>
            <a:r>
              <a:rPr lang="nl-NL" sz="1800" b="1" u="sng" dirty="0"/>
              <a:t>de zeespiegel</a:t>
            </a:r>
            <a:r>
              <a:rPr lang="nl-NL" sz="1800" dirty="0"/>
              <a:t> stijgt, is het erg leuk om een kasteel te </a:t>
            </a:r>
            <a:r>
              <a:rPr lang="nl-NL" sz="1800" dirty="0" smtClean="0"/>
              <a:t>bouwen. De zeespiegel betekent </a:t>
            </a:r>
            <a:r>
              <a:rPr lang="nl-NL" sz="1800" b="1" i="1" dirty="0" smtClean="0"/>
              <a:t>de hoogte van het zeewater</a:t>
            </a:r>
            <a:r>
              <a:rPr lang="nl-NL" sz="1800" dirty="0" smtClean="0"/>
              <a:t>. </a:t>
            </a:r>
            <a:r>
              <a:rPr lang="nl-NL" sz="1800" dirty="0"/>
              <a:t>Het water komt dan om het kasteel heen. Als je een goede </a:t>
            </a:r>
            <a:r>
              <a:rPr lang="nl-NL" sz="1800" b="1" u="sng" dirty="0"/>
              <a:t>dam</a:t>
            </a:r>
            <a:r>
              <a:rPr lang="nl-NL" sz="1800" dirty="0"/>
              <a:t> bouwt, houdt de dam het water wel tegen. </a:t>
            </a:r>
            <a:r>
              <a:rPr lang="nl-NL" sz="1800" dirty="0" smtClean="0"/>
              <a:t>De dam is </a:t>
            </a:r>
            <a:r>
              <a:rPr lang="nl-NL" sz="1800" b="1" i="1" dirty="0" smtClean="0"/>
              <a:t>een soort dijk dwars in een rivier of kanaal</a:t>
            </a:r>
            <a:r>
              <a:rPr lang="nl-NL" sz="1800" dirty="0" smtClean="0"/>
              <a:t>.</a:t>
            </a:r>
            <a:r>
              <a:rPr lang="nl-NL" sz="1800" b="1" i="1" dirty="0" smtClean="0"/>
              <a:t> </a:t>
            </a:r>
            <a:r>
              <a:rPr lang="nl-NL" sz="1800" dirty="0" smtClean="0"/>
              <a:t>De </a:t>
            </a:r>
            <a:r>
              <a:rPr lang="nl-NL" sz="1800" dirty="0"/>
              <a:t>dam </a:t>
            </a:r>
            <a:r>
              <a:rPr lang="nl-NL" sz="1800" b="1" u="sng" dirty="0"/>
              <a:t>beschermt</a:t>
            </a:r>
            <a:r>
              <a:rPr lang="nl-NL" sz="1800" dirty="0"/>
              <a:t> het kasteel</a:t>
            </a:r>
            <a:r>
              <a:rPr lang="nl-NL" sz="1800" dirty="0" smtClean="0"/>
              <a:t>. Beschermen is </a:t>
            </a:r>
            <a:r>
              <a:rPr lang="nl-NL" sz="1800" b="1" i="1" dirty="0" smtClean="0"/>
              <a:t>zorgen dat iets of iemand veilig is</a:t>
            </a:r>
            <a:r>
              <a:rPr lang="nl-NL" sz="1800" dirty="0" smtClean="0"/>
              <a:t>. </a:t>
            </a:r>
            <a:r>
              <a:rPr lang="nl-NL" sz="1800" dirty="0" smtClean="0"/>
              <a:t>Als </a:t>
            </a:r>
            <a:r>
              <a:rPr lang="nl-NL" sz="1800" dirty="0"/>
              <a:t>het vloed is, blijft het water maar stijgen en dan </a:t>
            </a:r>
            <a:r>
              <a:rPr lang="nl-NL" sz="1800" b="1" u="sng" dirty="0" smtClean="0"/>
              <a:t>overstroomt</a:t>
            </a:r>
            <a:r>
              <a:rPr lang="nl-NL" sz="1800" dirty="0" smtClean="0"/>
              <a:t> </a:t>
            </a:r>
            <a:r>
              <a:rPr lang="nl-NL" sz="1800" dirty="0"/>
              <a:t>uiteindelijk ook de gracht van het kasteel. </a:t>
            </a:r>
            <a:r>
              <a:rPr lang="nl-NL" sz="1800" dirty="0" smtClean="0"/>
              <a:t>Er </a:t>
            </a:r>
            <a:r>
              <a:rPr lang="nl-NL" sz="1800" b="1" i="1" dirty="0" smtClean="0"/>
              <a:t>gaat dan water over het land heen</a:t>
            </a:r>
            <a:r>
              <a:rPr lang="nl-NL" sz="1800" dirty="0" smtClean="0"/>
              <a:t>.</a:t>
            </a:r>
            <a:r>
              <a:rPr lang="nl-NL" sz="1800" b="1" i="1" dirty="0" smtClean="0"/>
              <a:t> </a:t>
            </a:r>
            <a:r>
              <a:rPr lang="nl-NL" sz="1800" dirty="0" smtClean="0"/>
              <a:t>Dat </a:t>
            </a:r>
            <a:r>
              <a:rPr lang="nl-NL" sz="1800" b="1" u="sng" dirty="0" smtClean="0"/>
              <a:t>geldt</a:t>
            </a:r>
            <a:r>
              <a:rPr lang="nl-NL" sz="1800" dirty="0" smtClean="0"/>
              <a:t>, </a:t>
            </a:r>
            <a:r>
              <a:rPr lang="nl-NL" sz="1800" b="1" i="1" dirty="0" smtClean="0"/>
              <a:t>zo is dat</a:t>
            </a:r>
            <a:r>
              <a:rPr lang="nl-NL" sz="1800" dirty="0" smtClean="0"/>
              <a:t>, </a:t>
            </a:r>
            <a:r>
              <a:rPr lang="nl-NL" sz="1800" dirty="0"/>
              <a:t>voor elk zandkasteel dat je aan de zee bouwt. Uiteindelijk zal de zeespiegel zo hoog zijn dat het hele zandkasteel onder water komt te staan. Het verdwijnt dan in de zee. Na de vloed wordt het weer eb, en </a:t>
            </a:r>
            <a:r>
              <a:rPr lang="nl-NL" sz="1800" dirty="0" smtClean="0"/>
              <a:t>daalt de </a:t>
            </a:r>
            <a:r>
              <a:rPr lang="nl-NL" sz="1800" dirty="0"/>
              <a:t>zeespiegel weer. De plek van het zandkasteel wordt weer droog maar het kasteel is verdwenen. Ook dat geldt voor alle zandkastelen die overstroomd zijn. Afgelopen zomer bouwden </a:t>
            </a:r>
            <a:r>
              <a:rPr lang="nl-NL" sz="1800" dirty="0" smtClean="0"/>
              <a:t>wij </a:t>
            </a:r>
            <a:r>
              <a:rPr lang="nl-NL" sz="1800" dirty="0"/>
              <a:t>geen zandkasteel maar een </a:t>
            </a:r>
            <a:r>
              <a:rPr lang="nl-NL" sz="1800" dirty="0" smtClean="0"/>
              <a:t>zand-neushoorn. </a:t>
            </a:r>
            <a:r>
              <a:rPr lang="nl-NL" sz="1800" dirty="0"/>
              <a:t>Dat was heel </a:t>
            </a:r>
            <a:r>
              <a:rPr lang="nl-NL" sz="1800" b="1" u="sng" dirty="0" smtClean="0"/>
              <a:t>origineel</a:t>
            </a:r>
            <a:r>
              <a:rPr lang="nl-NL" sz="1800" dirty="0" smtClean="0"/>
              <a:t>. Het was </a:t>
            </a:r>
            <a:r>
              <a:rPr lang="nl-NL" sz="1800" b="1" i="1" dirty="0" smtClean="0"/>
              <a:t>heel bijzonder</a:t>
            </a:r>
            <a:r>
              <a:rPr lang="nl-NL" sz="1800" dirty="0" smtClean="0"/>
              <a:t>. We waren heel trots op onze zand-neushoorn! We </a:t>
            </a:r>
            <a:r>
              <a:rPr lang="nl-NL" sz="1800" dirty="0"/>
              <a:t>hadden bij het bouwen wel veel </a:t>
            </a:r>
            <a:r>
              <a:rPr lang="nl-NL" sz="1800" b="1" u="sng" dirty="0"/>
              <a:t>overlast</a:t>
            </a:r>
            <a:r>
              <a:rPr lang="nl-NL" sz="1800" dirty="0"/>
              <a:t> van de harde wind</a:t>
            </a:r>
            <a:r>
              <a:rPr lang="nl-NL" sz="1800" dirty="0" smtClean="0"/>
              <a:t>. Overlast betekent </a:t>
            </a:r>
            <a:r>
              <a:rPr lang="nl-NL" sz="1800" b="1" i="1" dirty="0" smtClean="0"/>
              <a:t>iets wat heel vervelend is</a:t>
            </a:r>
            <a:r>
              <a:rPr lang="nl-NL" sz="1800" dirty="0" smtClean="0"/>
              <a:t>. We </a:t>
            </a:r>
            <a:r>
              <a:rPr lang="nl-NL" sz="1800" dirty="0"/>
              <a:t>kregen toen veel zand in onze ogen. </a:t>
            </a:r>
            <a:r>
              <a:rPr lang="nl-NL" sz="1800" dirty="0" smtClean="0"/>
              <a:t>En </a:t>
            </a:r>
            <a:r>
              <a:rPr lang="nl-NL" sz="1800" dirty="0"/>
              <a:t>de </a:t>
            </a:r>
            <a:r>
              <a:rPr lang="nl-NL" sz="1800" dirty="0" smtClean="0"/>
              <a:t>zand-neushoorn </a:t>
            </a:r>
            <a:r>
              <a:rPr lang="nl-NL" sz="1800" dirty="0"/>
              <a:t>bleef niet lang </a:t>
            </a:r>
            <a:r>
              <a:rPr lang="nl-NL" sz="1800" dirty="0" smtClean="0"/>
              <a:t>mooi. </a:t>
            </a:r>
            <a:r>
              <a:rPr lang="nl-NL" sz="1800" dirty="0"/>
              <a:t>Toen het vloed </a:t>
            </a:r>
            <a:r>
              <a:rPr lang="nl-NL" sz="1800" dirty="0" smtClean="0"/>
              <a:t>werd, en de zeespiegel steeg, </a:t>
            </a:r>
            <a:r>
              <a:rPr lang="nl-NL" sz="1800" dirty="0"/>
              <a:t>werd het stuk strand </a:t>
            </a:r>
            <a:r>
              <a:rPr lang="nl-NL" sz="1800" dirty="0" smtClean="0"/>
              <a:t>waar </a:t>
            </a:r>
            <a:r>
              <a:rPr lang="nl-NL" sz="1800" dirty="0"/>
              <a:t>de </a:t>
            </a:r>
            <a:r>
              <a:rPr lang="nl-NL" sz="1800" dirty="0" smtClean="0"/>
              <a:t>zand-neushoorn </a:t>
            </a:r>
            <a:r>
              <a:rPr lang="nl-NL" sz="1800" dirty="0"/>
              <a:t>stond snel </a:t>
            </a:r>
            <a:r>
              <a:rPr lang="nl-NL" sz="1800" b="1" u="sng" dirty="0"/>
              <a:t>drassig</a:t>
            </a:r>
            <a:r>
              <a:rPr lang="nl-NL" sz="1800" dirty="0"/>
              <a:t>. </a:t>
            </a:r>
            <a:r>
              <a:rPr lang="nl-NL" sz="1800" dirty="0" smtClean="0"/>
              <a:t>Drassig is </a:t>
            </a:r>
            <a:r>
              <a:rPr lang="nl-NL" sz="1800" b="1" i="1" dirty="0" smtClean="0"/>
              <a:t>modderig en zacht</a:t>
            </a:r>
            <a:r>
              <a:rPr lang="nl-NL" sz="1800" dirty="0" smtClean="0"/>
              <a:t>. De zand-neushoorn was niet </a:t>
            </a:r>
            <a:r>
              <a:rPr lang="nl-NL" sz="1800" dirty="0"/>
              <a:t>stevig genoeg en </a:t>
            </a:r>
            <a:r>
              <a:rPr lang="nl-NL" sz="1800" dirty="0" smtClean="0"/>
              <a:t>begon in te storten…. We wilden nog snel een foto van onze mooie zand-neushoorn maken dus we vroegen </a:t>
            </a:r>
            <a:r>
              <a:rPr lang="nl-NL" sz="1800" b="1" u="sng" dirty="0" smtClean="0"/>
              <a:t>noodhulp</a:t>
            </a:r>
            <a:r>
              <a:rPr lang="nl-NL" sz="1800" dirty="0" smtClean="0"/>
              <a:t> aan alle mensen op het strand. Noodhulp is </a:t>
            </a:r>
            <a:r>
              <a:rPr lang="nl-NL" sz="1800" b="1" i="1" dirty="0" smtClean="0"/>
              <a:t>de hulp aan slachtoffers van een ramp of oorlog</a:t>
            </a:r>
            <a:r>
              <a:rPr lang="nl-NL" sz="1800" dirty="0" smtClean="0"/>
              <a:t>. Als iedereen nou ging </a:t>
            </a:r>
            <a:r>
              <a:rPr lang="nl-NL" sz="1800" dirty="0" smtClean="0"/>
              <a:t>helpen een </a:t>
            </a:r>
            <a:r>
              <a:rPr lang="nl-NL" sz="1800" dirty="0" smtClean="0"/>
              <a:t>nog hogere dam te maken tegen het water, dan konden wij nog snel die foto maken! Hou jij ook van zandkastelen?</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8994" y="42776"/>
            <a:ext cx="9393566" cy="1246495"/>
          </a:xfrm>
          <a:prstGeom prst="rect">
            <a:avLst/>
          </a:prstGeom>
          <a:noFill/>
        </p:spPr>
        <p:txBody>
          <a:bodyPr wrap="square" rtlCol="0">
            <a:spAutoFit/>
          </a:bodyPr>
          <a:lstStyle/>
          <a:p>
            <a:r>
              <a:rPr lang="nl-NL" sz="7500" b="1" u="sng" dirty="0"/>
              <a:t>d</a:t>
            </a:r>
            <a:r>
              <a:rPr lang="nl-NL" sz="7500" b="1" u="sng" dirty="0" smtClean="0"/>
              <a:t>e overlast</a:t>
            </a:r>
            <a:endParaRPr lang="nl-NL" sz="7500" b="1" u="sng" dirty="0"/>
          </a:p>
        </p:txBody>
      </p:sp>
      <p:pic>
        <p:nvPicPr>
          <p:cNvPr id="7" name="Picture 4" descr="C:\Users\dasg\Downloads\shutterstock_15278206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2545" y="3861048"/>
            <a:ext cx="2862572" cy="21469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asg\Downloads\shutterstock_2872318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310" y="1704854"/>
            <a:ext cx="4915777" cy="302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smtClean="0"/>
              <a:t>drassig</a:t>
            </a:r>
            <a:endParaRPr lang="nl-NL" sz="8000" b="1" u="sng" dirty="0"/>
          </a:p>
        </p:txBody>
      </p:sp>
      <p:pic>
        <p:nvPicPr>
          <p:cNvPr id="2050" name="Picture 2" descr="C:\Users\dasg\Downloads\shutterstock_137224723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91680" y="2636912"/>
            <a:ext cx="5838634" cy="278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9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smtClean="0"/>
              <a:t>de noodhulp</a:t>
            </a:r>
            <a:endParaRPr lang="nl-NL" sz="8000" b="1" u="sng" dirty="0"/>
          </a:p>
        </p:txBody>
      </p:sp>
      <p:grpSp>
        <p:nvGrpSpPr>
          <p:cNvPr id="8" name="Groep 7"/>
          <p:cNvGrpSpPr/>
          <p:nvPr/>
        </p:nvGrpSpPr>
        <p:grpSpPr>
          <a:xfrm>
            <a:off x="193142" y="1510825"/>
            <a:ext cx="9022866" cy="5251841"/>
            <a:chOff x="193142" y="1510825"/>
            <a:chExt cx="9022866" cy="5251841"/>
          </a:xfrm>
        </p:grpSpPr>
        <p:grpSp>
          <p:nvGrpSpPr>
            <p:cNvPr id="7" name="Groep 6"/>
            <p:cNvGrpSpPr/>
            <p:nvPr/>
          </p:nvGrpSpPr>
          <p:grpSpPr>
            <a:xfrm>
              <a:off x="1207994" y="1510825"/>
              <a:ext cx="5400600" cy="3793170"/>
              <a:chOff x="755576" y="2362262"/>
              <a:chExt cx="5400600" cy="3793170"/>
            </a:xfrm>
          </p:grpSpPr>
          <p:pic>
            <p:nvPicPr>
              <p:cNvPr id="6146" name="Picture 2" descr="C:\Users\dasg\Downloads\shutterstock_1143932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3717032"/>
                <a:ext cx="2401824"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oelichting met afgeronde rechthoek 2"/>
              <p:cNvSpPr/>
              <p:nvPr/>
            </p:nvSpPr>
            <p:spPr>
              <a:xfrm rot="540504">
                <a:off x="3295757" y="2362262"/>
                <a:ext cx="2477265" cy="1410143"/>
              </a:xfrm>
              <a:prstGeom prst="wedgeRoundRectCallout">
                <a:avLst>
                  <a:gd name="adj1" fmla="val -50547"/>
                  <a:gd name="adj2" fmla="val 86921"/>
                  <a:gd name="adj3" fmla="val 1666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4" name="Tekstvak 3"/>
              <p:cNvSpPr txBox="1"/>
              <p:nvPr/>
            </p:nvSpPr>
            <p:spPr>
              <a:xfrm rot="508544">
                <a:off x="3419872" y="2616995"/>
                <a:ext cx="2736304" cy="1015663"/>
              </a:xfrm>
              <a:prstGeom prst="rect">
                <a:avLst/>
              </a:prstGeom>
              <a:noFill/>
            </p:spPr>
            <p:txBody>
              <a:bodyPr wrap="square" rtlCol="0">
                <a:spAutoFit/>
              </a:bodyPr>
              <a:lstStyle/>
              <a:p>
                <a:r>
                  <a:rPr lang="nl-NL" sz="6000" dirty="0" smtClean="0"/>
                  <a:t>HELP !</a:t>
                </a:r>
                <a:endParaRPr lang="nl-NL" sz="6000" dirty="0"/>
              </a:p>
            </p:txBody>
          </p:sp>
        </p:grpSp>
        <p:pic>
          <p:nvPicPr>
            <p:cNvPr id="6148" name="Picture 4" descr="C:\Users\dasg\Downloads\shutterstock_15596932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139952" y="3717032"/>
              <a:ext cx="5076056" cy="30456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dasg\Downloads\shutterstock_152782067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142" y="4869160"/>
              <a:ext cx="1587727" cy="11907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3944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stijgen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dalen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omhooggaan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Als het water </a:t>
            </a:r>
            <a:r>
              <a:rPr lang="nl-NL" sz="2400" i="1" u="sng" dirty="0" smtClean="0">
                <a:solidFill>
                  <a:srgbClr val="387038"/>
                </a:solidFill>
                <a:latin typeface="Trebuchet MS"/>
                <a:ea typeface="Calibri"/>
                <a:cs typeface="Times New Roman"/>
              </a:rPr>
              <a:t>stijgt</a:t>
            </a:r>
            <a:r>
              <a:rPr lang="nl-NL" sz="2400" i="1" dirty="0">
                <a:solidFill>
                  <a:srgbClr val="387038"/>
                </a:solidFill>
                <a:latin typeface="Trebuchet MS"/>
                <a:ea typeface="Calibri"/>
                <a:cs typeface="Times New Roman"/>
              </a:rPr>
              <a:t>,</a:t>
            </a:r>
            <a:r>
              <a:rPr lang="nl-NL" sz="2400" i="1" dirty="0" smtClean="0">
                <a:solidFill>
                  <a:srgbClr val="387038"/>
                </a:solidFill>
                <a:latin typeface="Trebuchet MS"/>
                <a:ea typeface="Calibri"/>
                <a:cs typeface="Times New Roman"/>
              </a:rPr>
              <a:t> </a:t>
            </a:r>
            <a:r>
              <a:rPr lang="nl-NL" sz="2400" i="1" dirty="0" smtClean="0">
                <a:solidFill>
                  <a:srgbClr val="387038"/>
                </a:solidFill>
                <a:latin typeface="Trebuchet MS"/>
                <a:ea typeface="Calibri"/>
                <a:cs typeface="Times New Roman"/>
              </a:rPr>
              <a:t>wordt het vloed</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naar beneden gaan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Als het water gaat </a:t>
            </a:r>
            <a:r>
              <a:rPr lang="nl-NL" sz="2400" i="1" u="sng" dirty="0" smtClean="0">
                <a:solidFill>
                  <a:srgbClr val="387038"/>
                </a:solidFill>
                <a:latin typeface="Trebuchet MS"/>
                <a:ea typeface="Calibri"/>
                <a:cs typeface="Times New Roman"/>
              </a:rPr>
              <a:t>dalen</a:t>
            </a:r>
            <a:r>
              <a:rPr lang="nl-NL" sz="2400" i="1" dirty="0" smtClean="0">
                <a:solidFill>
                  <a:srgbClr val="387038"/>
                </a:solidFill>
                <a:latin typeface="Trebuchet MS"/>
                <a:ea typeface="Calibri"/>
                <a:cs typeface="Times New Roman"/>
              </a:rPr>
              <a:t> </a:t>
            </a:r>
            <a:r>
              <a:rPr lang="nl-NL" sz="2400" i="1" dirty="0" smtClean="0">
                <a:solidFill>
                  <a:srgbClr val="387038"/>
                </a:solidFill>
                <a:latin typeface="Trebuchet MS"/>
                <a:ea typeface="Calibri"/>
                <a:cs typeface="Times New Roman"/>
              </a:rPr>
              <a:t>wordt het eb.</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0375" y="2202689"/>
            <a:ext cx="1997753" cy="197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descr="C:\Users\routledm\AppData\Local\Microsoft\Windows\Temporary Internet Files\Content.IE5\8DZ93BB3\shutterstock_1499471963.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195736" y="2202689"/>
            <a:ext cx="1584176" cy="237152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ep 18"/>
          <p:cNvGrpSpPr/>
          <p:nvPr/>
        </p:nvGrpSpPr>
        <p:grpSpPr>
          <a:xfrm>
            <a:off x="4939918" y="2715501"/>
            <a:ext cx="1792322" cy="1645358"/>
            <a:chOff x="6012160" y="3270250"/>
            <a:chExt cx="2872442" cy="2636912"/>
          </a:xfrm>
        </p:grpSpPr>
        <p:pic>
          <p:nvPicPr>
            <p:cNvPr id="2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2160" y="3270250"/>
              <a:ext cx="2872442"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PIJL-OMLAAG 20"/>
            <p:cNvSpPr/>
            <p:nvPr/>
          </p:nvSpPr>
          <p:spPr>
            <a:xfrm>
              <a:off x="7092280" y="3429000"/>
              <a:ext cx="792088" cy="1224136"/>
            </a:xfrm>
            <a:prstGeom prst="downArrow">
              <a:avLst/>
            </a:prstGeom>
            <a:no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pic>
        <p:nvPicPr>
          <p:cNvPr id="18" name="Picture 4" descr="C:\Users\routledm\AppData\Local\Microsoft\Windows\Temporary Internet Files\Content.IE5\6VQCQU0U\shutterstock_1492665689.jp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660232" y="2780928"/>
            <a:ext cx="2100672" cy="140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6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doorsnee</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origineel</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panose="020B0603020202020204" pitchFamily="34" charset="0"/>
                <a:ea typeface="Calibri"/>
                <a:cs typeface="Times New Roman"/>
              </a:rPr>
              <a:t>= normaal</a:t>
            </a:r>
            <a:endParaRPr lang="nl-NL" sz="2800" dirty="0" smtClean="0">
              <a:effectLst/>
              <a:latin typeface="Trebuchet MS" panose="020B0603020202020204" pitchFamily="34" charset="0"/>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Dit is een heel </a:t>
            </a:r>
            <a:r>
              <a:rPr lang="nl-NL" sz="2400" i="1" u="sng" dirty="0" smtClean="0">
                <a:solidFill>
                  <a:srgbClr val="387038"/>
                </a:solidFill>
                <a:latin typeface="Trebuchet MS"/>
                <a:ea typeface="Calibri"/>
                <a:cs typeface="Times New Roman"/>
              </a:rPr>
              <a:t>doorsnee</a:t>
            </a:r>
            <a:r>
              <a:rPr lang="nl-NL" sz="2400" dirty="0" smtClean="0">
                <a:solidFill>
                  <a:srgbClr val="387038"/>
                </a:solidFill>
                <a:latin typeface="Trebuchet MS"/>
                <a:ea typeface="Calibri"/>
                <a:cs typeface="Times New Roman"/>
              </a:rPr>
              <a:t> </a:t>
            </a:r>
            <a:r>
              <a:rPr lang="nl-NL" sz="2400" i="1" dirty="0" smtClean="0">
                <a:solidFill>
                  <a:srgbClr val="387038"/>
                </a:solidFill>
                <a:latin typeface="Trebuchet MS"/>
                <a:ea typeface="Calibri"/>
                <a:cs typeface="Times New Roman"/>
              </a:rPr>
              <a:t>zandkasteel</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r>
              <a:rPr lang="nl-NL" sz="2800" dirty="0" smtClean="0">
                <a:latin typeface="Trebuchet MS"/>
                <a:ea typeface="Calibri"/>
                <a:cs typeface="Times New Roman"/>
              </a:rPr>
              <a:t>heel bijzonder</a:t>
            </a:r>
            <a:endParaRPr lang="nl-NL" sz="28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Dit is een heel </a:t>
            </a:r>
            <a:r>
              <a:rPr lang="nl-NL" sz="2400" i="1" u="sng" dirty="0" smtClean="0">
                <a:solidFill>
                  <a:srgbClr val="387038"/>
                </a:solidFill>
                <a:latin typeface="Trebuchet MS"/>
                <a:ea typeface="Calibri"/>
                <a:cs typeface="Times New Roman"/>
              </a:rPr>
              <a:t>origineel</a:t>
            </a:r>
            <a:r>
              <a:rPr lang="nl-NL" sz="2400" i="1" dirty="0" smtClean="0">
                <a:solidFill>
                  <a:srgbClr val="387038"/>
                </a:solidFill>
                <a:latin typeface="Trebuchet MS"/>
                <a:ea typeface="Calibri"/>
                <a:cs typeface="Times New Roman"/>
              </a:rPr>
              <a:t> zandkasteel. Het is een zand-neushoorn.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4" descr="C:\Users\dasg\Downloads\shutterstock_152782067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50216" y="2387443"/>
            <a:ext cx="4027384" cy="24817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1530978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9220" y="2387443"/>
            <a:ext cx="3930736" cy="262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305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4934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droog</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effectLst/>
                <a:latin typeface="Trebuchet MS"/>
                <a:ea typeface="Calibri"/>
                <a:cs typeface="Times New Roman"/>
              </a:rPr>
              <a:t>drassig</a:t>
            </a:r>
            <a:endParaRPr lang="nl-NL" sz="1100" dirty="0">
              <a:effectLst/>
              <a:ea typeface="Calibri"/>
              <a:cs typeface="Times New Roman"/>
            </a:endParaRPr>
          </a:p>
        </p:txBody>
      </p:sp>
      <p:sp>
        <p:nvSpPr>
          <p:cNvPr id="10" name="Text Box 14"/>
          <p:cNvSpPr txBox="1"/>
          <p:nvPr/>
        </p:nvSpPr>
        <p:spPr>
          <a:xfrm>
            <a:off x="5796136" y="33569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nat</a:t>
            </a:r>
            <a:endParaRPr lang="nl-NL" sz="1100" dirty="0">
              <a:effectLst/>
              <a:ea typeface="Calibri"/>
              <a:cs typeface="Times New Roman"/>
            </a:endParaRPr>
          </a:p>
        </p:txBody>
      </p:sp>
      <p:sp>
        <p:nvSpPr>
          <p:cNvPr id="11" name="Text Box 14"/>
          <p:cNvSpPr txBox="1"/>
          <p:nvPr/>
        </p:nvSpPr>
        <p:spPr>
          <a:xfrm>
            <a:off x="1399395" y="5548296"/>
            <a:ext cx="6845013" cy="68901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Toen het vloed werd, werd het strand al snel </a:t>
            </a:r>
            <a:r>
              <a:rPr lang="nl-NL" sz="2000" i="1" u="sng" dirty="0" smtClean="0">
                <a:solidFill>
                  <a:srgbClr val="387038"/>
                </a:solidFill>
                <a:effectLst/>
                <a:latin typeface="Trebuchet MS"/>
                <a:ea typeface="Calibri"/>
                <a:cs typeface="Times New Roman"/>
              </a:rPr>
              <a:t>drassig</a:t>
            </a:r>
            <a:r>
              <a:rPr lang="nl-NL" sz="2000" dirty="0" smtClean="0">
                <a:solidFill>
                  <a:srgbClr val="387038"/>
                </a:solidFill>
                <a:effectLst/>
                <a:latin typeface="Trebuchet MS"/>
                <a:ea typeface="Calibri"/>
                <a:cs typeface="Times New Roman"/>
              </a:rPr>
              <a:t>.</a:t>
            </a:r>
            <a:endParaRPr lang="nl-NL" sz="1100" u="sng" dirty="0">
              <a:effectLst/>
              <a:ea typeface="Calibri"/>
              <a:cs typeface="Times New Roman"/>
            </a:endParaRPr>
          </a:p>
        </p:txBody>
      </p:sp>
      <p:sp>
        <p:nvSpPr>
          <p:cNvPr id="39" name="Text Box 14"/>
          <p:cNvSpPr txBox="1"/>
          <p:nvPr/>
        </p:nvSpPr>
        <p:spPr>
          <a:xfrm>
            <a:off x="3170518" y="4941031"/>
            <a:ext cx="3057666" cy="5762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3" name="Tekstvak 2"/>
          <p:cNvSpPr txBox="1">
            <a:spLocks noChangeArrowheads="1"/>
          </p:cNvSpPr>
          <p:nvPr/>
        </p:nvSpPr>
        <p:spPr bwMode="auto">
          <a:xfrm>
            <a:off x="3154562" y="4934053"/>
            <a:ext cx="3217638" cy="5831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Trebuchet MS"/>
                <a:ea typeface="Calibri"/>
                <a:cs typeface="Times New Roman"/>
              </a:rPr>
              <a:t>= </a:t>
            </a:r>
            <a:r>
              <a:rPr lang="nl-NL" sz="2400" dirty="0" smtClean="0">
                <a:latin typeface="Trebuchet MS"/>
                <a:ea typeface="Calibri"/>
                <a:cs typeface="Times New Roman"/>
              </a:rPr>
              <a:t>modderig en zacht</a:t>
            </a:r>
            <a:endParaRPr lang="nl-NL" dirty="0">
              <a:effectLst/>
              <a:latin typeface="Calibri"/>
              <a:ea typeface="Calibri"/>
              <a:cs typeface="Times New Roman"/>
            </a:endParaRPr>
          </a:p>
        </p:txBody>
      </p:sp>
      <p:pic>
        <p:nvPicPr>
          <p:cNvPr id="2" name="Picture 2" descr="C:\Users\dasg\Downloads\shutterstock_4141965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3156765"/>
            <a:ext cx="1872208" cy="12506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dasg\Downloads\shutterstock_137224723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898"/>
          <a:stretch/>
        </p:blipFill>
        <p:spPr bwMode="auto">
          <a:xfrm>
            <a:off x="3502493" y="2581295"/>
            <a:ext cx="2067003" cy="13279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387906175 (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0543" y="2060639"/>
            <a:ext cx="2034005" cy="121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16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5"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403649" y="433864"/>
            <a:ext cx="4752528"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smtClean="0">
                <a:latin typeface="Trebuchet MS" panose="020B0603020202020204" pitchFamily="34" charset="0"/>
                <a:ea typeface="Calibri"/>
                <a:cs typeface="Times New Roman"/>
              </a:rPr>
              <a:t>e bescherming</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35497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50347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dam</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033464"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920298" y="384351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muts</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5724129" y="3861048"/>
            <a:ext cx="29883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69906" y="3889906"/>
            <a:ext cx="280655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h</a:t>
            </a:r>
            <a:r>
              <a:rPr lang="nl-NL" sz="3600" b="1" dirty="0" smtClean="0">
                <a:effectLst/>
                <a:latin typeface="Trebuchet MS" panose="020B0603020202020204" pitchFamily="34" charset="0"/>
                <a:ea typeface="Calibri"/>
                <a:cs typeface="Times New Roman"/>
              </a:rPr>
              <a:t>et vangnet</a:t>
            </a:r>
            <a:endParaRPr lang="nl-NL" sz="3600" b="1" dirty="0">
              <a:effectLst/>
              <a:latin typeface="Trebuchet MS" panose="020B0603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5"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91188"/>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waardoor iets of iemand veilig is</a:t>
            </a:r>
            <a:endParaRPr lang="nl-NL" sz="1100" dirty="0">
              <a:effectLst/>
              <a:latin typeface="Calibri"/>
              <a:ea typeface="Calibri"/>
              <a:cs typeface="Times New Roman"/>
            </a:endParaRPr>
          </a:p>
        </p:txBody>
      </p:sp>
      <p:sp>
        <p:nvSpPr>
          <p:cNvPr id="17" name="Text Box 14"/>
          <p:cNvSpPr txBox="1"/>
          <p:nvPr/>
        </p:nvSpPr>
        <p:spPr>
          <a:xfrm>
            <a:off x="416822" y="4666193"/>
            <a:ext cx="2354978" cy="12830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16822" y="4696852"/>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bescherming tegen stijgende zeespiegel</a:t>
            </a:r>
            <a:endParaRPr lang="nl-NL" sz="1050" dirty="0">
              <a:effectLst/>
              <a:latin typeface="Calibri"/>
              <a:ea typeface="Calibri"/>
              <a:cs typeface="Times New Roman"/>
            </a:endParaRPr>
          </a:p>
        </p:txBody>
      </p:sp>
      <p:sp>
        <p:nvSpPr>
          <p:cNvPr id="19" name="Text Box 14"/>
          <p:cNvSpPr txBox="1"/>
          <p:nvPr/>
        </p:nvSpPr>
        <p:spPr>
          <a:xfrm>
            <a:off x="3072698" y="4666193"/>
            <a:ext cx="2354978" cy="9230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3072698" y="4666193"/>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bescherming tegen de kou</a:t>
            </a:r>
            <a:endParaRPr lang="nl-NL" sz="1050" dirty="0">
              <a:effectLst/>
              <a:latin typeface="Calibri"/>
              <a:ea typeface="Calibri"/>
              <a:cs typeface="Times New Roman"/>
            </a:endParaRPr>
          </a:p>
        </p:txBody>
      </p:sp>
      <p:sp>
        <p:nvSpPr>
          <p:cNvPr id="23" name="Text Box 14"/>
          <p:cNvSpPr txBox="1"/>
          <p:nvPr/>
        </p:nvSpPr>
        <p:spPr>
          <a:xfrm>
            <a:off x="5724128" y="4663357"/>
            <a:ext cx="2952327" cy="9258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5724129" y="4670113"/>
            <a:ext cx="3138492" cy="6399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bescherming tegen op de grond vallen</a:t>
            </a:r>
            <a:endParaRPr lang="nl-NL" sz="1050" dirty="0">
              <a:effectLst/>
              <a:latin typeface="Calibri"/>
              <a:ea typeface="Calibri"/>
              <a:cs typeface="Times New Roman"/>
            </a:endParaRPr>
          </a:p>
        </p:txBody>
      </p:sp>
      <p:pic>
        <p:nvPicPr>
          <p:cNvPr id="25" name="Afbeelding 24" descr="C:\Users\dasg\Downloads\shutterstock_230737849.jpg"/>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996350">
            <a:off x="4481697" y="3149097"/>
            <a:ext cx="1210964" cy="1285806"/>
          </a:xfrm>
          <a:prstGeom prst="rect">
            <a:avLst/>
          </a:prstGeom>
          <a:noFill/>
          <a:ln>
            <a:noFill/>
          </a:ln>
          <a:extLst>
            <a:ext uri="{53640926-AAD7-44D8-BBD7-CCE9431645EC}">
              <a14:shadowObscured xmlns:a14="http://schemas.microsoft.com/office/drawing/2010/main"/>
            </a:ext>
          </a:extLst>
        </p:spPr>
      </p:pic>
      <p:pic>
        <p:nvPicPr>
          <p:cNvPr id="3074" name="Picture 2" descr="C:\Users\dasg\Downloads\shutterstock_488884924.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323455" y="2768350"/>
            <a:ext cx="1417088" cy="116350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ep 25"/>
          <p:cNvGrpSpPr/>
          <p:nvPr/>
        </p:nvGrpSpPr>
        <p:grpSpPr>
          <a:xfrm>
            <a:off x="416822" y="2492896"/>
            <a:ext cx="2210962" cy="1438955"/>
            <a:chOff x="1187624" y="1227458"/>
            <a:chExt cx="7488832" cy="4433789"/>
          </a:xfrm>
        </p:grpSpPr>
        <p:pic>
          <p:nvPicPr>
            <p:cNvPr id="27" name="Picture 5" descr="C:\Users\dasg\Downloads\shutterstock_3572164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87624" y="1803522"/>
              <a:ext cx="6142874" cy="3857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dasg\Downloads\shutterstock_106349635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17066" y="1227458"/>
              <a:ext cx="2263313" cy="1697486"/>
            </a:xfrm>
            <a:prstGeom prst="rect">
              <a:avLst/>
            </a:prstGeom>
            <a:noFill/>
            <a:extLst>
              <a:ext uri="{909E8E84-426E-40DD-AFC4-6F175D3DCCD1}">
                <a14:hiddenFill xmlns:a14="http://schemas.microsoft.com/office/drawing/2010/main">
                  <a:solidFill>
                    <a:srgbClr val="FFFFFF"/>
                  </a:solidFill>
                </a14:hiddenFill>
              </a:ext>
            </a:extLst>
          </p:spPr>
        </p:pic>
        <p:sp>
          <p:nvSpPr>
            <p:cNvPr id="29" name="PIJL-RECHTS 28"/>
            <p:cNvSpPr/>
            <p:nvPr/>
          </p:nvSpPr>
          <p:spPr>
            <a:xfrm rot="10800000">
              <a:off x="7092280" y="4077072"/>
              <a:ext cx="1584176"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591474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699792"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smtClean="0">
                <a:latin typeface="Trebuchet MS" panose="020B0603020202020204" pitchFamily="34" charset="0"/>
                <a:ea typeface="Calibri"/>
                <a:cs typeface="Times New Roman"/>
              </a:rPr>
              <a:t>e overlast</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681028"/>
            <a:ext cx="1706906"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629794"/>
            <a:ext cx="1778914" cy="9513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w</a:t>
            </a:r>
            <a:r>
              <a:rPr lang="nl-NL" sz="2800" b="1" dirty="0" smtClean="0">
                <a:latin typeface="Trebuchet MS" panose="020B0603020202020204" pitchFamily="34" charset="0"/>
                <a:ea typeface="Calibri"/>
                <a:cs typeface="Times New Roman"/>
              </a:rPr>
              <a:t>ind-overlast</a:t>
            </a:r>
            <a:endParaRPr lang="nl-NL" sz="2800" b="1" dirty="0">
              <a:effectLst/>
              <a:latin typeface="Trebuchet MS" panose="020B0603020202020204" pitchFamily="34" charset="0"/>
              <a:ea typeface="Calibri"/>
              <a:cs typeface="Times New Roman"/>
            </a:endParaRPr>
          </a:p>
        </p:txBody>
      </p:sp>
      <p:sp>
        <p:nvSpPr>
          <p:cNvPr id="9" name="Text Box 14"/>
          <p:cNvSpPr txBox="1"/>
          <p:nvPr/>
        </p:nvSpPr>
        <p:spPr>
          <a:xfrm>
            <a:off x="2452063" y="3699030"/>
            <a:ext cx="177802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52062" y="3681028"/>
            <a:ext cx="1778029"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err="1">
                <a:latin typeface="Trebuchet MS" panose="020B0603020202020204" pitchFamily="34" charset="0"/>
                <a:ea typeface="Calibri"/>
                <a:cs typeface="Times New Roman"/>
              </a:rPr>
              <a:t>g</a:t>
            </a:r>
            <a:r>
              <a:rPr lang="nl-NL" sz="2800" b="1" dirty="0" err="1" smtClean="0">
                <a:effectLst/>
                <a:latin typeface="Trebuchet MS" panose="020B0603020202020204" pitchFamily="34" charset="0"/>
                <a:ea typeface="Calibri"/>
                <a:cs typeface="Times New Roman"/>
              </a:rPr>
              <a:t>eluids-overlast</a:t>
            </a:r>
            <a:endParaRPr lang="nl-NL" sz="28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7249" y="3428038"/>
            <a:ext cx="168007" cy="298720"/>
          </a:xfrm>
          <a:prstGeom prst="rect">
            <a:avLst/>
          </a:prstGeom>
        </p:spPr>
      </p:pic>
      <p:sp>
        <p:nvSpPr>
          <p:cNvPr id="13" name="Text Box 14"/>
          <p:cNvSpPr txBox="1"/>
          <p:nvPr/>
        </p:nvSpPr>
        <p:spPr>
          <a:xfrm>
            <a:off x="6228184" y="476672"/>
            <a:ext cx="2520280"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2679447" cy="10656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iets wat heel vervelend is</a:t>
            </a:r>
            <a:endParaRPr lang="nl-NL" sz="1100" dirty="0">
              <a:effectLst/>
              <a:latin typeface="Calibri"/>
              <a:ea typeface="Calibri"/>
              <a:cs typeface="Times New Roman"/>
            </a:endParaRPr>
          </a:p>
        </p:txBody>
      </p:sp>
      <p:pic>
        <p:nvPicPr>
          <p:cNvPr id="17" name="Picture 2" descr="C:\Users\dasg\Downloads\shutterstock_2872318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686" y="4797152"/>
            <a:ext cx="1592034" cy="979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
          <p:cNvSpPr txBox="1"/>
          <p:nvPr/>
        </p:nvSpPr>
        <p:spPr>
          <a:xfrm>
            <a:off x="4666179" y="3705525"/>
            <a:ext cx="185003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4666178" y="3687523"/>
            <a:ext cx="1850038"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err="1">
                <a:latin typeface="Trebuchet MS" panose="020B0603020202020204" pitchFamily="34" charset="0"/>
                <a:ea typeface="Calibri"/>
                <a:cs typeface="Times New Roman"/>
              </a:rPr>
              <a:t>v</a:t>
            </a:r>
            <a:r>
              <a:rPr lang="nl-NL" sz="2800" b="1" dirty="0" err="1" smtClean="0">
                <a:latin typeface="Trebuchet MS" panose="020B0603020202020204" pitchFamily="34" charset="0"/>
                <a:ea typeface="Calibri"/>
                <a:cs typeface="Times New Roman"/>
              </a:rPr>
              <a:t>erkeers</a:t>
            </a:r>
            <a:r>
              <a:rPr lang="nl-NL" sz="2800" b="1" dirty="0" err="1" smtClean="0">
                <a:effectLst/>
                <a:latin typeface="Trebuchet MS" panose="020B0603020202020204" pitchFamily="34" charset="0"/>
                <a:ea typeface="Calibri"/>
                <a:cs typeface="Times New Roman"/>
              </a:rPr>
              <a:t>-overlast</a:t>
            </a:r>
            <a:endParaRPr lang="nl-NL" sz="2800" b="1" dirty="0">
              <a:effectLst/>
              <a:latin typeface="Trebuchet MS" panose="020B0603020202020204" pitchFamily="34" charset="0"/>
              <a:ea typeface="Calibri"/>
              <a:cs typeface="Times New Roman"/>
            </a:endParaRPr>
          </a:p>
        </p:txBody>
      </p:sp>
      <p:sp>
        <p:nvSpPr>
          <p:cNvPr id="20" name="Text Box 14"/>
          <p:cNvSpPr txBox="1"/>
          <p:nvPr/>
        </p:nvSpPr>
        <p:spPr>
          <a:xfrm>
            <a:off x="6898427" y="3717032"/>
            <a:ext cx="177802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6898427" y="3699967"/>
            <a:ext cx="1778029"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err="1">
                <a:latin typeface="Trebuchet MS" panose="020B0603020202020204" pitchFamily="34" charset="0"/>
                <a:ea typeface="Calibri"/>
                <a:cs typeface="Times New Roman"/>
              </a:rPr>
              <a:t>w</a:t>
            </a:r>
            <a:r>
              <a:rPr lang="nl-NL" sz="2800" b="1" dirty="0" err="1" smtClean="0">
                <a:effectLst/>
                <a:latin typeface="Trebuchet MS" panose="020B0603020202020204" pitchFamily="34" charset="0"/>
                <a:ea typeface="Calibri"/>
                <a:cs typeface="Times New Roman"/>
              </a:rPr>
              <a:t>ater-overlast</a:t>
            </a:r>
            <a:endParaRPr lang="nl-NL" sz="2800" b="1" dirty="0">
              <a:effectLst/>
              <a:latin typeface="Trebuchet MS" panose="020B0603020202020204" pitchFamily="34" charset="0"/>
              <a:ea typeface="Calibri"/>
              <a:cs typeface="Times New Roman"/>
            </a:endParaRPr>
          </a:p>
        </p:txBody>
      </p:sp>
      <p:pic>
        <p:nvPicPr>
          <p:cNvPr id="22" name="Picture 2" descr="C:\Users\dasg\Downloads\shutterstock_5147729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948264" y="4793552"/>
            <a:ext cx="1622336" cy="1083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outledm\AppData\Local\Microsoft\Windows\Temporary Internet Files\Content.IE5\8DZ93BB3\shutterstock_30590980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04722" y="4725144"/>
            <a:ext cx="1363222" cy="12112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utledm\AppData\Local\Microsoft\Windows\Temporary Internet Files\Content.IE5\SD18QSN7\shutterstock_136021750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88024" y="4779097"/>
            <a:ext cx="1643974" cy="109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p:cNvPicPr/>
          <p:nvPr/>
        </p:nvPicPr>
        <p:blipFill>
          <a:blip r:embed="rId4" cstate="email">
            <a:extLst>
              <a:ext uri="{28A0092B-C50C-407E-A947-70E740481C1C}">
                <a14:useLocalDpi xmlns:a14="http://schemas.microsoft.com/office/drawing/2010/main"/>
              </a:ext>
            </a:extLst>
          </a:blip>
          <a:stretch>
            <a:fillRect/>
          </a:stretch>
        </p:blipFill>
        <p:spPr>
          <a:xfrm rot="21235644">
            <a:off x="5407861" y="3437049"/>
            <a:ext cx="168007" cy="298720"/>
          </a:xfrm>
          <a:prstGeom prst="rect">
            <a:avLst/>
          </a:prstGeom>
        </p:spPr>
      </p:pic>
    </p:spTree>
    <p:extLst>
      <p:ext uri="{BB962C8B-B14F-4D97-AF65-F5344CB8AC3E}">
        <p14:creationId xmlns:p14="http://schemas.microsoft.com/office/powerpoint/2010/main" val="990567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699792"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smtClean="0">
                <a:latin typeface="Trebuchet MS" panose="020B0603020202020204" pitchFamily="34" charset="0"/>
                <a:ea typeface="Calibri"/>
                <a:cs typeface="Times New Roman"/>
              </a:rPr>
              <a:t>e dam</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1" y="3681028"/>
            <a:ext cx="2354979"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629794"/>
            <a:ext cx="2498994"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d</a:t>
            </a:r>
            <a:r>
              <a:rPr lang="nl-NL" sz="2800" b="1" dirty="0" smtClean="0">
                <a:latin typeface="Trebuchet MS" panose="020B0603020202020204" pitchFamily="34" charset="0"/>
                <a:ea typeface="Calibri"/>
                <a:cs typeface="Times New Roman"/>
              </a:rPr>
              <a:t>e s</a:t>
            </a:r>
            <a:r>
              <a:rPr lang="nl-NL" sz="2800" b="1" dirty="0" smtClean="0">
                <a:effectLst/>
                <a:latin typeface="Trebuchet MS" panose="020B0603020202020204" pitchFamily="34" charset="0"/>
                <a:ea typeface="Calibri"/>
                <a:cs typeface="Times New Roman"/>
              </a:rPr>
              <a:t>tuwdam</a:t>
            </a:r>
            <a:endParaRPr lang="nl-NL" sz="28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19180"/>
            <a:ext cx="2448273" cy="1929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een soort dijk dwars in een rivier of kanaal</a:t>
            </a:r>
            <a:endParaRPr lang="nl-NL" sz="1100" dirty="0">
              <a:effectLst/>
              <a:latin typeface="Calibri"/>
              <a:ea typeface="Calibri"/>
              <a:cs typeface="Times New Roman"/>
            </a:endParaRPr>
          </a:p>
        </p:txBody>
      </p:sp>
      <p:sp>
        <p:nvSpPr>
          <p:cNvPr id="18" name="Text Box 14"/>
          <p:cNvSpPr txBox="1"/>
          <p:nvPr/>
        </p:nvSpPr>
        <p:spPr>
          <a:xfrm>
            <a:off x="4139952" y="3705525"/>
            <a:ext cx="1850037" cy="4795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4067944" y="3687523"/>
            <a:ext cx="1850038" cy="497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d</a:t>
            </a:r>
            <a:r>
              <a:rPr lang="nl-NL" sz="2800" b="1" dirty="0" smtClean="0">
                <a:latin typeface="Trebuchet MS" panose="020B0603020202020204" pitchFamily="34" charset="0"/>
                <a:ea typeface="Calibri"/>
                <a:cs typeface="Times New Roman"/>
              </a:rPr>
              <a:t>e dijk</a:t>
            </a:r>
            <a:endParaRPr lang="nl-NL" sz="2800" b="1" dirty="0">
              <a:effectLst/>
              <a:latin typeface="Trebuchet MS" panose="020B0603020202020204" pitchFamily="34" charset="0"/>
              <a:ea typeface="Calibri"/>
              <a:cs typeface="Times New Roman"/>
            </a:endParaRPr>
          </a:p>
        </p:txBody>
      </p:sp>
      <p:sp>
        <p:nvSpPr>
          <p:cNvPr id="20" name="Text Box 14"/>
          <p:cNvSpPr txBox="1"/>
          <p:nvPr/>
        </p:nvSpPr>
        <p:spPr>
          <a:xfrm>
            <a:off x="6516217" y="3897052"/>
            <a:ext cx="2160240" cy="4680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6300192" y="3879987"/>
            <a:ext cx="2571433" cy="48511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d</a:t>
            </a:r>
            <a:r>
              <a:rPr lang="nl-NL" sz="2800" b="1" dirty="0" smtClean="0">
                <a:effectLst/>
                <a:latin typeface="Trebuchet MS" panose="020B0603020202020204" pitchFamily="34" charset="0"/>
                <a:ea typeface="Calibri"/>
                <a:cs typeface="Times New Roman"/>
              </a:rPr>
              <a:t>e strekdam</a:t>
            </a:r>
            <a:endParaRPr lang="nl-NL" sz="2800" b="1" dirty="0">
              <a:effectLst/>
              <a:latin typeface="Trebuchet MS" panose="020B0603020202020204" pitchFamily="34" charset="0"/>
              <a:ea typeface="Calibri"/>
              <a:cs typeface="Times New Roman"/>
            </a:endParaRPr>
          </a:p>
        </p:txBody>
      </p:sp>
      <p:pic>
        <p:nvPicPr>
          <p:cNvPr id="23" name="Afbeelding 22"/>
          <p:cNvPicPr/>
          <p:nvPr/>
        </p:nvPicPr>
        <p:blipFill>
          <a:blip r:embed="rId4" cstate="email">
            <a:extLst>
              <a:ext uri="{28A0092B-C50C-407E-A947-70E740481C1C}">
                <a14:useLocalDpi xmlns:a14="http://schemas.microsoft.com/office/drawing/2010/main"/>
              </a:ext>
            </a:extLst>
          </a:blip>
          <a:stretch>
            <a:fillRect/>
          </a:stretch>
        </p:blipFill>
        <p:spPr>
          <a:xfrm rot="21235644">
            <a:off x="5389943" y="3438053"/>
            <a:ext cx="186485" cy="289113"/>
          </a:xfrm>
          <a:prstGeom prst="rect">
            <a:avLst/>
          </a:prstGeom>
        </p:spPr>
      </p:pic>
      <p:grpSp>
        <p:nvGrpSpPr>
          <p:cNvPr id="22" name="Groep 21"/>
          <p:cNvGrpSpPr/>
          <p:nvPr/>
        </p:nvGrpSpPr>
        <p:grpSpPr>
          <a:xfrm>
            <a:off x="683569" y="570696"/>
            <a:ext cx="2058458" cy="1418144"/>
            <a:chOff x="1187624" y="1227458"/>
            <a:chExt cx="7488832" cy="4433789"/>
          </a:xfrm>
        </p:grpSpPr>
        <p:pic>
          <p:nvPicPr>
            <p:cNvPr id="24" name="Picture 5" descr="C:\Users\dasg\Downloads\shutterstock_3572164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7624" y="1803522"/>
              <a:ext cx="6142874" cy="38577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dasg\Downloads\shutterstock_106349635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7066" y="1227458"/>
              <a:ext cx="2263313" cy="1697486"/>
            </a:xfrm>
            <a:prstGeom prst="rect">
              <a:avLst/>
            </a:prstGeom>
            <a:noFill/>
            <a:extLst>
              <a:ext uri="{909E8E84-426E-40DD-AFC4-6F175D3DCCD1}">
                <a14:hiddenFill xmlns:a14="http://schemas.microsoft.com/office/drawing/2010/main">
                  <a:solidFill>
                    <a:srgbClr val="FFFFFF"/>
                  </a:solidFill>
                </a14:hiddenFill>
              </a:ext>
            </a:extLst>
          </p:spPr>
        </p:pic>
        <p:sp>
          <p:nvSpPr>
            <p:cNvPr id="26" name="PIJL-RECHTS 25"/>
            <p:cNvSpPr/>
            <p:nvPr/>
          </p:nvSpPr>
          <p:spPr>
            <a:xfrm rot="10800000">
              <a:off x="7092280" y="4077072"/>
              <a:ext cx="1584176"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Picture 2" descr="C:\Users\routledm\AppData\Local\Microsoft\Windows\Temporary Internet Files\Content.IE5\6HLCZBKD\shutterstock_74171138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9752" y="4918980"/>
            <a:ext cx="1524000" cy="10180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utledm\AppData\Local\Microsoft\Windows\Temporary Internet Files\Content.IE5\6VQCQU0U\shutterstock_78967832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7471" y="4198487"/>
            <a:ext cx="2077783" cy="1387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utledm\AppData\Local\Microsoft\Windows\Temporary Internet Files\Content.IE5\SD18QSN7\shutterstock_124526360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65046" y="4278115"/>
            <a:ext cx="2263138" cy="1701880"/>
          </a:xfrm>
          <a:prstGeom prst="rect">
            <a:avLst/>
          </a:prstGeom>
          <a:noFill/>
          <a:extLst>
            <a:ext uri="{909E8E84-426E-40DD-AFC4-6F175D3DCCD1}">
              <a14:hiddenFill xmlns:a14="http://schemas.microsoft.com/office/drawing/2010/main">
                <a:solidFill>
                  <a:srgbClr val="FFFFFF"/>
                </a:solidFill>
              </a14:hiddenFill>
            </a:ext>
          </a:extLst>
        </p:spPr>
      </p:pic>
      <p:sp>
        <p:nvSpPr>
          <p:cNvPr id="3" name="PIJL-OMLAAG 2"/>
          <p:cNvSpPr/>
          <p:nvPr/>
        </p:nvSpPr>
        <p:spPr>
          <a:xfrm>
            <a:off x="4436441" y="4105461"/>
            <a:ext cx="200754" cy="60374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1030" name="Picture 6" descr="C:\Users\routledm\AppData\Local\Microsoft\Windows\Temporary Internet Files\Content.IE5\8DZ93BB3\shutterstock_122822330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60694" y="4413119"/>
            <a:ext cx="2087770" cy="11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9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47 – 19 november 2019</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4154984"/>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noodhulp</a:t>
            </a:r>
            <a:r>
              <a:rPr lang="nl-NL" sz="8000" b="1" dirty="0" smtClean="0">
                <a:solidFill>
                  <a:prstClr val="black"/>
                </a:solidFill>
                <a:latin typeface="Trebuchet MS" panose="020B0603020202020204" pitchFamily="34" charset="0"/>
              </a:rPr>
              <a:t> </a:t>
            </a:r>
            <a:r>
              <a:rPr lang="nl-NL" sz="66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de hulp aan slachtoffers van een ramp of oorlog. </a:t>
            </a:r>
            <a:endParaRPr lang="nl-NL" sz="4400" dirty="0" smtClean="0">
              <a:solidFill>
                <a:prstClr val="black"/>
              </a:solidFill>
              <a:latin typeface="Trebuchet MS" panose="020B0603020202020204" pitchFamily="34" charset="0"/>
            </a:endParaRPr>
          </a:p>
          <a:p>
            <a:pPr lvl="0"/>
            <a:endParaRPr lang="nl-NL" sz="12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We vroegen om </a:t>
            </a:r>
            <a:r>
              <a:rPr lang="nl-NL" sz="3200" i="1" u="sng" dirty="0" smtClean="0">
                <a:solidFill>
                  <a:srgbClr val="00B050"/>
                </a:solidFill>
                <a:latin typeface="Trebuchet MS" panose="020B0603020202020204" pitchFamily="34" charset="0"/>
              </a:rPr>
              <a:t>noodhulp</a:t>
            </a:r>
            <a:r>
              <a:rPr lang="nl-NL" sz="3200" i="1" dirty="0" smtClean="0">
                <a:solidFill>
                  <a:srgbClr val="00B050"/>
                </a:solidFill>
                <a:latin typeface="Trebuchet MS" panose="020B0603020202020204" pitchFamily="34" charset="0"/>
              </a:rPr>
              <a:t> aan alle</a:t>
            </a:r>
            <a:br>
              <a:rPr lang="nl-NL" sz="3200" i="1" dirty="0" smtClean="0">
                <a:solidFill>
                  <a:srgbClr val="00B050"/>
                </a:solidFill>
                <a:latin typeface="Trebuchet MS" panose="020B0603020202020204" pitchFamily="34" charset="0"/>
              </a:rPr>
            </a:br>
            <a:r>
              <a:rPr lang="nl-NL" sz="3200" i="1" dirty="0" smtClean="0">
                <a:solidFill>
                  <a:srgbClr val="00B050"/>
                </a:solidFill>
                <a:latin typeface="Trebuchet MS" panose="020B0603020202020204" pitchFamily="34" charset="0"/>
              </a:rPr>
              <a:t>mensen op het strand. </a:t>
            </a:r>
            <a:endParaRPr lang="nl-NL" sz="3200" i="1" dirty="0">
              <a:solidFill>
                <a:prstClr val="black"/>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4084617"/>
            <a:ext cx="9133383" cy="286232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zeespiegel </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a:t>
            </a:r>
            <a:r>
              <a:rPr lang="nl-NL" sz="4400" dirty="0" smtClean="0">
                <a:solidFill>
                  <a:prstClr val="black"/>
                </a:solidFill>
                <a:latin typeface="Trebuchet MS" panose="020B0603020202020204" pitchFamily="34" charset="0"/>
              </a:rPr>
              <a:t>de hoogte van het zeewater</a:t>
            </a:r>
          </a:p>
          <a:p>
            <a:pPr lvl="0"/>
            <a:endParaRPr lang="nl-NL" sz="1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Als het vloed is, is </a:t>
            </a:r>
            <a:r>
              <a:rPr lang="nl-NL" sz="3200" i="1" u="sng" dirty="0" smtClean="0">
                <a:solidFill>
                  <a:srgbClr val="00B050"/>
                </a:solidFill>
                <a:latin typeface="Trebuchet MS" panose="020B0603020202020204" pitchFamily="34" charset="0"/>
              </a:rPr>
              <a:t>de zeespiegel</a:t>
            </a:r>
            <a:r>
              <a:rPr lang="nl-NL" sz="3200" i="1" dirty="0" smtClean="0">
                <a:solidFill>
                  <a:srgbClr val="00B050"/>
                </a:solidFill>
                <a:latin typeface="Trebuchet MS" panose="020B0603020202020204" pitchFamily="34" charset="0"/>
              </a:rPr>
              <a:t> hoog.</a:t>
            </a:r>
            <a:endParaRPr lang="nl-NL" sz="3200" i="1" dirty="0">
              <a:solidFill>
                <a:prstClr val="black"/>
              </a:solidFill>
            </a:endParaRPr>
          </a:p>
        </p:txBody>
      </p:sp>
      <p:grpSp>
        <p:nvGrpSpPr>
          <p:cNvPr id="7" name="Groep 6"/>
          <p:cNvGrpSpPr/>
          <p:nvPr/>
        </p:nvGrpSpPr>
        <p:grpSpPr>
          <a:xfrm>
            <a:off x="6516216" y="2110056"/>
            <a:ext cx="2502644" cy="1534967"/>
            <a:chOff x="193142" y="1510825"/>
            <a:chExt cx="9070269" cy="5184104"/>
          </a:xfrm>
        </p:grpSpPr>
        <p:grpSp>
          <p:nvGrpSpPr>
            <p:cNvPr id="9" name="Groep 8"/>
            <p:cNvGrpSpPr/>
            <p:nvPr/>
          </p:nvGrpSpPr>
          <p:grpSpPr>
            <a:xfrm>
              <a:off x="1207994" y="1510825"/>
              <a:ext cx="5400600" cy="3793170"/>
              <a:chOff x="755576" y="2362262"/>
              <a:chExt cx="5400600" cy="3793170"/>
            </a:xfrm>
          </p:grpSpPr>
          <p:pic>
            <p:nvPicPr>
              <p:cNvPr id="12" name="Picture 2" descr="C:\Users\dasg\Downloads\shutterstock_1143932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3717032"/>
                <a:ext cx="2401824" cy="2438400"/>
              </a:xfrm>
              <a:prstGeom prst="rect">
                <a:avLst/>
              </a:prstGeom>
              <a:noFill/>
              <a:extLst>
                <a:ext uri="{909E8E84-426E-40DD-AFC4-6F175D3DCCD1}">
                  <a14:hiddenFill xmlns:a14="http://schemas.microsoft.com/office/drawing/2010/main">
                    <a:solidFill>
                      <a:srgbClr val="FFFFFF"/>
                    </a:solidFill>
                  </a14:hiddenFill>
                </a:ext>
              </a:extLst>
            </p:spPr>
          </p:pic>
          <p:sp>
            <p:nvSpPr>
              <p:cNvPr id="13" name="Toelichting met afgeronde rechthoek 12"/>
              <p:cNvSpPr/>
              <p:nvPr/>
            </p:nvSpPr>
            <p:spPr>
              <a:xfrm rot="540504">
                <a:off x="3295757" y="2362262"/>
                <a:ext cx="2477265" cy="1410143"/>
              </a:xfrm>
              <a:prstGeom prst="wedgeRoundRectCallout">
                <a:avLst>
                  <a:gd name="adj1" fmla="val -50547"/>
                  <a:gd name="adj2" fmla="val 86921"/>
                  <a:gd name="adj3" fmla="val 1666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14" name="Tekstvak 13"/>
              <p:cNvSpPr txBox="1"/>
              <p:nvPr/>
            </p:nvSpPr>
            <p:spPr>
              <a:xfrm rot="508544">
                <a:off x="3419874" y="2666780"/>
                <a:ext cx="2736302" cy="916054"/>
              </a:xfrm>
              <a:prstGeom prst="rect">
                <a:avLst/>
              </a:prstGeom>
              <a:noFill/>
            </p:spPr>
            <p:txBody>
              <a:bodyPr wrap="square" rtlCol="0">
                <a:spAutoFit/>
              </a:bodyPr>
              <a:lstStyle/>
              <a:p>
                <a:r>
                  <a:rPr lang="nl-NL" sz="1200" dirty="0" smtClean="0"/>
                  <a:t>HELP !</a:t>
                </a:r>
                <a:endParaRPr lang="nl-NL" sz="1200" dirty="0"/>
              </a:p>
            </p:txBody>
          </p:sp>
        </p:grpSp>
        <p:pic>
          <p:nvPicPr>
            <p:cNvPr id="10" name="Picture 4" descr="C:\Users\dasg\Downloads\shutterstock_155969324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187356" y="3649295"/>
              <a:ext cx="5076055" cy="30456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dasg\Downloads\shutterstock_152782067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3142" y="4869160"/>
              <a:ext cx="1587727" cy="1190795"/>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C:\Users\routledm\AppData\Local\Microsoft\Windows\Temporary Internet Files\Content.IE5\6HLCZBKD\shutterstock_26258918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0193" y="3861048"/>
            <a:ext cx="139493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84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71400"/>
            <a:ext cx="9133383" cy="3108543"/>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overstroming</a:t>
            </a:r>
            <a:r>
              <a:rPr lang="nl-NL" sz="8000" b="1" dirty="0" smtClean="0">
                <a:solidFill>
                  <a:prstClr val="black"/>
                </a:solidFill>
                <a:latin typeface="Trebuchet MS" panose="020B0603020202020204" pitchFamily="34" charset="0"/>
              </a:rPr>
              <a:t> </a:t>
            </a:r>
            <a:r>
              <a:rPr lang="nl-NL" sz="6600" dirty="0" smtClean="0">
                <a:solidFill>
                  <a:prstClr val="black"/>
                </a:solidFill>
                <a:latin typeface="Trebuchet MS" panose="020B0603020202020204" pitchFamily="34" charset="0"/>
              </a:rPr>
              <a:t>= </a:t>
            </a:r>
          </a:p>
          <a:p>
            <a:pPr lvl="0"/>
            <a:r>
              <a:rPr lang="nl-NL" sz="4400" dirty="0">
                <a:solidFill>
                  <a:prstClr val="black"/>
                </a:solidFill>
                <a:latin typeface="Trebuchet MS" panose="020B0603020202020204" pitchFamily="34" charset="0"/>
              </a:rPr>
              <a:t>d</a:t>
            </a:r>
            <a:r>
              <a:rPr lang="nl-NL" sz="4400" dirty="0" smtClean="0">
                <a:solidFill>
                  <a:prstClr val="black"/>
                </a:solidFill>
                <a:latin typeface="Trebuchet MS" panose="020B0603020202020204" pitchFamily="34" charset="0"/>
              </a:rPr>
              <a:t>at er water over het land gaat</a:t>
            </a:r>
            <a:endParaRPr lang="nl-NL" sz="3600" dirty="0" smtClean="0">
              <a:solidFill>
                <a:prstClr val="black"/>
              </a:solidFill>
              <a:latin typeface="Trebuchet MS" panose="020B0603020202020204" pitchFamily="34" charset="0"/>
            </a:endParaRPr>
          </a:p>
          <a:p>
            <a:pPr lvl="0"/>
            <a:endParaRPr lang="nl-NL" sz="8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Toen het water bleef stijgen, hadden we een </a:t>
            </a:r>
            <a:r>
              <a:rPr lang="nl-NL" sz="3200" i="1" u="sng" dirty="0" smtClean="0">
                <a:solidFill>
                  <a:srgbClr val="00B050"/>
                </a:solidFill>
                <a:latin typeface="Trebuchet MS" panose="020B0603020202020204" pitchFamily="34" charset="0"/>
              </a:rPr>
              <a:t>overstroming</a:t>
            </a:r>
            <a:r>
              <a:rPr lang="nl-NL" sz="3200" i="1" dirty="0" smtClean="0">
                <a:solidFill>
                  <a:srgbClr val="00B050"/>
                </a:solidFill>
                <a:latin typeface="Trebuchet MS" panose="020B0603020202020204" pitchFamily="34" charset="0"/>
              </a:rPr>
              <a:t>. </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3717032"/>
            <a:ext cx="9396537" cy="273921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gelden</a:t>
            </a:r>
            <a:r>
              <a:rPr lang="nl-NL" sz="8000" b="1"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a:t>
            </a:r>
            <a:r>
              <a:rPr lang="nl-NL" sz="4400" dirty="0" smtClean="0">
                <a:solidFill>
                  <a:prstClr val="black"/>
                </a:solidFill>
                <a:latin typeface="Trebuchet MS" panose="020B0603020202020204" pitchFamily="34" charset="0"/>
              </a:rPr>
              <a:t>zo zijn </a:t>
            </a:r>
            <a:endParaRPr lang="nl-NL" sz="4400" dirty="0" smtClean="0">
              <a:solidFill>
                <a:prstClr val="black"/>
              </a:solidFill>
              <a:latin typeface="Trebuchet MS" panose="020B0603020202020204" pitchFamily="34" charset="0"/>
            </a:endParaRPr>
          </a:p>
          <a:p>
            <a:pPr lvl="0"/>
            <a:endParaRPr lang="nl-NL" sz="2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Door een overstroming verdwijnt een zandkasteel. Dat </a:t>
            </a:r>
            <a:r>
              <a:rPr lang="nl-NL" sz="3200" i="1" u="sng" dirty="0" smtClean="0">
                <a:solidFill>
                  <a:srgbClr val="00B050"/>
                </a:solidFill>
                <a:latin typeface="Trebuchet MS" panose="020B0603020202020204" pitchFamily="34" charset="0"/>
              </a:rPr>
              <a:t>geldt</a:t>
            </a:r>
            <a:r>
              <a:rPr lang="nl-NL" sz="3200" i="1" dirty="0" smtClean="0">
                <a:solidFill>
                  <a:srgbClr val="00B050"/>
                </a:solidFill>
                <a:latin typeface="Trebuchet MS" panose="020B0603020202020204" pitchFamily="34" charset="0"/>
              </a:rPr>
              <a:t> voor alle zandkastelen. </a:t>
            </a:r>
            <a:endParaRPr lang="nl-NL" sz="3200" i="1" dirty="0">
              <a:solidFill>
                <a:prstClr val="black"/>
              </a:solidFill>
            </a:endParaRPr>
          </a:p>
        </p:txBody>
      </p:sp>
      <p:pic>
        <p:nvPicPr>
          <p:cNvPr id="10" name="Picture 2" descr="C:\Users\dasg\Downloads\shutterstock_5147729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17979" y="2492896"/>
            <a:ext cx="269491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dasg\Downloads\shutterstock_79555159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6136" y="4650673"/>
            <a:ext cx="3001938" cy="62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98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smtClean="0"/>
              <a:t>stijgen </a:t>
            </a:r>
            <a:endParaRPr lang="nl-NL" sz="8000" b="1" u="sng"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87624" y="1301846"/>
            <a:ext cx="4984105" cy="457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C:\Users\routledm\AppData\Local\Microsoft\Windows\Temporary Internet Files\Content.IE5\8DZ93BB3\shutterstock_14994719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1743928"/>
            <a:ext cx="2376264" cy="355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25425" y="7937"/>
            <a:ext cx="9243119" cy="1323439"/>
          </a:xfrm>
          <a:prstGeom prst="rect">
            <a:avLst/>
          </a:prstGeom>
          <a:noFill/>
        </p:spPr>
        <p:txBody>
          <a:bodyPr wrap="square" rtlCol="0">
            <a:spAutoFit/>
          </a:bodyPr>
          <a:lstStyle/>
          <a:p>
            <a:r>
              <a:rPr lang="nl-NL" sz="8000" b="1" u="sng" dirty="0" smtClean="0"/>
              <a:t>de zeespiegel</a:t>
            </a:r>
            <a:endParaRPr lang="nl-NL" sz="8000" b="1" u="sng"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832" y="2060848"/>
            <a:ext cx="5902394" cy="332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routledm\AppData\Local\Microsoft\Windows\Temporary Internet Files\Content.IE5\6HLCZBKD\shutterstock_2625891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700808"/>
            <a:ext cx="250127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a:t>d</a:t>
            </a:r>
            <a:r>
              <a:rPr lang="nl-NL" sz="8000" b="1" u="sng" dirty="0" smtClean="0"/>
              <a:t>e dam</a:t>
            </a:r>
            <a:endParaRPr lang="nl-NL" sz="8000" b="1" u="sng" dirty="0"/>
          </a:p>
        </p:txBody>
      </p:sp>
      <p:grpSp>
        <p:nvGrpSpPr>
          <p:cNvPr id="4" name="Groep 3"/>
          <p:cNvGrpSpPr/>
          <p:nvPr/>
        </p:nvGrpSpPr>
        <p:grpSpPr>
          <a:xfrm>
            <a:off x="1187624" y="1227458"/>
            <a:ext cx="7488832" cy="4433789"/>
            <a:chOff x="1187624" y="1227458"/>
            <a:chExt cx="7488832" cy="4433789"/>
          </a:xfrm>
        </p:grpSpPr>
        <p:pic>
          <p:nvPicPr>
            <p:cNvPr id="7" name="Picture 5" descr="C:\Users\dasg\Downloads\shutterstock_3572164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1803522"/>
              <a:ext cx="6142874" cy="3857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sg\Downloads\shutterstock_10634963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7066" y="1227458"/>
              <a:ext cx="2263313" cy="1697486"/>
            </a:xfrm>
            <a:prstGeom prst="rect">
              <a:avLst/>
            </a:prstGeom>
            <a:noFill/>
            <a:extLst>
              <a:ext uri="{909E8E84-426E-40DD-AFC4-6F175D3DCCD1}">
                <a14:hiddenFill xmlns:a14="http://schemas.microsoft.com/office/drawing/2010/main">
                  <a:solidFill>
                    <a:srgbClr val="FFFFFF"/>
                  </a:solidFill>
                </a14:hiddenFill>
              </a:ext>
            </a:extLst>
          </p:spPr>
        </p:pic>
        <p:sp>
          <p:nvSpPr>
            <p:cNvPr id="3" name="PIJL-RECHTS 2"/>
            <p:cNvSpPr/>
            <p:nvPr/>
          </p:nvSpPr>
          <p:spPr>
            <a:xfrm rot="10800000">
              <a:off x="7092280" y="4077072"/>
              <a:ext cx="1584176"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86189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8994" y="42776"/>
            <a:ext cx="9393566" cy="1323439"/>
          </a:xfrm>
          <a:prstGeom prst="rect">
            <a:avLst/>
          </a:prstGeom>
          <a:noFill/>
        </p:spPr>
        <p:txBody>
          <a:bodyPr wrap="square" rtlCol="0">
            <a:spAutoFit/>
          </a:bodyPr>
          <a:lstStyle/>
          <a:p>
            <a:r>
              <a:rPr lang="nl-NL" sz="8000" b="1" u="sng" dirty="0" smtClean="0"/>
              <a:t>beschermen</a:t>
            </a:r>
            <a:endParaRPr lang="nl-NL" sz="8000" b="1" u="sng" dirty="0"/>
          </a:p>
        </p:txBody>
      </p:sp>
      <p:pic>
        <p:nvPicPr>
          <p:cNvPr id="9" name="Picture 5" descr="C:\Users\dasg\Downloads\shutterstock_3572164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1803522"/>
            <a:ext cx="6142874" cy="3857725"/>
          </a:xfrm>
          <a:prstGeom prst="rect">
            <a:avLst/>
          </a:prstGeom>
          <a:noFill/>
          <a:extLst>
            <a:ext uri="{909E8E84-426E-40DD-AFC4-6F175D3DCCD1}">
              <a14:hiddenFill xmlns:a14="http://schemas.microsoft.com/office/drawing/2010/main">
                <a:solidFill>
                  <a:srgbClr val="FFFFFF"/>
                </a:solidFill>
              </a14:hiddenFill>
            </a:ext>
          </a:extLst>
        </p:spPr>
      </p:pic>
      <p:sp>
        <p:nvSpPr>
          <p:cNvPr id="8" name="PIJL-RECHTS 7"/>
          <p:cNvSpPr/>
          <p:nvPr/>
        </p:nvSpPr>
        <p:spPr>
          <a:xfrm rot="10800000">
            <a:off x="7092280" y="4077072"/>
            <a:ext cx="1584176"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C:\Users\dasg\Downloads\shutterstock_6658953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940152" y="1556792"/>
            <a:ext cx="2438400" cy="229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5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25425" y="7937"/>
            <a:ext cx="9243119" cy="1323439"/>
          </a:xfrm>
          <a:prstGeom prst="rect">
            <a:avLst/>
          </a:prstGeom>
          <a:noFill/>
        </p:spPr>
        <p:txBody>
          <a:bodyPr wrap="square" rtlCol="0">
            <a:spAutoFit/>
          </a:bodyPr>
          <a:lstStyle/>
          <a:p>
            <a:r>
              <a:rPr lang="nl-NL" sz="8000" b="1" u="sng" dirty="0" smtClean="0"/>
              <a:t>de overstroming</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p:cNvSpPr/>
          <p:nvPr/>
        </p:nvSpPr>
        <p:spPr>
          <a:xfrm>
            <a:off x="2555775" y="2480802"/>
            <a:ext cx="971599" cy="1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C:\Users\dasg\Downloads\shutterstock_5147729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556498" y="1844824"/>
            <a:ext cx="6580971" cy="439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51520" y="0"/>
            <a:ext cx="8892480" cy="1323439"/>
          </a:xfrm>
          <a:prstGeom prst="rect">
            <a:avLst/>
          </a:prstGeom>
          <a:noFill/>
        </p:spPr>
        <p:txBody>
          <a:bodyPr wrap="square" rtlCol="0">
            <a:spAutoFit/>
          </a:bodyPr>
          <a:lstStyle/>
          <a:p>
            <a:r>
              <a:rPr lang="nl-NL" sz="8000" b="1" u="sng" dirty="0" smtClean="0"/>
              <a:t>gelden</a:t>
            </a:r>
            <a:endParaRPr lang="nl-NL" sz="8000" b="1" u="sng" dirty="0"/>
          </a:p>
        </p:txBody>
      </p:sp>
      <p:pic>
        <p:nvPicPr>
          <p:cNvPr id="1026" name="Picture 2" descr="C:\Users\dasg\Downloads\shutterstock_79555159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2276872"/>
            <a:ext cx="6334982" cy="335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252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79512" y="25814"/>
            <a:ext cx="8964488" cy="1323439"/>
          </a:xfrm>
          <a:prstGeom prst="rect">
            <a:avLst/>
          </a:prstGeom>
          <a:noFill/>
        </p:spPr>
        <p:txBody>
          <a:bodyPr wrap="square" rtlCol="0">
            <a:spAutoFit/>
          </a:bodyPr>
          <a:lstStyle/>
          <a:p>
            <a:r>
              <a:rPr lang="nl-NL" sz="8000" b="1" u="sng" dirty="0" smtClean="0"/>
              <a:t>origineel</a:t>
            </a:r>
            <a:endParaRPr lang="nl-NL" sz="8000" b="1" u="sng" dirty="0"/>
          </a:p>
        </p:txBody>
      </p:sp>
      <p:pic>
        <p:nvPicPr>
          <p:cNvPr id="7" name="Picture 4" descr="C:\Users\dasg\Downloads\shutterstock_152782067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9388" y="1484784"/>
            <a:ext cx="6624736" cy="49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00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4442</TotalTime>
  <Words>321</Words>
  <Application>Microsoft Office PowerPoint</Application>
  <PresentationFormat>Diavoorstelling (4:3)</PresentationFormat>
  <Paragraphs>168</Paragraphs>
  <Slides>21</Slides>
  <Notes>12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748</cp:revision>
  <dcterms:created xsi:type="dcterms:W3CDTF">2019-03-05T11:12:30Z</dcterms:created>
  <dcterms:modified xsi:type="dcterms:W3CDTF">2019-11-19T09:55:30Z</dcterms:modified>
</cp:coreProperties>
</file>