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311" r:id="rId4"/>
    <p:sldId id="312" r:id="rId5"/>
    <p:sldId id="344" r:id="rId6"/>
    <p:sldId id="265" r:id="rId7"/>
    <p:sldId id="266" r:id="rId8"/>
    <p:sldId id="324" r:id="rId9"/>
    <p:sldId id="259" r:id="rId10"/>
    <p:sldId id="260" r:id="rId11"/>
    <p:sldId id="289" r:id="rId12"/>
    <p:sldId id="327" r:id="rId13"/>
    <p:sldId id="375" r:id="rId14"/>
    <p:sldId id="270" r:id="rId15"/>
    <p:sldId id="370" r:id="rId16"/>
    <p:sldId id="353" r:id="rId17"/>
    <p:sldId id="372" r:id="rId18"/>
    <p:sldId id="373" r:id="rId19"/>
    <p:sldId id="368" r:id="rId20"/>
    <p:sldId id="376" r:id="rId21"/>
    <p:sldId id="352" r:id="rId22"/>
    <p:sldId id="377"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p:scale>
          <a:sx n="70" d="100"/>
          <a:sy n="70" d="100"/>
        </p:scale>
        <p:origin x="-13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8-10-2019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8-10-2019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8-10-2019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8-10-2019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8-10-2019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850" u="sng" dirty="0" smtClean="0"/>
              <a:t>Semantisatieverhaal:</a:t>
            </a:r>
          </a:p>
          <a:p>
            <a:pPr marL="0" indent="0">
              <a:buNone/>
            </a:pPr>
            <a:r>
              <a:rPr lang="nl-NL" sz="1850" dirty="0" smtClean="0"/>
              <a:t>Kennen jullie </a:t>
            </a:r>
            <a:r>
              <a:rPr lang="nl-NL" sz="1850" b="1" u="sng" dirty="0" smtClean="0"/>
              <a:t>de legende</a:t>
            </a:r>
            <a:r>
              <a:rPr lang="nl-NL" sz="1850" dirty="0" smtClean="0"/>
              <a:t> van ‘de rattenvanger van Hamelen’? </a:t>
            </a:r>
            <a:r>
              <a:rPr lang="nl-NL" sz="1850" dirty="0"/>
              <a:t>De legende is </a:t>
            </a:r>
            <a:r>
              <a:rPr lang="nl-NL" sz="1850" b="1" i="1" dirty="0"/>
              <a:t>het wonderlijke verhaal dat eeuwenlang doorverteld is</a:t>
            </a:r>
            <a:r>
              <a:rPr lang="nl-NL" sz="1850" dirty="0"/>
              <a:t>. </a:t>
            </a:r>
            <a:r>
              <a:rPr lang="nl-NL" sz="1850" dirty="0" smtClean="0"/>
              <a:t>In veel Nederlandse </a:t>
            </a:r>
            <a:r>
              <a:rPr lang="nl-NL" sz="1850" b="1" u="sng" dirty="0" smtClean="0"/>
              <a:t>huishoudens</a:t>
            </a:r>
            <a:r>
              <a:rPr lang="nl-NL" sz="1850" dirty="0" smtClean="0"/>
              <a:t> worden wel eens legendes verteld. Het huishouden zijn </a:t>
            </a:r>
            <a:r>
              <a:rPr lang="nl-NL" sz="1850" b="1" i="1" dirty="0" smtClean="0"/>
              <a:t>één of meerdere personen die in een huis wonen</a:t>
            </a:r>
            <a:r>
              <a:rPr lang="nl-NL" sz="1850" dirty="0" smtClean="0"/>
              <a:t>. Ik zal jullie heel kort vertellen over de legende van de rattenvanger van Hamelen. Heel lang geleden, hadden er in het stadje Hamelen, veel huishoudens last van ratten. De ratten zaten overal en waren met heel veel. De mensen </a:t>
            </a:r>
            <a:r>
              <a:rPr lang="nl-NL" sz="1850" b="1" u="sng" dirty="0" smtClean="0"/>
              <a:t>beschouwden</a:t>
            </a:r>
            <a:r>
              <a:rPr lang="nl-NL" sz="1850" dirty="0" smtClean="0"/>
              <a:t> de ratten als een groot probleem. De mensen </a:t>
            </a:r>
            <a:r>
              <a:rPr lang="nl-NL" sz="1850" b="1" i="1" dirty="0" smtClean="0"/>
              <a:t>zagen</a:t>
            </a:r>
            <a:r>
              <a:rPr lang="nl-NL" sz="1850" dirty="0" smtClean="0"/>
              <a:t> de ratten als een groot probleem. Van ratten kan je ziek worden en de mensen </a:t>
            </a:r>
            <a:r>
              <a:rPr lang="nl-NL" sz="1850" b="1" u="sng" dirty="0" smtClean="0"/>
              <a:t>bekommerden zich om </a:t>
            </a:r>
            <a:r>
              <a:rPr lang="nl-NL" sz="1850" dirty="0" smtClean="0"/>
              <a:t>de gezondheid van hun kinderen. De mensen </a:t>
            </a:r>
            <a:r>
              <a:rPr lang="nl-NL" sz="1850" b="1" i="1" dirty="0" smtClean="0"/>
              <a:t>maakten zich zorgen om</a:t>
            </a:r>
            <a:r>
              <a:rPr lang="nl-NL" sz="1850" dirty="0" smtClean="0"/>
              <a:t> de gezondheid van hun kinderen. De mensen hadden al van alles geprobeerd om de ratten te verwijderen, maar niks lukte. En toen was daar de rattenvanger. Deze meneer zei dat hij alle ratten kon verwijderen. De mensen waren blij, ze dachten dat hij </a:t>
            </a:r>
            <a:r>
              <a:rPr lang="nl-NL" sz="1850" b="1" u="sng" dirty="0" smtClean="0"/>
              <a:t>een vrijwilliger</a:t>
            </a:r>
            <a:r>
              <a:rPr lang="nl-NL" sz="1850" dirty="0" smtClean="0"/>
              <a:t> was, </a:t>
            </a:r>
            <a:r>
              <a:rPr lang="nl-NL" sz="1850" b="1" i="1" dirty="0" smtClean="0"/>
              <a:t>iemand die werkt zonder ervoor betaald te krijgen</a:t>
            </a:r>
            <a:r>
              <a:rPr lang="nl-NL" sz="1850" dirty="0" smtClean="0"/>
              <a:t>. Maar de rattenvanger zei dat hij betaald wilde worden voor zijn werk. Hij had </a:t>
            </a:r>
            <a:r>
              <a:rPr lang="nl-NL" sz="1850" b="1" u="sng" dirty="0" smtClean="0"/>
              <a:t>inkomsten</a:t>
            </a:r>
            <a:r>
              <a:rPr lang="nl-NL" sz="1850" dirty="0" smtClean="0"/>
              <a:t> nodig, </a:t>
            </a:r>
            <a:r>
              <a:rPr lang="nl-NL" sz="1850" b="1" i="1" dirty="0" smtClean="0"/>
              <a:t>geld dat je verdient of krijgt</a:t>
            </a:r>
            <a:r>
              <a:rPr lang="nl-NL" sz="1850" dirty="0" smtClean="0"/>
              <a:t>. De rattenvanger was </a:t>
            </a:r>
            <a:r>
              <a:rPr lang="nl-NL" sz="1850" b="1" u="sng" dirty="0" smtClean="0"/>
              <a:t>commercieel</a:t>
            </a:r>
            <a:r>
              <a:rPr lang="nl-NL" sz="1850" dirty="0" smtClean="0"/>
              <a:t>, </a:t>
            </a:r>
            <a:r>
              <a:rPr lang="nl-NL" sz="1850" b="1" i="1" dirty="0" smtClean="0"/>
              <a:t>hij wilde er geld aan verdienen</a:t>
            </a:r>
            <a:r>
              <a:rPr lang="nl-NL" sz="1850" dirty="0" smtClean="0"/>
              <a:t>. Hij wilde veel geld. De mensen bedachten een plan. Ze zeiden tegen de rattenvanger dat ze hem zouden betalen. Maar </a:t>
            </a:r>
            <a:r>
              <a:rPr lang="nl-NL" sz="1850" b="1" u="sng" dirty="0" smtClean="0"/>
              <a:t>het geval</a:t>
            </a:r>
            <a:r>
              <a:rPr lang="nl-NL" sz="1850" dirty="0" smtClean="0"/>
              <a:t> was, </a:t>
            </a:r>
            <a:r>
              <a:rPr lang="nl-NL" sz="1850" b="1" i="1" dirty="0" smtClean="0"/>
              <a:t>de situatie</a:t>
            </a:r>
            <a:r>
              <a:rPr lang="nl-NL" sz="1850" dirty="0" smtClean="0"/>
              <a:t> was, dat ze helemaal niet zoveel geld hadden. Maar de mensen wilden zo graag van de ratten af, dat ze logen. Ze </a:t>
            </a:r>
            <a:r>
              <a:rPr lang="nl-NL" sz="1850" b="1" u="sng" dirty="0" smtClean="0"/>
              <a:t>keken reikhalzend uit naar</a:t>
            </a:r>
            <a:r>
              <a:rPr lang="nl-NL" sz="1850" dirty="0" smtClean="0"/>
              <a:t> de dag dat de ratten weg zouden zijn. Die avond floot de rattenvanger op zijn fluit en alle ratten liepen achter hem aan de stad uit. Toen de rattenvanger zijn geld kwam halen, werd hij uitgelachen. Er was geen geld. De rattenvanger </a:t>
            </a:r>
            <a:r>
              <a:rPr lang="nl-NL" sz="1850" b="1" u="sng" dirty="0" smtClean="0"/>
              <a:t>kwam voor zichzelf op</a:t>
            </a:r>
            <a:r>
              <a:rPr lang="nl-NL" sz="1850" dirty="0" smtClean="0"/>
              <a:t>, </a:t>
            </a:r>
            <a:r>
              <a:rPr lang="nl-NL" sz="1850" b="1" i="1" dirty="0" smtClean="0"/>
              <a:t>hij verdedigde zichzelf </a:t>
            </a:r>
            <a:r>
              <a:rPr lang="nl-NL" sz="1850" dirty="0" smtClean="0"/>
              <a:t>en hij werd boos. En wat er toen gebeurde? (</a:t>
            </a:r>
            <a:r>
              <a:rPr lang="nl-NL" sz="1850" u="sng" dirty="0" smtClean="0"/>
              <a:t>klik voor volgende dia</a:t>
            </a:r>
            <a:r>
              <a:rPr lang="nl-NL" sz="1850" dirty="0" smtClean="0"/>
              <a:t>). De rattenvanger floot op zijn fluit en lokte alle kinderen de stad uit. Kenden jullie deze legende al?</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964488" cy="1323439"/>
          </a:xfrm>
          <a:prstGeom prst="rect">
            <a:avLst/>
          </a:prstGeom>
          <a:noFill/>
        </p:spPr>
        <p:txBody>
          <a:bodyPr wrap="square" rtlCol="0">
            <a:spAutoFit/>
          </a:bodyPr>
          <a:lstStyle/>
          <a:p>
            <a:r>
              <a:rPr lang="nl-NL" sz="8000" b="1" u="sng" dirty="0" smtClean="0"/>
              <a:t>het geval</a:t>
            </a:r>
            <a:endParaRPr lang="nl-NL" sz="8000" b="1" u="sng" dirty="0"/>
          </a:p>
        </p:txBody>
      </p:sp>
      <p:pic>
        <p:nvPicPr>
          <p:cNvPr id="12290" name="Picture 2" descr="C:\Users\Kosterm\Downloads\shutterstock_5165882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575" y="1601146"/>
            <a:ext cx="7269368" cy="485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2554545"/>
          </a:xfrm>
          <a:prstGeom prst="rect">
            <a:avLst/>
          </a:prstGeom>
          <a:noFill/>
        </p:spPr>
        <p:txBody>
          <a:bodyPr wrap="square" rtlCol="0">
            <a:spAutoFit/>
          </a:bodyPr>
          <a:lstStyle/>
          <a:p>
            <a:r>
              <a:rPr lang="nl-NL" sz="8000" b="1" u="sng" dirty="0" smtClean="0"/>
              <a:t>reikhalzend uitkijken naar iets</a:t>
            </a:r>
            <a:endParaRPr lang="nl-NL" sz="8000" b="1" u="sng" dirty="0"/>
          </a:p>
        </p:txBody>
      </p:sp>
      <p:sp>
        <p:nvSpPr>
          <p:cNvPr id="4" name="Rechthoek 3"/>
          <p:cNvSpPr/>
          <p:nvPr/>
        </p:nvSpPr>
        <p:spPr>
          <a:xfrm>
            <a:off x="1475656" y="5445224"/>
            <a:ext cx="148764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descr="C:\Users\Kosterm\Downloads\shutterstock_17388243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534954"/>
            <a:ext cx="5100658" cy="4039721"/>
          </a:xfrm>
          <a:prstGeom prst="rect">
            <a:avLst/>
          </a:prstGeom>
          <a:noFill/>
          <a:extLst>
            <a:ext uri="{909E8E84-426E-40DD-AFC4-6F175D3DCCD1}">
              <a14:hiddenFill xmlns:a14="http://schemas.microsoft.com/office/drawing/2010/main">
                <a:solidFill>
                  <a:srgbClr val="FFFFFF"/>
                </a:solidFill>
              </a14:hiddenFill>
            </a:ext>
          </a:extLst>
        </p:spPr>
      </p:pic>
      <p:sp>
        <p:nvSpPr>
          <p:cNvPr id="10" name="Wolkvormige toelichting 9"/>
          <p:cNvSpPr/>
          <p:nvPr/>
        </p:nvSpPr>
        <p:spPr>
          <a:xfrm>
            <a:off x="4139952" y="1916832"/>
            <a:ext cx="2736304" cy="1805823"/>
          </a:xfrm>
          <a:prstGeom prst="cloudCallout">
            <a:avLst>
              <a:gd name="adj1" fmla="val -72717"/>
              <a:gd name="adj2" fmla="val 550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3" descr="C:\Users\Kosterm\Downloads\shutterstock_2523738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3567" y="2237822"/>
            <a:ext cx="1576625" cy="1119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P:\Onderwijs\MPO-0470_TME-GRON\MET WOORDEN IN DE WEER\9. Licentievrije plaatjes\kruisen\xmark-red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5128" y="1973124"/>
            <a:ext cx="1325951" cy="141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2554545"/>
          </a:xfrm>
          <a:prstGeom prst="rect">
            <a:avLst/>
          </a:prstGeom>
          <a:noFill/>
        </p:spPr>
        <p:txBody>
          <a:bodyPr wrap="square" rtlCol="0">
            <a:spAutoFit/>
          </a:bodyPr>
          <a:lstStyle/>
          <a:p>
            <a:r>
              <a:rPr lang="nl-NL" sz="8000" b="1" u="sng" dirty="0" smtClean="0"/>
              <a:t>opkomen voor iets of iemand</a:t>
            </a:r>
            <a:endParaRPr lang="nl-NL" sz="8000" b="1" u="sng" dirty="0"/>
          </a:p>
        </p:txBody>
      </p:sp>
      <p:pic>
        <p:nvPicPr>
          <p:cNvPr id="8" name="Picture 2" descr="C:\Users\Kosterm\Downloads\shutterstock_26663853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3779693"/>
            <a:ext cx="218912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Kosterm\Downloads\shutterstock_133965836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72857" y="2480717"/>
            <a:ext cx="5292080" cy="377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19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7410" name="Picture 2" descr="C:\Users\Kosterm\Downloads\shutterstock_128988285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925" y="645411"/>
            <a:ext cx="837068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9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012160" y="404664"/>
            <a:ext cx="2520280" cy="23042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6028964" y="399895"/>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het wonderlijke verhaal dat eeuwenlang doorverteld is</a:t>
            </a:r>
            <a:endParaRPr lang="nl-NL" sz="1100" dirty="0">
              <a:effectLst/>
              <a:latin typeface="Calibri"/>
              <a:ea typeface="Calibri"/>
              <a:cs typeface="Times New Roman"/>
            </a:endParaRPr>
          </a:p>
        </p:txBody>
      </p:sp>
      <p:sp>
        <p:nvSpPr>
          <p:cNvPr id="5" name="Text Box 14"/>
          <p:cNvSpPr txBox="1"/>
          <p:nvPr/>
        </p:nvSpPr>
        <p:spPr>
          <a:xfrm>
            <a:off x="2699792" y="404664"/>
            <a:ext cx="324036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6" name="Tekstvak 2"/>
          <p:cNvSpPr txBox="1">
            <a:spLocks noChangeArrowheads="1"/>
          </p:cNvSpPr>
          <p:nvPr/>
        </p:nvSpPr>
        <p:spPr bwMode="auto">
          <a:xfrm>
            <a:off x="2741140" y="332656"/>
            <a:ext cx="3127004"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de legende</a:t>
            </a:r>
            <a:endParaRPr lang="nl-NL" sz="1100" dirty="0">
              <a:effectLst/>
              <a:latin typeface="Calibri"/>
              <a:ea typeface="Calibri"/>
              <a:cs typeface="Times New Roman"/>
            </a:endParaRPr>
          </a:p>
        </p:txBody>
      </p:sp>
      <p:sp>
        <p:nvSpPr>
          <p:cNvPr id="7" name="Text Box 14"/>
          <p:cNvSpPr txBox="1"/>
          <p:nvPr/>
        </p:nvSpPr>
        <p:spPr>
          <a:xfrm>
            <a:off x="323527" y="3736516"/>
            <a:ext cx="2539599" cy="7726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16446" y="3712324"/>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effectLst/>
                <a:latin typeface="Trebuchet MS"/>
                <a:ea typeface="Calibri"/>
                <a:cs typeface="Times New Roman"/>
              </a:rPr>
              <a:t>de rattenvanger van Hamelen</a:t>
            </a:r>
            <a:endParaRPr lang="nl-NL" sz="2400" dirty="0">
              <a:effectLst/>
              <a:latin typeface="Calibri"/>
              <a:ea typeface="Calibri"/>
              <a:cs typeface="Times New Roman"/>
            </a:endParaRPr>
          </a:p>
        </p:txBody>
      </p:sp>
      <p:sp>
        <p:nvSpPr>
          <p:cNvPr id="9" name="Text Box 14"/>
          <p:cNvSpPr txBox="1"/>
          <p:nvPr/>
        </p:nvSpPr>
        <p:spPr>
          <a:xfrm>
            <a:off x="3149456" y="3753036"/>
            <a:ext cx="2646680" cy="7608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149456" y="3729266"/>
            <a:ext cx="2646680" cy="5638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dirty="0" smtClean="0">
                <a:latin typeface="Trebuchet MS" panose="020B0603020202020204" pitchFamily="34" charset="0"/>
                <a:ea typeface="Calibri"/>
                <a:cs typeface="Times New Roman"/>
              </a:rPr>
              <a:t>Sint Joris en de draak</a:t>
            </a:r>
            <a:endParaRPr lang="nl-NL" sz="2400" dirty="0">
              <a:effectLst/>
              <a:latin typeface="Trebuchet MS" panose="020B0603020202020204" pitchFamily="34" charset="0"/>
              <a:ea typeface="Calibri"/>
              <a:cs typeface="Times New Roman"/>
            </a:endParaRPr>
          </a:p>
        </p:txBody>
      </p:sp>
      <p:sp>
        <p:nvSpPr>
          <p:cNvPr id="11" name="Text Box 14"/>
          <p:cNvSpPr txBox="1"/>
          <p:nvPr/>
        </p:nvSpPr>
        <p:spPr>
          <a:xfrm>
            <a:off x="6012160" y="3753036"/>
            <a:ext cx="2664296" cy="5400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868144" y="3730992"/>
            <a:ext cx="2942255" cy="5621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smtClean="0">
                <a:latin typeface="Trebuchet MS"/>
                <a:ea typeface="Calibri"/>
                <a:cs typeface="Times New Roman"/>
              </a:rPr>
              <a:t>Robin Hood</a:t>
            </a:r>
            <a:endParaRPr lang="nl-NL" sz="28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65649" y="3273930"/>
            <a:ext cx="127853" cy="581988"/>
          </a:xfrm>
          <a:prstGeom prst="rect">
            <a:avLst/>
          </a:prstGeom>
        </p:spPr>
      </p:pic>
      <p:pic>
        <p:nvPicPr>
          <p:cNvPr id="5124" name="Picture 4" descr="C:\Users\Kosterm\Downloads\shutterstock_101519519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93214" y="4581127"/>
            <a:ext cx="2372770" cy="133586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osterm\Downloads\shutterstock_79560248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429057" y="4365104"/>
            <a:ext cx="1959367" cy="15786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osterm\Downloads\shutterstock_112398486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51520" y="4581127"/>
            <a:ext cx="3085974" cy="133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17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3942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3942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5466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6990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8514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591425"/>
            <a:ext cx="9144000" cy="529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2"/>
          <p:cNvSpPr txBox="1">
            <a:spLocks noChangeArrowheads="1"/>
          </p:cNvSpPr>
          <p:nvPr/>
        </p:nvSpPr>
        <p:spPr bwMode="auto">
          <a:xfrm>
            <a:off x="107504" y="1591425"/>
            <a:ext cx="4491609" cy="10858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4000" b="1" dirty="0" smtClean="0">
                <a:solidFill>
                  <a:srgbClr val="387038"/>
                </a:solidFill>
                <a:latin typeface="Trebuchet MS"/>
                <a:ea typeface="Calibri"/>
                <a:cs typeface="Times New Roman"/>
              </a:rPr>
              <a:t>voor jezelf opkomen</a:t>
            </a:r>
            <a:endParaRPr lang="nl-NL" sz="2400" dirty="0">
              <a:effectLst/>
              <a:latin typeface="Calibri"/>
              <a:ea typeface="Calibri"/>
              <a:cs typeface="Times New Roman"/>
            </a:endParaRPr>
          </a:p>
        </p:txBody>
      </p:sp>
      <p:sp>
        <p:nvSpPr>
          <p:cNvPr id="13" name="Tekstvak 2"/>
          <p:cNvSpPr txBox="1">
            <a:spLocks noChangeArrowheads="1"/>
          </p:cNvSpPr>
          <p:nvPr/>
        </p:nvSpPr>
        <p:spPr bwMode="auto">
          <a:xfrm>
            <a:off x="4427984" y="158569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4000" b="1" dirty="0" smtClean="0">
                <a:solidFill>
                  <a:srgbClr val="387038"/>
                </a:solidFill>
                <a:latin typeface="Trebuchet MS"/>
                <a:ea typeface="Calibri"/>
                <a:cs typeface="Times New Roman"/>
              </a:rPr>
              <a:t>voor een ander opkomen</a:t>
            </a:r>
            <a:endParaRPr lang="nl-NL" sz="2800" dirty="0">
              <a:effectLst/>
              <a:latin typeface="Calibri"/>
              <a:ea typeface="Calibri"/>
              <a:cs typeface="Times New Roman"/>
            </a:endParaRPr>
          </a:p>
        </p:txBody>
      </p:sp>
      <p:sp>
        <p:nvSpPr>
          <p:cNvPr id="14" name="Tekstvak 2"/>
          <p:cNvSpPr txBox="1">
            <a:spLocks noChangeArrowheads="1"/>
          </p:cNvSpPr>
          <p:nvPr/>
        </p:nvSpPr>
        <p:spPr bwMode="auto">
          <a:xfrm>
            <a:off x="355028" y="2959577"/>
            <a:ext cx="4072956" cy="37444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jezelf helpen</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36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Ik </a:t>
            </a:r>
            <a:r>
              <a:rPr lang="nl-NL" sz="2400" i="1" u="sng" dirty="0" smtClean="0">
                <a:solidFill>
                  <a:srgbClr val="387038"/>
                </a:solidFill>
                <a:latin typeface="Trebuchet MS"/>
                <a:ea typeface="Calibri"/>
                <a:cs typeface="Times New Roman"/>
              </a:rPr>
              <a:t>kom voor mezelf op</a:t>
            </a:r>
            <a:r>
              <a:rPr lang="nl-NL" sz="2400" i="1" dirty="0" smtClean="0">
                <a:solidFill>
                  <a:srgbClr val="387038"/>
                </a:solidFill>
                <a:latin typeface="Trebuchet MS"/>
                <a:ea typeface="Calibri"/>
                <a:cs typeface="Times New Roman"/>
              </a:rPr>
              <a:t>. Ik zeg dat ik dat niet wil.</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2959577"/>
            <a:ext cx="4248472" cy="37444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r>
              <a:rPr lang="nl-NL" sz="2800" dirty="0" smtClean="0">
                <a:latin typeface="Trebuchet MS"/>
                <a:ea typeface="Calibri"/>
                <a:cs typeface="Times New Roman"/>
              </a:rPr>
              <a:t>iemand anders helpen</a:t>
            </a:r>
          </a:p>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36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a:t>
            </a:r>
            <a:r>
              <a:rPr lang="nl-NL" sz="2400" i="1" u="sng" dirty="0" smtClean="0">
                <a:solidFill>
                  <a:srgbClr val="387038"/>
                </a:solidFill>
                <a:latin typeface="Trebuchet MS"/>
                <a:ea typeface="Calibri"/>
                <a:cs typeface="Times New Roman"/>
              </a:rPr>
              <a:t>komt op voor</a:t>
            </a:r>
            <a:r>
              <a:rPr lang="nl-NL" sz="2400" i="1" dirty="0" smtClean="0">
                <a:solidFill>
                  <a:srgbClr val="387038"/>
                </a:solidFill>
                <a:latin typeface="Trebuchet MS"/>
                <a:ea typeface="Calibri"/>
                <a:cs typeface="Times New Roman"/>
              </a:rPr>
              <a:t> de jongen die gepest wordt. </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15"/>
          <p:cNvSpPr txBox="1"/>
          <p:nvPr/>
        </p:nvSpPr>
        <p:spPr>
          <a:xfrm>
            <a:off x="0" y="-243408"/>
            <a:ext cx="9133383" cy="1661993"/>
          </a:xfrm>
          <a:prstGeom prst="rect">
            <a:avLst/>
          </a:prstGeom>
          <a:noFill/>
        </p:spPr>
        <p:txBody>
          <a:bodyPr wrap="square" rtlCol="0">
            <a:spAutoFit/>
          </a:bodyPr>
          <a:lstStyle/>
          <a:p>
            <a:pPr lvl="0"/>
            <a:r>
              <a:rPr lang="nl-NL" sz="4800" b="1" u="sng" dirty="0" smtClean="0">
                <a:solidFill>
                  <a:prstClr val="black"/>
                </a:solidFill>
                <a:latin typeface="Trebuchet MS" panose="020B0603020202020204" pitchFamily="34" charset="0"/>
              </a:rPr>
              <a:t>opkomen voor iets of iemand</a:t>
            </a:r>
            <a:r>
              <a:rPr lang="nl-NL" sz="6600" dirty="0" smtClean="0">
                <a:solidFill>
                  <a:prstClr val="black"/>
                </a:solidFill>
                <a:latin typeface="Trebuchet MS" panose="020B0603020202020204" pitchFamily="34" charset="0"/>
              </a:rPr>
              <a:t> </a:t>
            </a:r>
            <a:r>
              <a:rPr lang="nl-NL" sz="4000" dirty="0">
                <a:solidFill>
                  <a:prstClr val="black"/>
                </a:solidFill>
                <a:latin typeface="Trebuchet MS" panose="020B0603020202020204" pitchFamily="34" charset="0"/>
              </a:rPr>
              <a:t>= </a:t>
            </a:r>
            <a:r>
              <a:rPr lang="nl-NL" sz="3600" dirty="0" smtClean="0">
                <a:solidFill>
                  <a:prstClr val="black"/>
                </a:solidFill>
                <a:latin typeface="Trebuchet MS" panose="020B0603020202020204" pitchFamily="34" charset="0"/>
              </a:rPr>
              <a:t>iets of iemand verdedigen of beschermen</a:t>
            </a:r>
            <a:endParaRPr lang="nl-NL" sz="2000" i="1" dirty="0">
              <a:solidFill>
                <a:prstClr val="black"/>
              </a:solidFill>
            </a:endParaRPr>
          </a:p>
        </p:txBody>
      </p:sp>
      <p:pic>
        <p:nvPicPr>
          <p:cNvPr id="6146" name="Picture 2" descr="C:\Users\Kosterm\Downloads\shutterstock_26663853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31640" y="3574964"/>
            <a:ext cx="1865456" cy="208628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osterm\Downloads\shutterstock_117710415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20072" y="3539897"/>
            <a:ext cx="3168352" cy="224182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Rechte verbindingslijn met pijl 17"/>
          <p:cNvCxnSpPr/>
          <p:nvPr/>
        </p:nvCxnSpPr>
        <p:spPr>
          <a:xfrm flipH="1">
            <a:off x="5940152" y="3539897"/>
            <a:ext cx="216024" cy="61496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169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404664"/>
            <a:ext cx="44916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de werknemer</a:t>
            </a:r>
            <a:endParaRPr lang="nl-NL" sz="32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de vrijwilliger</a:t>
            </a:r>
            <a:endParaRPr lang="nl-NL" sz="36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iemand die werkt en ervoor betaald krijgt</a:t>
            </a:r>
            <a:endParaRPr lang="nl-NL" sz="2800" dirty="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Bij dit bedrijf werken twaalf </a:t>
            </a:r>
            <a:r>
              <a:rPr lang="nl-NL" sz="2400" i="1" u="sng" dirty="0" smtClean="0">
                <a:solidFill>
                  <a:srgbClr val="387038"/>
                </a:solidFill>
                <a:latin typeface="Trebuchet MS"/>
                <a:ea typeface="Calibri"/>
                <a:cs typeface="Times New Roman"/>
              </a:rPr>
              <a:t>werknemers</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iemand die werkt zonder ervoor betaald te krijgen</a:t>
            </a: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Deze mensen werken als </a:t>
            </a:r>
            <a:r>
              <a:rPr lang="nl-NL" sz="2400" i="1" u="sng" dirty="0" smtClean="0">
                <a:solidFill>
                  <a:srgbClr val="387038"/>
                </a:solidFill>
                <a:latin typeface="Trebuchet MS"/>
                <a:ea typeface="Calibri"/>
                <a:cs typeface="Times New Roman"/>
              </a:rPr>
              <a:t>vrijwilligers</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7170" name="Picture 2" descr="C:\Users\Kosterm\Downloads\shutterstock_4289319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2996952"/>
            <a:ext cx="3456384" cy="230886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osterm\Downloads\shutterstock_110073373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075" y="2678894"/>
            <a:ext cx="3690885" cy="24655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osterm\Downloads\shutterstock_52333024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71926" y="2636912"/>
            <a:ext cx="812042" cy="8348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Kosterm\Downloads\shutterstock_52333024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766379" y="2924944"/>
            <a:ext cx="812042" cy="83489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P:\Onderwijs\MPO-0470_TME-GRON\MET WOORDEN IN DE WEER\9. Licentievrije plaatjes\kruisen\xmark-red4.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74706" y="2729453"/>
            <a:ext cx="1195387" cy="127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49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404664"/>
            <a:ext cx="44916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de inkomsten</a:t>
            </a:r>
            <a:endParaRPr lang="nl-NL" sz="32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de uitgaven</a:t>
            </a:r>
            <a:endParaRPr lang="nl-NL" sz="36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het geld dat iemand verdient of krijgt</a:t>
            </a:r>
            <a:endParaRPr lang="nl-NL" sz="2800" dirty="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Deze maand waren mijn </a:t>
            </a:r>
            <a:r>
              <a:rPr lang="nl-NL" sz="2400" i="1" u="sng" dirty="0" smtClean="0">
                <a:solidFill>
                  <a:srgbClr val="387038"/>
                </a:solidFill>
                <a:latin typeface="Trebuchet MS"/>
                <a:ea typeface="Calibri"/>
                <a:cs typeface="Times New Roman"/>
              </a:rPr>
              <a:t>inkomsten</a:t>
            </a:r>
            <a:r>
              <a:rPr lang="nl-NL" sz="2400" i="1" dirty="0" smtClean="0">
                <a:solidFill>
                  <a:srgbClr val="387038"/>
                </a:solidFill>
                <a:latin typeface="Trebuchet MS"/>
                <a:ea typeface="Calibri"/>
                <a:cs typeface="Times New Roman"/>
              </a:rPr>
              <a:t> </a:t>
            </a:r>
            <a:r>
              <a:rPr lang="nl-NL" sz="2400" i="1" dirty="0" smtClean="0">
                <a:solidFill>
                  <a:srgbClr val="387038"/>
                </a:solidFill>
                <a:latin typeface="Calibri"/>
                <a:ea typeface="Calibri"/>
                <a:cs typeface="Times New Roman"/>
              </a:rPr>
              <a:t>€150,=.</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het geld dat je uitgeeft</a:t>
            </a:r>
          </a:p>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Een nieuwe auto kopen is een grote </a:t>
            </a:r>
            <a:r>
              <a:rPr lang="nl-NL" sz="2400" i="1" u="sng" dirty="0" smtClean="0">
                <a:solidFill>
                  <a:srgbClr val="387038"/>
                </a:solidFill>
                <a:latin typeface="Trebuchet MS"/>
                <a:ea typeface="Calibri"/>
                <a:cs typeface="Times New Roman"/>
              </a:rPr>
              <a:t>uitgave</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194" name="Picture 2" descr="C:\Users\Kosterm\Downloads\shutterstock_145097966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33694" y="2673335"/>
            <a:ext cx="2639227" cy="261607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osterm\Downloads\shutterstock_126463886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04048" y="2204864"/>
            <a:ext cx="3615320" cy="29523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met pijl 16"/>
          <p:cNvCxnSpPr/>
          <p:nvPr/>
        </p:nvCxnSpPr>
        <p:spPr>
          <a:xfrm flipH="1">
            <a:off x="2483768" y="3673893"/>
            <a:ext cx="216024" cy="614962"/>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66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16817" y="2504861"/>
            <a:ext cx="3290492"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339752" y="247237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smtClean="0">
                <a:latin typeface="Trebuchet MS"/>
                <a:ea typeface="Calibri"/>
                <a:cs typeface="Times New Roman"/>
              </a:rPr>
              <a:t>commercieel</a:t>
            </a:r>
            <a:endParaRPr lang="nl-NL" sz="1000" dirty="0">
              <a:effectLst/>
              <a:ea typeface="Calibri"/>
              <a:cs typeface="Times New Roman"/>
            </a:endParaRPr>
          </a:p>
        </p:txBody>
      </p:sp>
      <p:cxnSp>
        <p:nvCxnSpPr>
          <p:cNvPr id="9" name="Rechte verbindingslijn 8"/>
          <p:cNvCxnSpPr/>
          <p:nvPr/>
        </p:nvCxnSpPr>
        <p:spPr>
          <a:xfrm>
            <a:off x="2625805" y="1432346"/>
            <a:ext cx="120281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39379" y="4190241"/>
            <a:ext cx="32370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413117" y="4149080"/>
            <a:ext cx="333534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de commercial</a:t>
            </a:r>
            <a:endParaRPr lang="nl-NL" sz="1050" dirty="0">
              <a:effectLst/>
              <a:ea typeface="Calibri"/>
              <a:cs typeface="Times New Roman"/>
            </a:endParaRPr>
          </a:p>
        </p:txBody>
      </p:sp>
      <p:sp>
        <p:nvSpPr>
          <p:cNvPr id="13" name="Text Box 14"/>
          <p:cNvSpPr txBox="1"/>
          <p:nvPr/>
        </p:nvSpPr>
        <p:spPr>
          <a:xfrm>
            <a:off x="539552" y="332657"/>
            <a:ext cx="2978574" cy="11000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179512" y="260648"/>
            <a:ext cx="364910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commercieel bedrijf</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915816" y="3272560"/>
            <a:ext cx="5904656"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915814" y="3272560"/>
            <a:ext cx="6048674"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bedoeld om geld aan te verdienen</a:t>
            </a:r>
            <a:endParaRPr lang="nl-NL" sz="1100" dirty="0">
              <a:effectLst/>
              <a:latin typeface="Calibri"/>
              <a:ea typeface="Calibri"/>
              <a:cs typeface="Times New Roman"/>
            </a:endParaRPr>
          </a:p>
        </p:txBody>
      </p:sp>
      <p:sp>
        <p:nvSpPr>
          <p:cNvPr id="19" name="Text Box 14"/>
          <p:cNvSpPr txBox="1"/>
          <p:nvPr/>
        </p:nvSpPr>
        <p:spPr>
          <a:xfrm>
            <a:off x="5004047" y="4797152"/>
            <a:ext cx="3888433"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5004048" y="4797152"/>
            <a:ext cx="4032448"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de reclameboodschap</a:t>
            </a:r>
            <a:endParaRPr lang="nl-NL" sz="1100" dirty="0">
              <a:effectLst/>
              <a:latin typeface="Calibri"/>
              <a:ea typeface="Calibri"/>
              <a:cs typeface="Times New Roman"/>
            </a:endParaRPr>
          </a:p>
        </p:txBody>
      </p:sp>
      <p:pic>
        <p:nvPicPr>
          <p:cNvPr id="11266" name="Picture 2" descr="C:\Users\Kosterm\Downloads\shutterstock_3189734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4066" y="3973380"/>
            <a:ext cx="2850136" cy="190389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Kosterm\Downloads\shutterstock_41367712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8616" y="332657"/>
            <a:ext cx="2975714" cy="198777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Kosterm\Downloads\shutterstock_52333024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88224" y="320868"/>
            <a:ext cx="1176724" cy="9690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6652" y="2296721"/>
            <a:ext cx="2413140" cy="133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6156176" y="2504861"/>
            <a:ext cx="2736304" cy="707886"/>
          </a:xfrm>
          <a:prstGeom prst="rect">
            <a:avLst/>
          </a:prstGeom>
        </p:spPr>
        <p:txBody>
          <a:bodyPr wrap="square">
            <a:spAutoFit/>
          </a:bodyPr>
          <a:lstStyle/>
          <a:p>
            <a:pPr lvl="0"/>
            <a:r>
              <a:rPr lang="nl-NL" sz="2000" i="1" dirty="0" smtClean="0">
                <a:solidFill>
                  <a:srgbClr val="00B050"/>
                </a:solidFill>
                <a:latin typeface="Trebuchet MS" panose="020B0603020202020204" pitchFamily="34" charset="0"/>
              </a:rPr>
              <a:t>De rattenvanger was </a:t>
            </a:r>
          </a:p>
          <a:p>
            <a:pPr lvl="0"/>
            <a:r>
              <a:rPr lang="nl-NL" sz="2000" i="1" u="sng" dirty="0" smtClean="0">
                <a:solidFill>
                  <a:srgbClr val="00B050"/>
                </a:solidFill>
                <a:latin typeface="Trebuchet MS" panose="020B0603020202020204" pitchFamily="34" charset="0"/>
              </a:rPr>
              <a:t>commercieel</a:t>
            </a:r>
            <a:r>
              <a:rPr lang="nl-NL" sz="2000" i="1" dirty="0" smtClean="0">
                <a:solidFill>
                  <a:srgbClr val="00B050"/>
                </a:solidFill>
                <a:latin typeface="Trebuchet MS" panose="020B0603020202020204" pitchFamily="34" charset="0"/>
              </a:rPr>
              <a:t>.</a:t>
            </a:r>
            <a:endParaRPr lang="nl-NL" sz="2000" i="1" dirty="0">
              <a:solidFill>
                <a:prstClr val="black"/>
              </a:solidFill>
            </a:endParaRPr>
          </a:p>
        </p:txBody>
      </p:sp>
    </p:spTree>
    <p:extLst>
      <p:ext uri="{BB962C8B-B14F-4D97-AF65-F5344CB8AC3E}">
        <p14:creationId xmlns:p14="http://schemas.microsoft.com/office/powerpoint/2010/main" val="48122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40 – </a:t>
            </a:r>
            <a:r>
              <a:rPr lang="nl-NL" dirty="0">
                <a:solidFill>
                  <a:srgbClr val="C00000"/>
                </a:solidFill>
              </a:rPr>
              <a:t>1</a:t>
            </a:r>
            <a:r>
              <a:rPr lang="nl-NL" dirty="0" smtClean="0">
                <a:solidFill>
                  <a:srgbClr val="C00000"/>
                </a:solidFill>
              </a:rPr>
              <a:t> oktober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188640"/>
            <a:ext cx="44916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solidFill>
                  <a:srgbClr val="387038"/>
                </a:solidFill>
                <a:latin typeface="Trebuchet MS"/>
                <a:ea typeface="Calibri"/>
                <a:cs typeface="Times New Roman"/>
              </a:rPr>
              <a:t>reikhalzend uitkijken naar iets</a:t>
            </a:r>
            <a:endParaRPr lang="nl-NL" sz="2000" dirty="0">
              <a:effectLst/>
              <a:latin typeface="Calibri"/>
              <a:ea typeface="Calibri"/>
              <a:cs typeface="Times New Roman"/>
            </a:endParaRPr>
          </a:p>
        </p:txBody>
      </p:sp>
      <p:sp>
        <p:nvSpPr>
          <p:cNvPr id="13" name="Tekstvak 2"/>
          <p:cNvSpPr txBox="1">
            <a:spLocks noChangeArrowheads="1"/>
          </p:cNvSpPr>
          <p:nvPr/>
        </p:nvSpPr>
        <p:spPr bwMode="auto">
          <a:xfrm>
            <a:off x="4427984" y="1886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3600" b="1" dirty="0" smtClean="0">
                <a:solidFill>
                  <a:srgbClr val="387038"/>
                </a:solidFill>
                <a:latin typeface="Trebuchet MS"/>
                <a:ea typeface="Calibri"/>
                <a:cs typeface="Times New Roman"/>
              </a:rPr>
              <a:t>ergens tegenop </a:t>
            </a:r>
          </a:p>
          <a:p>
            <a:pPr algn="ctr">
              <a:spcAft>
                <a:spcPts val="800"/>
              </a:spcAft>
            </a:pPr>
            <a:r>
              <a:rPr lang="nl-NL" sz="3600" b="1" dirty="0" smtClean="0">
                <a:solidFill>
                  <a:srgbClr val="387038"/>
                </a:solidFill>
                <a:latin typeface="Trebuchet MS"/>
                <a:ea typeface="Calibri"/>
                <a:cs typeface="Times New Roman"/>
              </a:rPr>
              <a:t>zien</a:t>
            </a:r>
            <a:endParaRPr lang="nl-NL" sz="2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wachten op iets waar je je erg </a:t>
            </a:r>
            <a:r>
              <a:rPr lang="nl-NL" sz="2800" smtClean="0">
                <a:effectLst/>
                <a:latin typeface="Trebuchet MS"/>
                <a:ea typeface="Calibri"/>
                <a:cs typeface="Times New Roman"/>
              </a:rPr>
              <a:t>op verheugt</a:t>
            </a: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mensen </a:t>
            </a:r>
            <a:r>
              <a:rPr lang="nl-NL" sz="2400" i="1" u="sng" dirty="0" smtClean="0">
                <a:solidFill>
                  <a:srgbClr val="387038"/>
                </a:solidFill>
                <a:latin typeface="Trebuchet MS"/>
                <a:ea typeface="Calibri"/>
                <a:cs typeface="Times New Roman"/>
              </a:rPr>
              <a:t>kijken reikhalzend uit naar</a:t>
            </a:r>
            <a:r>
              <a:rPr lang="nl-NL" sz="2400" i="1" dirty="0" smtClean="0">
                <a:solidFill>
                  <a:srgbClr val="387038"/>
                </a:solidFill>
                <a:latin typeface="Trebuchet MS"/>
                <a:ea typeface="Calibri"/>
                <a:cs typeface="Times New Roman"/>
              </a:rPr>
              <a:t> de dag dat de ratten weg zijn.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verwachten dat je iets moet doen wat niet leuk is</a:t>
            </a:r>
            <a:endParaRPr lang="nl-NL" sz="2800" dirty="0" smtClean="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Ik </a:t>
            </a:r>
            <a:r>
              <a:rPr lang="nl-NL" sz="2400" i="1" u="sng" dirty="0" smtClean="0">
                <a:solidFill>
                  <a:srgbClr val="387038"/>
                </a:solidFill>
                <a:latin typeface="Trebuchet MS"/>
                <a:ea typeface="Calibri"/>
                <a:cs typeface="Times New Roman"/>
              </a:rPr>
              <a:t>zie op tegen</a:t>
            </a:r>
            <a:r>
              <a:rPr lang="nl-NL" sz="2400" i="1" dirty="0" smtClean="0">
                <a:solidFill>
                  <a:srgbClr val="387038"/>
                </a:solidFill>
                <a:latin typeface="Trebuchet MS"/>
                <a:ea typeface="Calibri"/>
                <a:cs typeface="Times New Roman"/>
              </a:rPr>
              <a:t> de toets van vandaag.</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5743" y="2564904"/>
            <a:ext cx="3095129" cy="239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C:\Users\Kosterm\Downloads\shutterstock_10910652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64088" y="2680596"/>
            <a:ext cx="2961565" cy="254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378565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het huishouden</a:t>
            </a:r>
            <a:r>
              <a:rPr lang="nl-NL" sz="6600" dirty="0" smtClean="0">
                <a:solidFill>
                  <a:prstClr val="black"/>
                </a:solidFill>
                <a:latin typeface="Trebuchet MS" panose="020B0603020202020204" pitchFamily="34" charset="0"/>
              </a:rPr>
              <a:t> </a:t>
            </a:r>
            <a:r>
              <a:rPr lang="nl-NL" sz="6600" dirty="0">
                <a:solidFill>
                  <a:prstClr val="black"/>
                </a:solidFill>
                <a:latin typeface="Trebuchet MS" panose="020B0603020202020204" pitchFamily="34" charset="0"/>
              </a:rPr>
              <a:t>= </a:t>
            </a:r>
            <a:r>
              <a:rPr lang="nl-NL" sz="4400" dirty="0" smtClean="0">
                <a:solidFill>
                  <a:prstClr val="black"/>
                </a:solidFill>
                <a:latin typeface="Trebuchet MS" panose="020B0603020202020204" pitchFamily="34" charset="0"/>
              </a:rPr>
              <a:t>één of meer personen </a:t>
            </a:r>
          </a:p>
          <a:p>
            <a:pPr lvl="0"/>
            <a:r>
              <a:rPr lang="nl-NL" sz="4400" dirty="0" smtClean="0">
                <a:solidFill>
                  <a:prstClr val="black"/>
                </a:solidFill>
                <a:latin typeface="Trebuchet MS" panose="020B0603020202020204" pitchFamily="34" charset="0"/>
              </a:rPr>
              <a:t>die in een huis wonen</a:t>
            </a:r>
          </a:p>
          <a:p>
            <a:pPr lvl="0"/>
            <a:r>
              <a:rPr lang="nl-NL" sz="3200" i="1" dirty="0" smtClean="0">
                <a:solidFill>
                  <a:srgbClr val="00B050"/>
                </a:solidFill>
                <a:latin typeface="Trebuchet MS" panose="020B0603020202020204" pitchFamily="34" charset="0"/>
              </a:rPr>
              <a:t>In veel Nederlandse </a:t>
            </a:r>
            <a:r>
              <a:rPr lang="nl-NL" sz="3200" i="1" u="sng" dirty="0" smtClean="0">
                <a:solidFill>
                  <a:srgbClr val="00B050"/>
                </a:solidFill>
                <a:latin typeface="Trebuchet MS" panose="020B0603020202020204" pitchFamily="34" charset="0"/>
              </a:rPr>
              <a:t>huishoudens</a:t>
            </a:r>
            <a:r>
              <a:rPr lang="nl-NL" sz="3200" i="1" dirty="0" smtClean="0">
                <a:solidFill>
                  <a:srgbClr val="00B050"/>
                </a:solidFill>
                <a:latin typeface="Trebuchet MS" panose="020B0603020202020204" pitchFamily="34" charset="0"/>
              </a:rPr>
              <a:t> </a:t>
            </a:r>
          </a:p>
          <a:p>
            <a:pPr lvl="0"/>
            <a:r>
              <a:rPr lang="nl-NL" sz="3200" i="1" dirty="0" smtClean="0">
                <a:solidFill>
                  <a:srgbClr val="00B050"/>
                </a:solidFill>
                <a:latin typeface="Trebuchet MS" panose="020B0603020202020204" pitchFamily="34" charset="0"/>
              </a:rPr>
              <a:t>worden wel eens legendes verteld.</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0684" y="3621792"/>
            <a:ext cx="9313844" cy="3385542"/>
          </a:xfrm>
          <a:prstGeom prst="rect">
            <a:avLst/>
          </a:prstGeom>
          <a:noFill/>
        </p:spPr>
        <p:txBody>
          <a:bodyPr wrap="square" rtlCol="0">
            <a:spAutoFit/>
          </a:bodyPr>
          <a:lstStyle/>
          <a:p>
            <a:pPr lvl="0"/>
            <a:r>
              <a:rPr lang="nl-NL" sz="7000" b="1" u="sng" dirty="0" smtClean="0">
                <a:solidFill>
                  <a:prstClr val="black"/>
                </a:solidFill>
                <a:latin typeface="Trebuchet MS" panose="020B0603020202020204" pitchFamily="34" charset="0"/>
              </a:rPr>
              <a:t>zich bekommeren om</a:t>
            </a:r>
            <a:r>
              <a:rPr lang="nl-NL" sz="6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a:t>
            </a:r>
            <a:r>
              <a:rPr lang="nl-NL" sz="4400" dirty="0" smtClean="0">
                <a:solidFill>
                  <a:prstClr val="black"/>
                </a:solidFill>
                <a:latin typeface="Trebuchet MS" panose="020B0603020202020204" pitchFamily="34" charset="0"/>
              </a:rPr>
              <a:t>zich zorgen maken om</a:t>
            </a:r>
          </a:p>
          <a:p>
            <a:pPr lvl="0"/>
            <a:endParaRPr lang="nl-NL" sz="24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a:t>
            </a:r>
            <a:r>
              <a:rPr lang="nl-NL" sz="3200" i="1" dirty="0" smtClean="0">
                <a:solidFill>
                  <a:srgbClr val="00B050"/>
                </a:solidFill>
                <a:latin typeface="Trebuchet MS" panose="020B0603020202020204" pitchFamily="34" charset="0"/>
              </a:rPr>
              <a:t>mensen </a:t>
            </a:r>
            <a:r>
              <a:rPr lang="nl-NL" sz="3200" i="1" u="sng" dirty="0" smtClean="0">
                <a:solidFill>
                  <a:srgbClr val="00B050"/>
                </a:solidFill>
                <a:latin typeface="Trebuchet MS" panose="020B0603020202020204" pitchFamily="34" charset="0"/>
              </a:rPr>
              <a:t>bekommerden zich om</a:t>
            </a:r>
            <a:r>
              <a:rPr lang="nl-NL" sz="3200" i="1" dirty="0" smtClean="0">
                <a:solidFill>
                  <a:srgbClr val="00B050"/>
                </a:solidFill>
                <a:latin typeface="Trebuchet MS" panose="020B0603020202020204" pitchFamily="34" charset="0"/>
              </a:rPr>
              <a:t> de </a:t>
            </a:r>
          </a:p>
          <a:p>
            <a:pPr lvl="0"/>
            <a:r>
              <a:rPr lang="nl-NL" sz="3200" i="1" dirty="0" smtClean="0">
                <a:solidFill>
                  <a:srgbClr val="00B050"/>
                </a:solidFill>
                <a:latin typeface="Trebuchet MS" panose="020B0603020202020204" pitchFamily="34" charset="0"/>
              </a:rPr>
              <a:t>gezondheid van hun kinderen.</a:t>
            </a:r>
            <a:endParaRPr lang="nl-NL" sz="3200" i="1" dirty="0">
              <a:solidFill>
                <a:prstClr val="black"/>
              </a:solidFill>
            </a:endParaRPr>
          </a:p>
        </p:txBody>
      </p:sp>
      <p:pic>
        <p:nvPicPr>
          <p:cNvPr id="9" name="Picture 2" descr="C:\Users\Kosterm\Downloads\shutterstock_3042800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1340769"/>
            <a:ext cx="260269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osterm\Downloads\shutterstock_10202747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8025" y="4798461"/>
            <a:ext cx="1190399" cy="144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84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2800767"/>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het geval</a:t>
            </a:r>
            <a:r>
              <a:rPr lang="nl-NL" sz="6600" dirty="0" smtClean="0">
                <a:solidFill>
                  <a:prstClr val="black"/>
                </a:solidFill>
                <a:latin typeface="Trebuchet MS" panose="020B0603020202020204" pitchFamily="34" charset="0"/>
              </a:rPr>
              <a:t> </a:t>
            </a:r>
            <a:r>
              <a:rPr lang="nl-NL" sz="6600" dirty="0">
                <a:solidFill>
                  <a:prstClr val="black"/>
                </a:solidFill>
                <a:latin typeface="Trebuchet MS" panose="020B0603020202020204" pitchFamily="34" charset="0"/>
              </a:rPr>
              <a:t>=</a:t>
            </a:r>
            <a:r>
              <a:rPr lang="nl-NL" sz="72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de situatie</a:t>
            </a:r>
          </a:p>
          <a:p>
            <a:pPr lvl="0"/>
            <a:endParaRPr lang="nl-NL" sz="3200" i="1" dirty="0" smtClean="0">
              <a:solidFill>
                <a:srgbClr val="00B050"/>
              </a:solidFill>
              <a:latin typeface="Trebuchet MS" panose="020B0603020202020204" pitchFamily="34" charset="0"/>
            </a:endParaRPr>
          </a:p>
          <a:p>
            <a:pPr lvl="0"/>
            <a:r>
              <a:rPr lang="nl-NL" sz="3200" i="1" u="sng" dirty="0" smtClean="0">
                <a:solidFill>
                  <a:srgbClr val="00B050"/>
                </a:solidFill>
                <a:latin typeface="Trebuchet MS" panose="020B0603020202020204" pitchFamily="34" charset="0"/>
              </a:rPr>
              <a:t>Het geval</a:t>
            </a:r>
            <a:r>
              <a:rPr lang="nl-NL" sz="3200" i="1" dirty="0" smtClean="0">
                <a:solidFill>
                  <a:srgbClr val="00B050"/>
                </a:solidFill>
                <a:latin typeface="Trebuchet MS" panose="020B0603020202020204" pitchFamily="34" charset="0"/>
              </a:rPr>
              <a:t> was dat de mensen </a:t>
            </a:r>
          </a:p>
          <a:p>
            <a:pPr lvl="0"/>
            <a:r>
              <a:rPr lang="nl-NL" sz="3200" i="1" dirty="0" smtClean="0">
                <a:solidFill>
                  <a:srgbClr val="00B050"/>
                </a:solidFill>
                <a:latin typeface="Trebuchet MS" panose="020B0603020202020204" pitchFamily="34" charset="0"/>
              </a:rPr>
              <a:t>helemaal geen geld hadden.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0684" y="2759437"/>
            <a:ext cx="9241836" cy="3970318"/>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beschouwen</a:t>
            </a:r>
            <a:r>
              <a:rPr lang="nl-NL" sz="72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a:t>
            </a:r>
            <a:r>
              <a:rPr lang="nl-NL" sz="4400" dirty="0" smtClean="0">
                <a:solidFill>
                  <a:prstClr val="black"/>
                </a:solidFill>
                <a:latin typeface="Trebuchet MS" panose="020B0603020202020204" pitchFamily="34" charset="0"/>
              </a:rPr>
              <a:t>iets op een bepaalde manier zien of voelen</a:t>
            </a:r>
          </a:p>
          <a:p>
            <a:pPr lvl="0"/>
            <a:endParaRPr lang="nl-NL" sz="3200" i="1" dirty="0" smtClean="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mensen </a:t>
            </a:r>
            <a:r>
              <a:rPr lang="nl-NL" sz="3200" i="1" u="sng" dirty="0" smtClean="0">
                <a:solidFill>
                  <a:srgbClr val="00B050"/>
                </a:solidFill>
                <a:latin typeface="Trebuchet MS" panose="020B0603020202020204" pitchFamily="34" charset="0"/>
              </a:rPr>
              <a:t>beschouwden </a:t>
            </a:r>
          </a:p>
          <a:p>
            <a:pPr lvl="0"/>
            <a:r>
              <a:rPr lang="nl-NL" sz="3200" i="1" dirty="0" smtClean="0">
                <a:solidFill>
                  <a:srgbClr val="00B050"/>
                </a:solidFill>
                <a:latin typeface="Trebuchet MS" panose="020B0603020202020204" pitchFamily="34" charset="0"/>
              </a:rPr>
              <a:t>de ratten als een groot probleem.</a:t>
            </a:r>
            <a:endParaRPr lang="nl-NL" sz="3200" i="1" dirty="0">
              <a:solidFill>
                <a:prstClr val="black"/>
              </a:solidFill>
            </a:endParaRPr>
          </a:p>
        </p:txBody>
      </p:sp>
      <p:pic>
        <p:nvPicPr>
          <p:cNvPr id="7" name="Picture 2" descr="C:\Users\Kosterm\Downloads\shutterstock_516588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56559" y="1178577"/>
            <a:ext cx="1450884" cy="1818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osterm\Downloads\shutterstock_133965836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48064" y="4735914"/>
            <a:ext cx="2079687" cy="139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1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899592" y="-27384"/>
            <a:ext cx="8244408" cy="1323439"/>
          </a:xfrm>
          <a:prstGeom prst="rect">
            <a:avLst/>
          </a:prstGeom>
          <a:noFill/>
        </p:spPr>
        <p:txBody>
          <a:bodyPr wrap="square" rtlCol="0">
            <a:spAutoFit/>
          </a:bodyPr>
          <a:lstStyle/>
          <a:p>
            <a:r>
              <a:rPr lang="nl-NL" sz="8000" b="1" u="sng" dirty="0" smtClean="0"/>
              <a:t>de legende</a:t>
            </a:r>
            <a:endParaRPr lang="nl-NL" sz="8000" b="1" u="sng" dirty="0"/>
          </a:p>
        </p:txBody>
      </p:sp>
      <p:pic>
        <p:nvPicPr>
          <p:cNvPr id="2050" name="Picture 2" descr="C:\Users\Kosterm\Downloads\shutterstock_128988286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1311810"/>
            <a:ext cx="7138395" cy="509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4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het huishouden</a:t>
            </a:r>
            <a:endParaRPr lang="nl-NL" sz="8000" b="1" u="sng" dirty="0"/>
          </a:p>
        </p:txBody>
      </p:sp>
      <p:pic>
        <p:nvPicPr>
          <p:cNvPr id="3" name="Picture 2" descr="C:\Users\Kosterm\Downloads\shutterstock_3042800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969" y="1484784"/>
            <a:ext cx="759120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beschouwen</a:t>
            </a:r>
            <a:endParaRPr lang="nl-NL" sz="8000" b="1" u="sng" dirty="0"/>
          </a:p>
        </p:txBody>
      </p:sp>
      <p:pic>
        <p:nvPicPr>
          <p:cNvPr id="1026" name="Picture 2" descr="C:\Users\Kosterm\Downloads\shutterstock_13396583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1393153"/>
            <a:ext cx="7648401" cy="546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5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7937"/>
            <a:ext cx="9396536" cy="1323439"/>
          </a:xfrm>
          <a:prstGeom prst="rect">
            <a:avLst/>
          </a:prstGeom>
          <a:noFill/>
        </p:spPr>
        <p:txBody>
          <a:bodyPr wrap="square" rtlCol="0">
            <a:spAutoFit/>
          </a:bodyPr>
          <a:lstStyle/>
          <a:p>
            <a:r>
              <a:rPr lang="nl-NL" sz="8000" b="1" u="sng" dirty="0" smtClean="0"/>
              <a:t>zich bekommeren om</a:t>
            </a:r>
            <a:endParaRPr lang="nl-NL" sz="8000" b="1" u="sng" dirty="0"/>
          </a:p>
        </p:txBody>
      </p:sp>
      <p:pic>
        <p:nvPicPr>
          <p:cNvPr id="4098" name="Picture 2" descr="C:\Users\Kosterm\Downloads\shutterstock_10202747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8743" y="1556792"/>
            <a:ext cx="4364734"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de vrijwilliger</a:t>
            </a:r>
            <a:endParaRPr lang="nl-NL" sz="8000" b="1" u="sng" dirty="0"/>
          </a:p>
        </p:txBody>
      </p:sp>
      <p:pic>
        <p:nvPicPr>
          <p:cNvPr id="7" name="Picture 2" descr="C:\Users\Kosterm\Downloads\shutterstock_42893199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875" y="1756731"/>
            <a:ext cx="7006765" cy="4680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Kosterm\Downloads\shutterstock_52333024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56175" y="1746494"/>
            <a:ext cx="1776519" cy="18265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P:\Onderwijs\MPO-0470_TME-GRON\MET WOORDEN IN DE WEER\9. Licentievrije plaatjes\kruisen\xmark-red4.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2792" y="1366215"/>
            <a:ext cx="2423283" cy="258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inkomsten</a:t>
            </a:r>
            <a:endParaRPr lang="nl-NL" sz="8000" b="1" u="sng"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1969" y="1484784"/>
            <a:ext cx="5120231" cy="506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381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commercieel</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p:cNvSpPr/>
          <p:nvPr/>
        </p:nvSpPr>
        <p:spPr>
          <a:xfrm>
            <a:off x="2555775" y="2480802"/>
            <a:ext cx="971599" cy="1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43" name="Picture 3" descr="C:\Users\Kosterm\Downloads\shutterstock_11239848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854" y="2101755"/>
            <a:ext cx="8530762" cy="3848669"/>
          </a:xfrm>
          <a:prstGeom prst="rect">
            <a:avLst/>
          </a:prstGeom>
          <a:noFill/>
          <a:extLst>
            <a:ext uri="{909E8E84-426E-40DD-AFC4-6F175D3DCCD1}">
              <a14:hiddenFill xmlns:a14="http://schemas.microsoft.com/office/drawing/2010/main">
                <a:solidFill>
                  <a:srgbClr val="FFFFFF"/>
                </a:solidFill>
              </a14:hiddenFill>
            </a:ext>
          </a:extLst>
        </p:spPr>
      </p:pic>
      <p:sp>
        <p:nvSpPr>
          <p:cNvPr id="4" name="Wolkvormige toelichting 3"/>
          <p:cNvSpPr/>
          <p:nvPr/>
        </p:nvSpPr>
        <p:spPr>
          <a:xfrm>
            <a:off x="2411760" y="1263137"/>
            <a:ext cx="2209799" cy="1805823"/>
          </a:xfrm>
          <a:prstGeom prst="cloudCallout">
            <a:avLst>
              <a:gd name="adj1" fmla="val -72717"/>
              <a:gd name="adj2" fmla="val 550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44" name="Picture 4" descr="C:\Users\Kosterm\Downloads\shutterstock_52333024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73054" y="1508634"/>
            <a:ext cx="1338906" cy="110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3340</TotalTime>
  <Words>649</Words>
  <Application>Microsoft Office PowerPoint</Application>
  <PresentationFormat>Diavoorstelling (4:3)</PresentationFormat>
  <Paragraphs>190</Paragraphs>
  <Slides>22</Slides>
  <Notes>11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509</cp:revision>
  <dcterms:created xsi:type="dcterms:W3CDTF">2019-03-05T11:12:30Z</dcterms:created>
  <dcterms:modified xsi:type="dcterms:W3CDTF">2019-10-08T06:25:46Z</dcterms:modified>
</cp:coreProperties>
</file>