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823" r:id="rId2"/>
    <p:sldId id="548" r:id="rId3"/>
    <p:sldId id="885" r:id="rId4"/>
    <p:sldId id="755" r:id="rId5"/>
    <p:sldId id="793" r:id="rId6"/>
    <p:sldId id="865" r:id="rId7"/>
    <p:sldId id="887" r:id="rId8"/>
    <p:sldId id="874" r:id="rId9"/>
    <p:sldId id="698" r:id="rId10"/>
    <p:sldId id="405" r:id="rId11"/>
    <p:sldId id="892" r:id="rId12"/>
    <p:sldId id="893" r:id="rId13"/>
    <p:sldId id="894" r:id="rId14"/>
    <p:sldId id="895" r:id="rId15"/>
    <p:sldId id="897" r:id="rId16"/>
    <p:sldId id="898" r:id="rId17"/>
    <p:sldId id="896" r:id="rId18"/>
  </p:sldIdLst>
  <p:sldSz cx="9144000" cy="6858000" type="screen4x3"/>
  <p:notesSz cx="6742113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111DA999-E7D2-4F2D-9803-822E117D492D}">
          <p14:sldIdLst>
            <p14:sldId id="823"/>
            <p14:sldId id="548"/>
            <p14:sldId id="885"/>
            <p14:sldId id="755"/>
            <p14:sldId id="793"/>
            <p14:sldId id="865"/>
            <p14:sldId id="887"/>
            <p14:sldId id="874"/>
            <p14:sldId id="698"/>
            <p14:sldId id="405"/>
            <p14:sldId id="892"/>
            <p14:sldId id="893"/>
            <p14:sldId id="894"/>
            <p14:sldId id="895"/>
            <p14:sldId id="897"/>
            <p14:sldId id="898"/>
            <p14:sldId id="89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044" autoAdjust="0"/>
    <p:restoredTop sz="93525" autoAdjust="0"/>
  </p:normalViewPr>
  <p:slideViewPr>
    <p:cSldViewPr>
      <p:cViewPr>
        <p:scale>
          <a:sx n="70" d="100"/>
          <a:sy n="70" d="100"/>
        </p:scale>
        <p:origin x="-499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19525" y="2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9072A-D64F-4BD7-8E3D-8268BB93A7ED}" type="datetimeFigureOut">
              <a:rPr lang="nl-NL" smtClean="0"/>
              <a:pPr/>
              <a:t>29-10-2019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8971" y="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01AE0-AD1A-4608-AACD-4A44537BCCC3}" type="datetimeFigureOut">
              <a:rPr lang="nl-NL" smtClean="0"/>
              <a:pPr/>
              <a:t>29-10-2019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87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3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8971" y="937733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372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372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29-10-2019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29-10-2019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29-10-2019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29-10-2019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29-10-2019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29-10-2019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29-10-2019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29-10-2019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29-10-2019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29-10-2019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29-10-2019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29-10-2019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9.png"/><Relationship Id="rId7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microsoft.com/office/2007/relationships/hdphoto" Target="../media/hdphoto13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microsoft.com/office/2007/relationships/hdphoto" Target="../media/hdphoto14.wdp"/><Relationship Id="rId18" Type="http://schemas.microsoft.com/office/2007/relationships/hdphoto" Target="../media/hdphoto16.wdp"/><Relationship Id="rId3" Type="http://schemas.openxmlformats.org/officeDocument/2006/relationships/image" Target="../media/image39.png"/><Relationship Id="rId7" Type="http://schemas.openxmlformats.org/officeDocument/2006/relationships/image" Target="../media/image61.jpeg"/><Relationship Id="rId12" Type="http://schemas.openxmlformats.org/officeDocument/2006/relationships/image" Target="../media/image66.png"/><Relationship Id="rId17" Type="http://schemas.openxmlformats.org/officeDocument/2006/relationships/image" Target="../media/image69.png"/><Relationship Id="rId2" Type="http://schemas.openxmlformats.org/officeDocument/2006/relationships/image" Target="../media/image49.png"/><Relationship Id="rId16" Type="http://schemas.microsoft.com/office/2007/relationships/hdphoto" Target="../media/hdphoto15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8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jpeg"/><Relationship Id="rId1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72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png"/><Relationship Id="rId4" Type="http://schemas.openxmlformats.org/officeDocument/2006/relationships/image" Target="../media/image7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3.wdp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4.wdp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microsoft.com/office/2007/relationships/hdphoto" Target="../media/hdphoto7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microsoft.com/office/2007/relationships/hdphoto" Target="../media/hdphoto8.wdp"/><Relationship Id="rId4" Type="http://schemas.microsoft.com/office/2007/relationships/hdphoto" Target="../media/hdphoto6.wdp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9.png"/><Relationship Id="rId7" Type="http://schemas.microsoft.com/office/2007/relationships/hdphoto" Target="../media/hdphoto10.wdp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microsoft.com/office/2007/relationships/hdphoto" Target="../media/hdphoto9.wdp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200" u="sng" dirty="0" smtClean="0"/>
              <a:t>Semantisatieverhaal:</a:t>
            </a:r>
            <a:br>
              <a:rPr lang="nl-NL" sz="2200" u="sng" dirty="0" smtClean="0"/>
            </a:br>
            <a:r>
              <a:rPr lang="nl-NL" sz="1900" dirty="0"/>
              <a:t>Vorige week maandag, het was toen vakantie, heb ik een heel eind </a:t>
            </a:r>
            <a:r>
              <a:rPr lang="nl-NL" sz="1900" dirty="0" smtClean="0"/>
              <a:t>met mijn hond gewandeld</a:t>
            </a:r>
            <a:r>
              <a:rPr lang="nl-NL" sz="1900" dirty="0"/>
              <a:t>. </a:t>
            </a:r>
            <a:r>
              <a:rPr lang="nl-NL" sz="1900" dirty="0" smtClean="0"/>
              <a:t>Toen </a:t>
            </a:r>
            <a:r>
              <a:rPr lang="nl-NL" sz="1900" dirty="0"/>
              <a:t>ik 's morgens weg ging was het nog prachtig weer. </a:t>
            </a:r>
            <a:r>
              <a:rPr lang="nl-NL" sz="1900" dirty="0" smtClean="0"/>
              <a:t>Maar </a:t>
            </a:r>
            <a:r>
              <a:rPr lang="nl-NL" sz="1900" dirty="0"/>
              <a:t>al snel </a:t>
            </a:r>
            <a:r>
              <a:rPr lang="nl-NL" sz="1900" dirty="0" smtClean="0"/>
              <a:t>begon het te regenen</a:t>
            </a:r>
            <a:r>
              <a:rPr lang="nl-NL" sz="1900" dirty="0"/>
              <a:t>. Ik heb die dag zoveel </a:t>
            </a:r>
            <a:r>
              <a:rPr lang="nl-NL" sz="1900" b="1" u="sng" dirty="0"/>
              <a:t>neerslag</a:t>
            </a:r>
            <a:r>
              <a:rPr lang="nl-NL" sz="1900" dirty="0"/>
              <a:t>, </a:t>
            </a:r>
            <a:r>
              <a:rPr lang="nl-NL" sz="1900" dirty="0" smtClean="0"/>
              <a:t>dat </a:t>
            </a:r>
            <a:r>
              <a:rPr lang="nl-NL" sz="1900" dirty="0"/>
              <a:t>is </a:t>
            </a:r>
            <a:r>
              <a:rPr lang="nl-NL" sz="1900" b="1" i="1" dirty="0" smtClean="0"/>
              <a:t>het </a:t>
            </a:r>
            <a:r>
              <a:rPr lang="nl-NL" sz="1900" b="1" i="1" dirty="0"/>
              <a:t>water dat als regen, sneeuw of hagel uit de lucht valt</a:t>
            </a:r>
            <a:r>
              <a:rPr lang="nl-NL" sz="1900" dirty="0"/>
              <a:t>, op mijn hoofd gekregen dat ik snipverkouden ben geworden. </a:t>
            </a:r>
            <a:r>
              <a:rPr lang="nl-NL" sz="1900" dirty="0" smtClean="0"/>
              <a:t>Mijn </a:t>
            </a:r>
            <a:r>
              <a:rPr lang="nl-NL" sz="1900" dirty="0"/>
              <a:t>moeder </a:t>
            </a:r>
            <a:r>
              <a:rPr lang="nl-NL" sz="1900" dirty="0" smtClean="0"/>
              <a:t>heeft allemaal verschillende </a:t>
            </a:r>
            <a:r>
              <a:rPr lang="nl-NL" sz="1900" b="1" u="sng" dirty="0" smtClean="0"/>
              <a:t>vruchten</a:t>
            </a:r>
            <a:r>
              <a:rPr lang="nl-NL" sz="1900" dirty="0" smtClean="0"/>
              <a:t> voor mij gekocht. Ik moest dat opeten </a:t>
            </a:r>
            <a:r>
              <a:rPr lang="nl-NL" sz="1900" dirty="0"/>
              <a:t>(voor de </a:t>
            </a:r>
            <a:r>
              <a:rPr lang="nl-NL" sz="1900" dirty="0" smtClean="0"/>
              <a:t>vitamines</a:t>
            </a:r>
            <a:r>
              <a:rPr lang="nl-NL" sz="1900" dirty="0"/>
              <a:t>) om snel weer beter te worden. </a:t>
            </a:r>
            <a:r>
              <a:rPr lang="nl-NL" sz="1900" dirty="0" smtClean="0"/>
              <a:t>De </a:t>
            </a:r>
            <a:r>
              <a:rPr lang="nl-NL" sz="1900" dirty="0"/>
              <a:t>vrucht is </a:t>
            </a:r>
            <a:r>
              <a:rPr lang="nl-NL" sz="1900" b="1" i="1" dirty="0" smtClean="0"/>
              <a:t>iets </a:t>
            </a:r>
            <a:r>
              <a:rPr lang="nl-NL" sz="1900" b="1" i="1" dirty="0"/>
              <a:t>wat aan een boom of uit de grond groeit en waar zaadjes in zitten</a:t>
            </a:r>
            <a:r>
              <a:rPr lang="nl-NL" sz="1900" dirty="0"/>
              <a:t>. </a:t>
            </a:r>
            <a:r>
              <a:rPr lang="nl-NL" sz="1900" dirty="0" smtClean="0"/>
              <a:t>Ik houd het meeste van zachte vruchten zoals aardbeien, bananen of perziken. Ik </a:t>
            </a:r>
            <a:r>
              <a:rPr lang="nl-NL" sz="1900" dirty="0" smtClean="0"/>
              <a:t>bewaar </a:t>
            </a:r>
            <a:r>
              <a:rPr lang="nl-NL" sz="1900" dirty="0"/>
              <a:t>het fruit </a:t>
            </a:r>
            <a:r>
              <a:rPr lang="nl-NL" sz="1900" dirty="0" smtClean="0"/>
              <a:t>altijd op </a:t>
            </a:r>
            <a:r>
              <a:rPr lang="nl-NL" sz="1900" dirty="0"/>
              <a:t>de fruitschaal in de woonkamer. Maar na een </a:t>
            </a:r>
            <a:r>
              <a:rPr lang="nl-NL" sz="1900" dirty="0" smtClean="0"/>
              <a:t>dag zag </a:t>
            </a:r>
            <a:r>
              <a:rPr lang="nl-NL" sz="1900" dirty="0"/>
              <a:t>ik er allemaal kleine vliegjes opzitten. </a:t>
            </a:r>
            <a:r>
              <a:rPr lang="nl-NL" sz="1900" dirty="0" smtClean="0"/>
              <a:t>Fruitvliegjes. Eerst </a:t>
            </a:r>
            <a:r>
              <a:rPr lang="nl-NL" sz="1900" dirty="0"/>
              <a:t>waren het er nog maar een paar maar al snel waren </a:t>
            </a:r>
            <a:r>
              <a:rPr lang="nl-NL" sz="1900" dirty="0" smtClean="0"/>
              <a:t>het zoveel</a:t>
            </a:r>
            <a:r>
              <a:rPr lang="nl-NL" sz="1900" dirty="0"/>
              <a:t>: Het </a:t>
            </a:r>
            <a:r>
              <a:rPr lang="nl-NL" sz="1900" dirty="0" smtClean="0"/>
              <a:t>leek </a:t>
            </a:r>
            <a:r>
              <a:rPr lang="nl-NL" sz="1900" dirty="0"/>
              <a:t>wel een</a:t>
            </a:r>
            <a:r>
              <a:rPr lang="nl-NL" sz="1900" b="1" dirty="0"/>
              <a:t> </a:t>
            </a:r>
            <a:r>
              <a:rPr lang="nl-NL" sz="1900" b="1" u="sng" dirty="0" smtClean="0"/>
              <a:t>explosie!</a:t>
            </a:r>
            <a:r>
              <a:rPr lang="nl-NL" sz="1900" dirty="0" smtClean="0"/>
              <a:t> De </a:t>
            </a:r>
            <a:r>
              <a:rPr lang="nl-NL" sz="1900" dirty="0"/>
              <a:t>explosie is </a:t>
            </a:r>
            <a:r>
              <a:rPr lang="nl-NL" sz="1900" b="1" i="1" dirty="0"/>
              <a:t>de snelle groei van iets</a:t>
            </a:r>
            <a:r>
              <a:rPr lang="nl-NL" sz="1900" dirty="0"/>
              <a:t>. </a:t>
            </a:r>
            <a:r>
              <a:rPr lang="nl-NL" sz="1900" dirty="0" smtClean="0"/>
              <a:t>Ik </a:t>
            </a:r>
            <a:r>
              <a:rPr lang="nl-NL" sz="1900" dirty="0"/>
              <a:t>keek eens wat </a:t>
            </a:r>
            <a:r>
              <a:rPr lang="nl-NL" sz="1900" dirty="0" smtClean="0"/>
              <a:t>beter naar </a:t>
            </a:r>
            <a:r>
              <a:rPr lang="nl-NL" sz="1900" dirty="0"/>
              <a:t>de vruchten en toen zag ik </a:t>
            </a:r>
            <a:r>
              <a:rPr lang="nl-NL" sz="1900" dirty="0" smtClean="0"/>
              <a:t>het al: de aardbeien waren al </a:t>
            </a:r>
            <a:r>
              <a:rPr lang="nl-NL" sz="1900" dirty="0"/>
              <a:t>aan het </a:t>
            </a:r>
            <a:r>
              <a:rPr lang="nl-NL" sz="1900" b="1" u="sng" dirty="0" smtClean="0"/>
              <a:t>rotten</a:t>
            </a:r>
            <a:r>
              <a:rPr lang="nl-NL" sz="1900" dirty="0" smtClean="0"/>
              <a:t>. </a:t>
            </a:r>
            <a:r>
              <a:rPr lang="nl-NL" sz="1900" dirty="0"/>
              <a:t>Rotten is </a:t>
            </a:r>
            <a:r>
              <a:rPr lang="nl-NL" sz="1900" b="1" i="1" dirty="0"/>
              <a:t>niet meer goed zijn en steeds slechter </a:t>
            </a:r>
            <a:r>
              <a:rPr lang="nl-NL" sz="1900" b="1" i="1" dirty="0" smtClean="0"/>
              <a:t>worden.</a:t>
            </a:r>
            <a:r>
              <a:rPr lang="nl-NL" sz="1900" dirty="0"/>
              <a:t> </a:t>
            </a:r>
            <a:r>
              <a:rPr lang="nl-NL" sz="1900" dirty="0" smtClean="0"/>
              <a:t>Ik kon de aardbeien nu niet meer eten. Misschien waren ze wel </a:t>
            </a:r>
            <a:r>
              <a:rPr lang="nl-NL" sz="1900" b="1" u="sng" dirty="0" smtClean="0"/>
              <a:t>giftig</a:t>
            </a:r>
            <a:r>
              <a:rPr lang="nl-NL" sz="1900" dirty="0" smtClean="0"/>
              <a:t> geworden. Giftig </a:t>
            </a:r>
            <a:r>
              <a:rPr lang="nl-NL" sz="1900" dirty="0"/>
              <a:t>betekent </a:t>
            </a:r>
            <a:r>
              <a:rPr lang="nl-NL" sz="1900" b="1" i="1" dirty="0"/>
              <a:t>je kunt er ziek van </a:t>
            </a:r>
            <a:r>
              <a:rPr lang="nl-NL" sz="1900" b="1" i="1" dirty="0" smtClean="0"/>
              <a:t>worden</a:t>
            </a:r>
            <a:r>
              <a:rPr lang="nl-NL" sz="1900" dirty="0"/>
              <a:t> </a:t>
            </a:r>
            <a:r>
              <a:rPr lang="nl-NL" sz="1900" b="1" i="1" dirty="0" smtClean="0"/>
              <a:t>of </a:t>
            </a:r>
            <a:r>
              <a:rPr lang="nl-NL" sz="1900" b="1" i="1" dirty="0"/>
              <a:t>dood van gaan. </a:t>
            </a:r>
            <a:r>
              <a:rPr lang="nl-NL" sz="1900" dirty="0" smtClean="0"/>
              <a:t>​</a:t>
            </a:r>
            <a:r>
              <a:rPr lang="nl-NL" sz="1900" dirty="0"/>
              <a:t>Snel heb ik </a:t>
            </a:r>
            <a:r>
              <a:rPr lang="nl-NL" sz="1900" dirty="0" smtClean="0"/>
              <a:t>al het fruit </a:t>
            </a:r>
            <a:r>
              <a:rPr lang="nl-NL" sz="1900" dirty="0"/>
              <a:t>weggegooid. Mijn </a:t>
            </a:r>
            <a:r>
              <a:rPr lang="nl-NL" sz="1900" dirty="0" smtClean="0"/>
              <a:t>moeder vertelde</a:t>
            </a:r>
            <a:r>
              <a:rPr lang="nl-NL" sz="1900" dirty="0"/>
              <a:t> </a:t>
            </a:r>
            <a:r>
              <a:rPr lang="nl-NL" sz="1900" dirty="0" smtClean="0"/>
              <a:t>later dat ik de volgende keer beter </a:t>
            </a:r>
            <a:r>
              <a:rPr lang="nl-NL" sz="1900" dirty="0"/>
              <a:t>een ander </a:t>
            </a:r>
            <a:r>
              <a:rPr lang="nl-NL" sz="1900" b="1" u="sng" dirty="0"/>
              <a:t>soort</a:t>
            </a:r>
            <a:r>
              <a:rPr lang="nl-NL" sz="1900" dirty="0"/>
              <a:t> fruit kan kopen. De soort is </a:t>
            </a:r>
            <a:r>
              <a:rPr lang="nl-NL" sz="1900" b="1" i="1" dirty="0"/>
              <a:t>de dingen </a:t>
            </a:r>
            <a:r>
              <a:rPr lang="nl-NL" sz="1900" b="1" i="1" dirty="0" smtClean="0"/>
              <a:t>die</a:t>
            </a:r>
            <a:r>
              <a:rPr lang="nl-NL" sz="1900" dirty="0"/>
              <a:t> </a:t>
            </a:r>
            <a:r>
              <a:rPr lang="nl-NL" sz="1900" b="1" i="1" dirty="0" smtClean="0"/>
              <a:t>bij </a:t>
            </a:r>
            <a:r>
              <a:rPr lang="nl-NL" sz="1900" b="1" i="1" dirty="0"/>
              <a:t>elkaar horen. </a:t>
            </a:r>
            <a:r>
              <a:rPr lang="nl-NL" sz="1900" dirty="0"/>
              <a:t>Appels </a:t>
            </a:r>
            <a:r>
              <a:rPr lang="nl-NL" sz="1900" dirty="0" smtClean="0"/>
              <a:t>en peren bijvoorbeeld</a:t>
            </a:r>
            <a:r>
              <a:rPr lang="nl-NL" sz="1900" dirty="0"/>
              <a:t> kun je veel langer bewaren. </a:t>
            </a:r>
            <a:r>
              <a:rPr lang="nl-NL" sz="1900" dirty="0" smtClean="0"/>
              <a:t> Dit </a:t>
            </a:r>
            <a:r>
              <a:rPr lang="nl-NL" sz="1900" dirty="0"/>
              <a:t>harde fruit ligt nu al een week op de fruitschaal en het is nog steeds goed. En er zitten ook geen fruitvliegjes op. Dat is een groot </a:t>
            </a:r>
            <a:r>
              <a:rPr lang="nl-NL" sz="1900" b="1" u="sng" dirty="0"/>
              <a:t>verschil</a:t>
            </a:r>
            <a:r>
              <a:rPr lang="nl-NL" sz="1900" dirty="0"/>
              <a:t> met het zachte fruit van </a:t>
            </a:r>
            <a:r>
              <a:rPr lang="nl-NL" sz="1900" dirty="0" smtClean="0"/>
              <a:t>eerst. Het </a:t>
            </a:r>
            <a:r>
              <a:rPr lang="nl-NL" sz="1900" dirty="0"/>
              <a:t>verschil betekent </a:t>
            </a:r>
            <a:r>
              <a:rPr lang="nl-NL" sz="1900" b="1" i="1" dirty="0"/>
              <a:t>dan zijn dingen niet helemaal hetzelfde. </a:t>
            </a:r>
            <a:r>
              <a:rPr lang="nl-NL" sz="1900" dirty="0" smtClean="0"/>
              <a:t>Gelukkig ben </a:t>
            </a:r>
            <a:r>
              <a:rPr lang="nl-NL" sz="1900" dirty="0"/>
              <a:t>ik </a:t>
            </a:r>
            <a:r>
              <a:rPr lang="nl-NL" sz="1900" dirty="0" smtClean="0"/>
              <a:t>snel beter geworden.</a:t>
            </a:r>
            <a:r>
              <a:rPr lang="nl-NL" sz="1900" dirty="0"/>
              <a:t> </a:t>
            </a:r>
            <a:r>
              <a:rPr lang="nl-NL" sz="1900" dirty="0" smtClean="0"/>
              <a:t> Eten </a:t>
            </a:r>
            <a:r>
              <a:rPr lang="nl-NL" sz="1900" dirty="0"/>
              <a:t>jullie ook altijd extra fruit als je ziek bent?</a:t>
            </a:r>
          </a:p>
          <a:p>
            <a:pPr marL="0" indent="0">
              <a:buNone/>
            </a:pPr>
            <a:r>
              <a:rPr lang="nl-NL" sz="1800" dirty="0"/>
              <a:t> 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413105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 de woordmuur: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567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771801" y="476672"/>
            <a:ext cx="3329280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2771801" y="404664"/>
            <a:ext cx="3456383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Trebuchet MS" panose="020B0603020202020204" pitchFamily="34" charset="0"/>
                <a:ea typeface="Calibri"/>
                <a:cs typeface="Times New Roman"/>
              </a:rPr>
              <a:t>d</a:t>
            </a:r>
            <a:r>
              <a:rPr lang="nl-NL" sz="48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e vrucht</a:t>
            </a:r>
            <a:endParaRPr lang="nl-NL" sz="48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16822" y="3429000"/>
            <a:ext cx="278702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416822" y="3429000"/>
            <a:ext cx="2787026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Trebuchet MS" panose="020B0603020202020204" pitchFamily="34" charset="0"/>
                <a:ea typeface="Calibri"/>
                <a:cs typeface="Times New Roman"/>
              </a:rPr>
              <a:t>d</a:t>
            </a:r>
            <a:r>
              <a:rPr lang="nl-NL" sz="36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e appel</a:t>
            </a:r>
            <a:endParaRPr lang="nl-NL" sz="36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442043" y="3429000"/>
            <a:ext cx="2444750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341078" y="3429000"/>
            <a:ext cx="2671082" cy="71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Trebuchet MS" panose="020B0603020202020204" pitchFamily="34" charset="0"/>
                <a:ea typeface="Calibri"/>
                <a:cs typeface="Times New Roman"/>
              </a:rPr>
              <a:t>d</a:t>
            </a:r>
            <a:r>
              <a:rPr lang="nl-NL" sz="36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e peer</a:t>
            </a:r>
            <a:endParaRPr lang="nl-NL" sz="36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5977719" y="3429000"/>
            <a:ext cx="273475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5890560" y="3429000"/>
            <a:ext cx="2929912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Trebuchet MS" panose="020B0603020202020204" pitchFamily="34" charset="0"/>
                <a:ea typeface="Calibri"/>
                <a:cs typeface="Times New Roman"/>
              </a:rPr>
              <a:t>d</a:t>
            </a:r>
            <a:r>
              <a:rPr lang="nl-NL" sz="3600" b="1" dirty="0" smtClean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e kastanje</a:t>
            </a:r>
            <a:endParaRPr lang="nl-NL" sz="36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5644">
            <a:off x="4163769" y="3013779"/>
            <a:ext cx="105771" cy="431217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1"/>
            <a:ext cx="2520280" cy="2736305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4" y="491188"/>
            <a:ext cx="2503476" cy="272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iets wat aan een boom of uit de grond groeit waar zaadjes in zitten 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4077072"/>
            <a:ext cx="1371083" cy="141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806" r="991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6654" y="4153327"/>
            <a:ext cx="1116437" cy="135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vrielinf\AppData\Local\Microsoft\Windows\Temporary Internet Files\Content.IE5\JEBT5MUV\shutterstock_29316928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2583" y="4153327"/>
            <a:ext cx="1214677" cy="127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81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333767" y="476672"/>
            <a:ext cx="3767314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2195736" y="404664"/>
            <a:ext cx="4032448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Trebuchet MS" panose="020B0603020202020204" pitchFamily="34" charset="0"/>
                <a:ea typeface="Calibri"/>
                <a:cs typeface="Times New Roman"/>
              </a:rPr>
              <a:t>d</a:t>
            </a:r>
            <a:r>
              <a:rPr lang="nl-NL" sz="48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e neerslag</a:t>
            </a:r>
            <a:endParaRPr lang="nl-NL" sz="48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16822" y="3861049"/>
            <a:ext cx="278702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416822" y="3881821"/>
            <a:ext cx="2787026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Trebuchet MS" panose="020B0603020202020204" pitchFamily="34" charset="0"/>
                <a:ea typeface="Calibri"/>
                <a:cs typeface="Times New Roman"/>
              </a:rPr>
              <a:t>d</a:t>
            </a:r>
            <a:r>
              <a:rPr lang="nl-NL" sz="36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e regen</a:t>
            </a:r>
            <a:endParaRPr lang="nl-NL" sz="36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442043" y="3861048"/>
            <a:ext cx="2444750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341078" y="3861985"/>
            <a:ext cx="2671082" cy="71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Trebuchet MS" panose="020B0603020202020204" pitchFamily="34" charset="0"/>
                <a:ea typeface="Calibri"/>
                <a:cs typeface="Times New Roman"/>
              </a:rPr>
              <a:t>d</a:t>
            </a:r>
            <a:r>
              <a:rPr lang="nl-NL" sz="36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e sneeuw</a:t>
            </a:r>
            <a:endParaRPr lang="nl-NL" sz="36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6101079" y="3861048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6101081" y="3861049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Trebuchet MS" panose="020B0603020202020204" pitchFamily="34" charset="0"/>
                <a:ea typeface="Calibri"/>
                <a:cs typeface="Times New Roman"/>
              </a:rPr>
              <a:t>d</a:t>
            </a:r>
            <a:r>
              <a:rPr lang="nl-NL" sz="3600" b="1" dirty="0" smtClean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e hagel</a:t>
            </a:r>
            <a:endParaRPr lang="nl-NL" sz="36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5644">
            <a:off x="3874867" y="3428441"/>
            <a:ext cx="152772" cy="441929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2"/>
            <a:ext cx="2520280" cy="252028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4" y="491188"/>
            <a:ext cx="2503476" cy="250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het water dat als regen, sneeuw of hagel uit de lucht valt.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581128"/>
            <a:ext cx="1499349" cy="138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4653136"/>
            <a:ext cx="1163188" cy="125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4653136"/>
            <a:ext cx="1199783" cy="131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20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943" y="32530"/>
            <a:ext cx="9144000" cy="652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giftig</a:t>
            </a:r>
            <a:endParaRPr lang="nl-NL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gezond</a:t>
            </a:r>
            <a:endParaRPr lang="nl-NL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64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latin typeface="Trebuchet MS"/>
                <a:ea typeface="Calibri"/>
                <a:cs typeface="Times New Roman"/>
              </a:rPr>
              <a:t>= </a:t>
            </a:r>
            <a:r>
              <a:rPr lang="nl-NL" sz="2500" dirty="0" smtClean="0">
                <a:latin typeface="Trebuchet MS"/>
                <a:ea typeface="Calibri"/>
                <a:cs typeface="Times New Roman"/>
              </a:rPr>
              <a:t>je kunt er ziek van worden of dood van gaan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Rottende aardbeien kunnen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giftig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zijn.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88023" y="1624654"/>
            <a:ext cx="4176465" cy="482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= goed voor de gezondheid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Fruit eten is heel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gezond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.</a:t>
            </a:r>
            <a:endParaRPr lang="nl-NL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654" y="2632194"/>
            <a:ext cx="2881242" cy="266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vrielinf\AppData\Local\Microsoft\Windows\Temporary Internet Files\Content.IE5\GMQXL1AG\shutterstock_13952013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7217" y="2581524"/>
            <a:ext cx="2770352" cy="277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16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92472"/>
            <a:ext cx="9144000" cy="646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465137"/>
            <a:ext cx="4275584" cy="115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b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h</a:t>
            </a:r>
            <a:r>
              <a:rPr lang="nl-NL" sz="4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et verschil</a:t>
            </a:r>
            <a:endParaRPr lang="nl-NL" sz="4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465138"/>
            <a:ext cx="47880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b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</a:t>
            </a:r>
            <a:r>
              <a:rPr lang="nl-NL" sz="4000" b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e overeenkomst</a:t>
            </a:r>
            <a:endParaRPr lang="nl-NL" sz="4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36776" y="1624653"/>
            <a:ext cx="4072956" cy="493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latin typeface="Trebuchet MS"/>
                <a:ea typeface="Calibri"/>
                <a:cs typeface="Times New Roman"/>
              </a:rPr>
              <a:t>= dan zijn dingen niet helemaal hetzelfde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2400" i="1" dirty="0" smtClean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Twee dagen op de fruit-schaal: wat een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verschil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!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93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= dan zijn dingen wel hetzelfde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 u="sng" dirty="0" smtClean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Dit is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 overeenkomst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tussen appels en peren.</a:t>
            </a:r>
            <a:endParaRPr lang="nl-NL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780" y="3008215"/>
            <a:ext cx="3129117" cy="192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914260"/>
            <a:ext cx="1452379" cy="84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9991" y="3905972"/>
            <a:ext cx="1483318" cy="86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6713" y="2911163"/>
            <a:ext cx="969963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4" b="96186" l="1546" r="953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8649" y="2560024"/>
            <a:ext cx="118268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5580112" y="4759480"/>
            <a:ext cx="2671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C00000"/>
                </a:solidFill>
              </a:rPr>
              <a:t>n</a:t>
            </a:r>
            <a:r>
              <a:rPr lang="nl-NL" sz="2400" dirty="0" smtClean="0">
                <a:solidFill>
                  <a:srgbClr val="C00000"/>
                </a:solidFill>
              </a:rPr>
              <a:t>a twee dagen….</a:t>
            </a:r>
            <a:endParaRPr lang="nl-NL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9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60337"/>
            <a:ext cx="9144000" cy="650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617537"/>
            <a:ext cx="4275584" cy="78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b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</a:t>
            </a:r>
            <a:r>
              <a:rPr lang="nl-NL" sz="4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e explosie</a:t>
            </a:r>
            <a:endParaRPr lang="nl-NL" sz="4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617538"/>
            <a:ext cx="47880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b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</a:t>
            </a:r>
            <a:r>
              <a:rPr lang="nl-NL" sz="4000" b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e snelle afname</a:t>
            </a:r>
            <a:endParaRPr lang="nl-NL" sz="4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844824"/>
            <a:ext cx="4072956" cy="4419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latin typeface="Trebuchet MS"/>
                <a:ea typeface="Calibri"/>
                <a:cs typeface="Times New Roman"/>
              </a:rPr>
              <a:t>= de snelle groei van iets</a:t>
            </a: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 dirty="0" smtClean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Er 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was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een explosie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van fruitvliegjes te zien.</a:t>
            </a:r>
            <a:r>
              <a:rPr lang="nl-NL" sz="11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772816"/>
            <a:ext cx="424847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latin typeface="Trebuchet MS"/>
                <a:ea typeface="Calibri"/>
                <a:cs typeface="Times New Roman"/>
              </a:rPr>
              <a:t>snel minder worden</a:t>
            </a:r>
            <a:endParaRPr lang="nl-NL" sz="2800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Na het opruimen was er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een snelle afname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van de fruitvliegjes!</a:t>
            </a:r>
            <a:endParaRPr lang="nl-NL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0326" y="3429000"/>
            <a:ext cx="200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2294" y="3973224"/>
            <a:ext cx="1281673" cy="69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887891"/>
            <a:ext cx="1766794" cy="191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9515" y="3165340"/>
            <a:ext cx="968912" cy="169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ebogen pijl 8"/>
          <p:cNvSpPr/>
          <p:nvPr/>
        </p:nvSpPr>
        <p:spPr>
          <a:xfrm rot="1989729">
            <a:off x="5906752" y="2413295"/>
            <a:ext cx="854076" cy="851450"/>
          </a:xfrm>
          <a:prstGeom prst="bentArrow">
            <a:avLst>
              <a:gd name="adj1" fmla="val 25000"/>
              <a:gd name="adj2" fmla="val 31508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grpSp>
        <p:nvGrpSpPr>
          <p:cNvPr id="19" name="Groep 18"/>
          <p:cNvGrpSpPr/>
          <p:nvPr/>
        </p:nvGrpSpPr>
        <p:grpSpPr>
          <a:xfrm>
            <a:off x="492188" y="2492896"/>
            <a:ext cx="3588033" cy="2570650"/>
            <a:chOff x="152400" y="350802"/>
            <a:chExt cx="8859166" cy="6347158"/>
          </a:xfrm>
        </p:grpSpPr>
        <p:pic>
          <p:nvPicPr>
            <p:cNvPr id="20" name="Picture 2" descr="C:\Users\vrielinf\AppData\Local\Microsoft\Windows\Temporary Internet Files\Content.IE5\GMQXL1AG\shutterstock_139520135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924944"/>
              <a:ext cx="3773016" cy="377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3" descr="C:\Users\vrielinf\AppData\Local\Microsoft\Windows\Temporary Internet Files\Content.IE5\GMQXL1AG\shutterstock_139520135.jp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2982652"/>
              <a:ext cx="3657600" cy="36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3254991"/>
              <a:ext cx="29527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3" y="1672157"/>
              <a:ext cx="29527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363" y="2975828"/>
              <a:ext cx="29527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6323" y="3591636"/>
              <a:ext cx="29527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4010" y="3955860"/>
              <a:ext cx="29527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9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6913" y="2924944"/>
              <a:ext cx="29527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0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2848" y="3069893"/>
              <a:ext cx="29527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1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1638" y="3372987"/>
              <a:ext cx="29527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3007625"/>
              <a:ext cx="29527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3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3257550"/>
              <a:ext cx="29527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4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3575713"/>
              <a:ext cx="29527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5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3488425"/>
              <a:ext cx="29527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6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3725" y="2804378"/>
              <a:ext cx="3143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7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547" y="3201537"/>
              <a:ext cx="3143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18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8384" y="2805231"/>
              <a:ext cx="3143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9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7645" y="2611615"/>
              <a:ext cx="3143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0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0959" y="3358486"/>
              <a:ext cx="3143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1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8784" y="3201537"/>
              <a:ext cx="3143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22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947" y="2726993"/>
              <a:ext cx="3143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23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2874" y="3067050"/>
              <a:ext cx="3143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24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7241" y="3502925"/>
              <a:ext cx="3143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25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940" y="2405987"/>
              <a:ext cx="3143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26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3162" y="2268715"/>
              <a:ext cx="3143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27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0485" y="1484784"/>
              <a:ext cx="3143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28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2709" y="2268715"/>
              <a:ext cx="3143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29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0960" y="2193367"/>
              <a:ext cx="3143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30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9723" y="3659875"/>
              <a:ext cx="3143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31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075" y="3096394"/>
              <a:ext cx="3143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32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7675" y="2370503"/>
              <a:ext cx="3143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33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909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275" y="4811452"/>
              <a:ext cx="3143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34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3459" y="4812305"/>
              <a:ext cx="317500" cy="347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35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795" y="4113720"/>
              <a:ext cx="317500" cy="347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36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1040" y="3914063"/>
              <a:ext cx="317500" cy="347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37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7147" y="4261726"/>
              <a:ext cx="317500" cy="347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38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5609" y="5160026"/>
              <a:ext cx="317500" cy="347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39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0324" y="3774245"/>
              <a:ext cx="317500" cy="347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40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5821" y="4617635"/>
              <a:ext cx="317500" cy="347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" name="Picture 41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8929" b="100000" l="8163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8892" y="5176327"/>
              <a:ext cx="298450" cy="34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41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8929" b="100000" l="8163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570" y="4852276"/>
              <a:ext cx="298450" cy="34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41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8929" b="100000" l="8163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346" y="5319024"/>
              <a:ext cx="319032" cy="34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" name="Picture 41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8929" b="100000" l="8163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0096" y="4725842"/>
              <a:ext cx="298450" cy="34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41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8929" b="100000" l="8163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9963" y="4087894"/>
              <a:ext cx="298450" cy="34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4" name="PIJL-RECHTS 63"/>
            <p:cNvSpPr/>
            <p:nvPr/>
          </p:nvSpPr>
          <p:spPr>
            <a:xfrm rot="6704670">
              <a:off x="7444872" y="879679"/>
              <a:ext cx="1455055" cy="39730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906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567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771801" y="476672"/>
            <a:ext cx="3329280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2790057" y="376846"/>
            <a:ext cx="3456383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Trebuchet MS" panose="020B0603020202020204" pitchFamily="34" charset="0"/>
                <a:ea typeface="Calibri"/>
                <a:cs typeface="Times New Roman"/>
              </a:rPr>
              <a:t>d</a:t>
            </a:r>
            <a:r>
              <a:rPr lang="nl-NL" sz="48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e soort</a:t>
            </a:r>
            <a:endParaRPr lang="nl-NL" sz="48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16822" y="3429000"/>
            <a:ext cx="278702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416822" y="3429000"/>
            <a:ext cx="2787026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Trebuchet MS" panose="020B0603020202020204" pitchFamily="34" charset="0"/>
                <a:ea typeface="Calibri"/>
                <a:cs typeface="Times New Roman"/>
              </a:rPr>
              <a:t>h</a:t>
            </a:r>
            <a:r>
              <a:rPr lang="nl-NL" sz="36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et fruit</a:t>
            </a:r>
            <a:endParaRPr lang="nl-NL" sz="36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pic>
        <p:nvPicPr>
          <p:cNvPr id="16" name="Afbeelding 1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5644">
            <a:off x="3874431" y="3137414"/>
            <a:ext cx="105771" cy="431217"/>
          </a:xfrm>
          <a:prstGeom prst="rect">
            <a:avLst/>
          </a:prstGeom>
        </p:spPr>
      </p:pic>
      <p:sp>
        <p:nvSpPr>
          <p:cNvPr id="9" name="Text Box 14"/>
          <p:cNvSpPr txBox="1"/>
          <p:nvPr/>
        </p:nvSpPr>
        <p:spPr>
          <a:xfrm>
            <a:off x="3442043" y="3429000"/>
            <a:ext cx="2444750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341078" y="3429937"/>
            <a:ext cx="2671082" cy="71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Trebuchet MS" panose="020B0603020202020204" pitchFamily="34" charset="0"/>
                <a:ea typeface="Calibri"/>
                <a:cs typeface="Times New Roman"/>
              </a:rPr>
              <a:t>d</a:t>
            </a:r>
            <a:r>
              <a:rPr lang="nl-NL" sz="36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e groente</a:t>
            </a:r>
            <a:endParaRPr lang="nl-NL" sz="36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5977719" y="3429000"/>
            <a:ext cx="273475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5977719" y="3429000"/>
            <a:ext cx="2929912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Trebuchet MS" panose="020B0603020202020204" pitchFamily="34" charset="0"/>
                <a:ea typeface="Calibri"/>
                <a:cs typeface="Times New Roman"/>
              </a:rPr>
              <a:t>d</a:t>
            </a:r>
            <a:r>
              <a:rPr lang="nl-NL" sz="3600" b="1" dirty="0" smtClean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e noten</a:t>
            </a:r>
            <a:endParaRPr lang="nl-NL" sz="36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2"/>
            <a:ext cx="2520280" cy="1472464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4" y="491188"/>
            <a:ext cx="2503476" cy="171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de dingen die bij elkaar horen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436" y="4221088"/>
            <a:ext cx="1585798" cy="123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vrielinf\AppData\Local\Microsoft\Windows\Temporary Internet Files\Content.IE5\3VG0ZVQG\shutterstock_59874954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3823" y="4221088"/>
            <a:ext cx="1825591" cy="118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rielinf\AppData\Local\Microsoft\Windows\Temporary Internet Files\Content.IE5\JEBT5MUV\shutterstock_149854060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4221088"/>
            <a:ext cx="2051300" cy="119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90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" y="349544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395536" y="4888200"/>
            <a:ext cx="2520280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203849" y="4365104"/>
            <a:ext cx="2520279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156176" y="3736072"/>
            <a:ext cx="263909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230288" y="4853528"/>
            <a:ext cx="2829544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 smtClean="0">
                <a:latin typeface="Trebuchet MS"/>
                <a:ea typeface="Calibri"/>
                <a:cs typeface="Times New Roman"/>
              </a:rPr>
              <a:t>bloeien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038602" y="4277464"/>
            <a:ext cx="2829542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 smtClean="0">
                <a:latin typeface="Trebuchet MS"/>
                <a:ea typeface="Calibri"/>
                <a:cs typeface="Times New Roman"/>
              </a:rPr>
              <a:t>groeien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6372200" y="3629392"/>
            <a:ext cx="2389663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 smtClean="0">
                <a:latin typeface="Trebuchet MS"/>
                <a:ea typeface="Calibri"/>
                <a:cs typeface="Times New Roman"/>
              </a:rPr>
              <a:t>rotten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4190731" y="1189245"/>
            <a:ext cx="5565845" cy="108762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 dirty="0" smtClean="0">
                <a:solidFill>
                  <a:srgbClr val="00B050"/>
                </a:solidFill>
                <a:latin typeface="Trebuchet MS" panose="020B0603020202020204" pitchFamily="34" charset="0"/>
                <a:ea typeface="Calibri"/>
                <a:cs typeface="Traditional Arabic" panose="02020603050405020304" pitchFamily="18" charset="-78"/>
              </a:rPr>
              <a:t>Aardbeien gaan heel </a:t>
            </a:r>
            <a:r>
              <a:rPr lang="nl-NL" sz="2400" i="1" dirty="0" smtClean="0">
                <a:solidFill>
                  <a:srgbClr val="00B050"/>
                </a:solidFill>
                <a:latin typeface="Trebuchet MS" panose="020B0603020202020204" pitchFamily="34" charset="0"/>
                <a:ea typeface="Calibri"/>
                <a:cs typeface="Traditional Arabic" panose="02020603050405020304" pitchFamily="18" charset="-78"/>
              </a:rPr>
              <a:t>snel </a:t>
            </a:r>
            <a:r>
              <a:rPr lang="nl-NL" sz="2400" i="1" u="sng" dirty="0" smtClean="0">
                <a:solidFill>
                  <a:srgbClr val="00B050"/>
                </a:solidFill>
                <a:latin typeface="Trebuchet MS" panose="020B0603020202020204" pitchFamily="34" charset="0"/>
                <a:ea typeface="Calibri"/>
                <a:cs typeface="Traditional Arabic" panose="02020603050405020304" pitchFamily="18" charset="-78"/>
              </a:rPr>
              <a:t>rotten</a:t>
            </a:r>
            <a:r>
              <a:rPr lang="nl-NL" sz="2400" i="1" dirty="0" smtClean="0">
                <a:solidFill>
                  <a:srgbClr val="00B050"/>
                </a:solidFill>
                <a:latin typeface="Trebuchet MS" panose="020B0603020202020204" pitchFamily="34" charset="0"/>
                <a:ea typeface="Calibri"/>
                <a:cs typeface="Traditional Arabic" panose="02020603050405020304" pitchFamily="18" charset="-78"/>
              </a:rPr>
              <a:t>.</a:t>
            </a:r>
            <a:endParaRPr lang="nl-NL" sz="2400" dirty="0">
              <a:effectLst/>
              <a:latin typeface="Trebuchet MS" panose="020B0603020202020204" pitchFamily="34" charset="0"/>
              <a:ea typeface="Calibri"/>
              <a:cs typeface="Traditional Arabic" panose="02020603050405020304" pitchFamily="18" charset="-78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6230355" y="4681324"/>
            <a:ext cx="2490733" cy="1200329"/>
          </a:xfrm>
          <a:prstGeom prst="rect">
            <a:avLst/>
          </a:prstGeom>
          <a:solidFill>
            <a:srgbClr val="EBF1DF"/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= niet meer goed zijn en steeds slechter worden</a:t>
            </a:r>
            <a:endParaRPr lang="nl-NL" sz="2400" dirty="0"/>
          </a:p>
        </p:txBody>
      </p:sp>
      <p:pic>
        <p:nvPicPr>
          <p:cNvPr id="5122" name="Picture 2" descr="C:\Users\vrielinf\AppData\Local\Microsoft\Windows\Temporary Internet Files\Content.IE5\N0DE5L25\shutterstock_139345572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060" y="3184768"/>
            <a:ext cx="2413748" cy="161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9678" y="2699400"/>
            <a:ext cx="2724150" cy="159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C:\Users\vrielinf\AppData\Local\Microsoft\Windows\Temporary Internet Files\Content.IE5\SW6GRB4S\shutterstock_133983809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0317" y="1793787"/>
            <a:ext cx="2771312" cy="185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15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 smtClean="0">
                <a:solidFill>
                  <a:srgbClr val="C00000"/>
                </a:solidFill>
              </a:rPr>
              <a:t>Week 44 – 29 oktober 2019</a:t>
            </a:r>
          </a:p>
          <a:p>
            <a:r>
              <a:rPr lang="nl-NL" dirty="0" smtClean="0">
                <a:solidFill>
                  <a:srgbClr val="C00000"/>
                </a:solidFill>
              </a:rPr>
              <a:t>Niveau AA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</a:rPr>
              <a:t>Gerarda Das</a:t>
            </a:r>
          </a:p>
          <a:p>
            <a:pPr algn="l"/>
            <a:r>
              <a:rPr lang="nl-NL" sz="1100" i="1" dirty="0" smtClean="0">
                <a:solidFill>
                  <a:srgbClr val="00B050"/>
                </a:solidFill>
              </a:rPr>
              <a:t>Mariët </a:t>
            </a:r>
            <a:r>
              <a:rPr lang="nl-NL" sz="1100" i="1" dirty="0">
                <a:solidFill>
                  <a:srgbClr val="00B050"/>
                </a:solidFill>
              </a:rPr>
              <a:t>Koster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</a:rPr>
              <a:t>Mandy Routledge</a:t>
            </a:r>
            <a:endParaRPr lang="nl-NL" sz="1100" i="1" dirty="0">
              <a:solidFill>
                <a:srgbClr val="00B050"/>
              </a:solidFill>
            </a:endParaRPr>
          </a:p>
          <a:p>
            <a:pPr algn="l"/>
            <a:r>
              <a:rPr lang="en-US" sz="1100" i="1" dirty="0" smtClean="0">
                <a:solidFill>
                  <a:srgbClr val="00B050"/>
                </a:solidFill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26303" y="25814"/>
            <a:ext cx="912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/>
              <a:t>d</a:t>
            </a:r>
            <a:r>
              <a:rPr lang="en-US" sz="8000" b="1" u="sng" dirty="0" smtClean="0"/>
              <a:t>e neerslag</a:t>
            </a:r>
            <a:endParaRPr lang="nl-NL" sz="8000" b="1" u="sn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939" y="1354094"/>
            <a:ext cx="6994141" cy="519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00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07975" y="25814"/>
            <a:ext cx="912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/>
              <a:t>d</a:t>
            </a:r>
            <a:r>
              <a:rPr lang="en-US" sz="8000" b="1" u="sng" dirty="0" smtClean="0"/>
              <a:t>e vrucht</a:t>
            </a:r>
            <a:endParaRPr lang="nl-NL" sz="8000" b="1" u="sng" dirty="0"/>
          </a:p>
        </p:txBody>
      </p:sp>
      <p:sp>
        <p:nvSpPr>
          <p:cNvPr id="8" name="Tekstvak 7"/>
          <p:cNvSpPr txBox="1"/>
          <p:nvPr/>
        </p:nvSpPr>
        <p:spPr>
          <a:xfrm>
            <a:off x="5220072" y="1921187"/>
            <a:ext cx="3464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>Dat vind ik ook!</a:t>
            </a:r>
            <a:endParaRPr lang="nl-NL" sz="32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vrielinf\AppData\Local\Microsoft\Windows\Temporary Internet Files\Content.IE5\SW6GRB4S\shutterstock_1412457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060676" cy="470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54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88872" y="73201"/>
            <a:ext cx="8822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/>
              <a:t>d</a:t>
            </a:r>
            <a:r>
              <a:rPr lang="en-US" sz="8000" b="1" u="sng" dirty="0" smtClean="0"/>
              <a:t>e explosie</a:t>
            </a:r>
            <a:endParaRPr lang="nl-NL" sz="8000" b="1" u="sng" dirty="0"/>
          </a:p>
        </p:txBody>
      </p:sp>
      <p:grpSp>
        <p:nvGrpSpPr>
          <p:cNvPr id="3" name="Groep 2"/>
          <p:cNvGrpSpPr/>
          <p:nvPr/>
        </p:nvGrpSpPr>
        <p:grpSpPr>
          <a:xfrm>
            <a:off x="152400" y="350802"/>
            <a:ext cx="8859166" cy="6347158"/>
            <a:chOff x="152400" y="350802"/>
            <a:chExt cx="8859166" cy="6347158"/>
          </a:xfrm>
        </p:grpSpPr>
        <p:pic>
          <p:nvPicPr>
            <p:cNvPr id="3074" name="Picture 2" descr="C:\Users\vrielinf\AppData\Local\Microsoft\Windows\Temporary Internet Files\Content.IE5\GMQXL1AG\shutterstock_139520135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924944"/>
              <a:ext cx="3773016" cy="377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C:\Users\vrielinf\AppData\Local\Microsoft\Windows\Temporary Internet Files\Content.IE5\GMQXL1AG\shutterstock_139520135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2982652"/>
              <a:ext cx="3657600" cy="36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3254991"/>
              <a:ext cx="29527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3" y="1672157"/>
              <a:ext cx="29527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363" y="2975828"/>
              <a:ext cx="29527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6323" y="3591636"/>
              <a:ext cx="29527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4010" y="3955860"/>
              <a:ext cx="29527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6913" y="2924944"/>
              <a:ext cx="29527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2848" y="3069893"/>
              <a:ext cx="29527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1638" y="3372987"/>
              <a:ext cx="29527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3007625"/>
              <a:ext cx="29527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3257550"/>
              <a:ext cx="29527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3575713"/>
              <a:ext cx="29527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3488425"/>
              <a:ext cx="29527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8" name="Pictur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3725" y="2804378"/>
              <a:ext cx="3143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547" y="3201537"/>
              <a:ext cx="3143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0" name="Picture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8384" y="2805231"/>
              <a:ext cx="3143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1" name="Picture 1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7645" y="2611615"/>
              <a:ext cx="3143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2" name="Picture 2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0959" y="3358486"/>
              <a:ext cx="3143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3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8784" y="3201537"/>
              <a:ext cx="3143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4" name="Picture 2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947" y="2726993"/>
              <a:ext cx="3143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5" name="Picture 2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2874" y="3067050"/>
              <a:ext cx="3143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6" name="Picture 2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7241" y="3502925"/>
              <a:ext cx="3143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7" name="Picture 2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940" y="2405987"/>
              <a:ext cx="3143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8" name="Picture 2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3162" y="2268715"/>
              <a:ext cx="3143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9" name="Picture 2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0485" y="1484784"/>
              <a:ext cx="3143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0" name="Picture 2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2709" y="2268715"/>
              <a:ext cx="3143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1" name="Picture 2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0960" y="2193367"/>
              <a:ext cx="3143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2" name="Picture 3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9723" y="3659875"/>
              <a:ext cx="3143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3" name="Picture 3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075" y="3096394"/>
              <a:ext cx="3143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4" name="Picture 3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7675" y="2370503"/>
              <a:ext cx="3143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5" name="Picture 3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909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275" y="4811452"/>
              <a:ext cx="3143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6" name="Picture 34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3459" y="4812305"/>
              <a:ext cx="317500" cy="347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07" name="Picture 35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795" y="4113720"/>
              <a:ext cx="317500" cy="347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08" name="Picture 36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1040" y="3914063"/>
              <a:ext cx="317500" cy="347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09" name="Picture 37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7147" y="4261726"/>
              <a:ext cx="317500" cy="347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10" name="Picture 38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5609" y="5160026"/>
              <a:ext cx="317500" cy="347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11" name="Picture 39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0324" y="3774245"/>
              <a:ext cx="317500" cy="347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12" name="Picture 40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5821" y="4617635"/>
              <a:ext cx="317500" cy="347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13" name="Picture 41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929" b="100000" l="8163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8892" y="5176327"/>
              <a:ext cx="298450" cy="34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41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929" b="100000" l="8163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570" y="4852276"/>
              <a:ext cx="298450" cy="34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41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929" b="100000" l="8163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346" y="5319024"/>
              <a:ext cx="319032" cy="34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41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929" b="100000" l="8163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0096" y="4725842"/>
              <a:ext cx="298450" cy="34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41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929" b="100000" l="8163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9963" y="4087894"/>
              <a:ext cx="298450" cy="34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PIJL-RECHTS 3"/>
            <p:cNvSpPr/>
            <p:nvPr/>
          </p:nvSpPr>
          <p:spPr>
            <a:xfrm rot="6704670">
              <a:off x="7444872" y="879679"/>
              <a:ext cx="1455055" cy="39730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12843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07974" y="0"/>
            <a:ext cx="9088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rotten</a:t>
            </a:r>
            <a:endParaRPr lang="nl-NL" sz="8000" b="1" u="sng" dirty="0"/>
          </a:p>
        </p:txBody>
      </p:sp>
      <p:pic>
        <p:nvPicPr>
          <p:cNvPr id="4098" name="Picture 2" descr="C:\Users\vrielinf\AppData\Local\Microsoft\Windows\Temporary Internet Files\Content.IE5\4EL16YFW\shutterstock_15425534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44386"/>
            <a:ext cx="3059832" cy="20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4427936"/>
            <a:ext cx="3513991" cy="190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957" b="97283" l="38881" r="994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7266" y="4293096"/>
            <a:ext cx="4169912" cy="225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:\Users\vrielinf\AppData\Local\Microsoft\Windows\Temporary Internet Files\Content.IE5\JEBT5MUV\shutterstock_99501197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4074" y="2341040"/>
            <a:ext cx="2922240" cy="195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672" y="2170892"/>
            <a:ext cx="676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2222" y="4455894"/>
            <a:ext cx="676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87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52401" y="25814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 smtClean="0"/>
              <a:t>giftig</a:t>
            </a:r>
            <a:endParaRPr lang="nl-NL" sz="8000" b="1" u="sng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8594" y="3645024"/>
            <a:ext cx="15621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3954" y="1650806"/>
            <a:ext cx="1560513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349253"/>
            <a:ext cx="1560513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2060848"/>
            <a:ext cx="1560513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912" y="3429000"/>
            <a:ext cx="1560513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2265" y="3130823"/>
            <a:ext cx="1560513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4365104"/>
            <a:ext cx="1560513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9" b="100000" l="109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1301" y="1587177"/>
            <a:ext cx="26098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3152" y="687533"/>
            <a:ext cx="3048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978" y="844695"/>
            <a:ext cx="3048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5762" y="990698"/>
            <a:ext cx="3048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5112" y="1414676"/>
            <a:ext cx="3048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9558" y="830124"/>
            <a:ext cx="3048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5568" y="1903685"/>
            <a:ext cx="3048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1571838"/>
            <a:ext cx="3048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8960" y="373208"/>
            <a:ext cx="3048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192161"/>
            <a:ext cx="3048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3" descr="C:\Users\vrielinf\AppData\Local\Microsoft\Windows\Temporary Internet Files\Content.IE5\4EL16YFW\shutterstock_1494377183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3760" y="3348316"/>
            <a:ext cx="3844914" cy="384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21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52401" y="25814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/>
              <a:t>d</a:t>
            </a:r>
            <a:r>
              <a:rPr lang="en-US" sz="8000" b="1" u="sng" dirty="0" smtClean="0"/>
              <a:t>e soort</a:t>
            </a:r>
            <a:endParaRPr lang="nl-NL" sz="8000" b="1" u="sng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362" y="3851557"/>
            <a:ext cx="11811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724" y="2208133"/>
            <a:ext cx="1476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0625" y="1484233"/>
            <a:ext cx="10858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6313" y="4093680"/>
            <a:ext cx="15144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674455"/>
            <a:ext cx="12858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6760" y="2788593"/>
            <a:ext cx="14573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al 2"/>
          <p:cNvSpPr/>
          <p:nvPr/>
        </p:nvSpPr>
        <p:spPr>
          <a:xfrm>
            <a:off x="233834" y="2104908"/>
            <a:ext cx="2358157" cy="34544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/>
          <p:cNvSpPr/>
          <p:nvPr/>
        </p:nvSpPr>
        <p:spPr>
          <a:xfrm>
            <a:off x="5149334" y="1289008"/>
            <a:ext cx="3888432" cy="4752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540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07974" y="7937"/>
            <a:ext cx="9088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/>
              <a:t>h</a:t>
            </a:r>
            <a:r>
              <a:rPr lang="nl-NL" sz="8000" b="1" u="sng" dirty="0" smtClean="0"/>
              <a:t>et verschil</a:t>
            </a:r>
            <a:endParaRPr lang="nl-NL" sz="8000" b="1" u="sng" dirty="0"/>
          </a:p>
        </p:txBody>
      </p:sp>
      <p:sp>
        <p:nvSpPr>
          <p:cNvPr id="4" name="Tekstvak 3"/>
          <p:cNvSpPr txBox="1"/>
          <p:nvPr/>
        </p:nvSpPr>
        <p:spPr>
          <a:xfrm>
            <a:off x="4283968" y="4941168"/>
            <a:ext cx="3074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 smtClean="0"/>
              <a:t> </a:t>
            </a:r>
            <a:endParaRPr lang="nl-NL" sz="7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5" y="2060848"/>
            <a:ext cx="32861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42" b="100000" l="85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87454">
            <a:off x="1896632" y="3089895"/>
            <a:ext cx="11144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58" l="7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1170">
            <a:off x="2034904" y="3633601"/>
            <a:ext cx="12858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9316" y="3344721"/>
            <a:ext cx="964532" cy="106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486" y="3344721"/>
            <a:ext cx="12858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51774">
            <a:off x="1505174" y="3318053"/>
            <a:ext cx="795718" cy="101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65110">
            <a:off x="663301" y="3477730"/>
            <a:ext cx="1109663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3495" y="3354485"/>
            <a:ext cx="1109663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69315">
            <a:off x="1568178" y="2321718"/>
            <a:ext cx="1109663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509120"/>
            <a:ext cx="2304256" cy="134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96810">
            <a:off x="587256" y="2581371"/>
            <a:ext cx="1871663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2051720" y="5733256"/>
            <a:ext cx="5946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>
                <a:solidFill>
                  <a:srgbClr val="C00000"/>
                </a:solidFill>
              </a:rPr>
              <a:t>n</a:t>
            </a:r>
            <a:r>
              <a:rPr lang="nl-NL" sz="5400" dirty="0" smtClean="0">
                <a:solidFill>
                  <a:srgbClr val="C00000"/>
                </a:solidFill>
              </a:rPr>
              <a:t>a twee dagen ……</a:t>
            </a:r>
            <a:endParaRPr lang="nl-NL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8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17481</TotalTime>
  <Words>185</Words>
  <Application>Microsoft Office PowerPoint</Application>
  <PresentationFormat>Diavoorstelling (4:3)</PresentationFormat>
  <Paragraphs>161</Paragraphs>
  <Slides>17</Slides>
  <Notes>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Koninklijke Kentalis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Nieuwsbegrip</dc:title>
  <dc:creator>van der Plas</dc:creator>
  <cp:lastModifiedBy>Plas - Das, Gerarda van der</cp:lastModifiedBy>
  <cp:revision>2832</cp:revision>
  <cp:lastPrinted>2019-01-22T08:50:40Z</cp:lastPrinted>
  <dcterms:created xsi:type="dcterms:W3CDTF">2014-06-10T08:03:16Z</dcterms:created>
  <dcterms:modified xsi:type="dcterms:W3CDTF">2019-10-29T10:36:17Z</dcterms:modified>
</cp:coreProperties>
</file>