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823" r:id="rId2"/>
    <p:sldId id="548" r:id="rId3"/>
    <p:sldId id="892" r:id="rId4"/>
    <p:sldId id="885" r:id="rId5"/>
    <p:sldId id="755" r:id="rId6"/>
    <p:sldId id="793" r:id="rId7"/>
    <p:sldId id="865" r:id="rId8"/>
    <p:sldId id="887" r:id="rId9"/>
    <p:sldId id="874" r:id="rId10"/>
    <p:sldId id="698" r:id="rId11"/>
    <p:sldId id="405" r:id="rId12"/>
    <p:sldId id="888" r:id="rId13"/>
    <p:sldId id="889" r:id="rId14"/>
    <p:sldId id="890" r:id="rId15"/>
    <p:sldId id="891" r:id="rId16"/>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823"/>
            <p14:sldId id="548"/>
            <p14:sldId id="892"/>
            <p14:sldId id="885"/>
            <p14:sldId id="755"/>
            <p14:sldId id="793"/>
            <p14:sldId id="865"/>
            <p14:sldId id="887"/>
            <p14:sldId id="874"/>
            <p14:sldId id="698"/>
            <p14:sldId id="405"/>
            <p14:sldId id="888"/>
            <p14:sldId id="889"/>
            <p14:sldId id="890"/>
            <p14:sldId id="8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3525" autoAdjust="0"/>
  </p:normalViewPr>
  <p:slideViewPr>
    <p:cSldViewPr>
      <p:cViewPr>
        <p:scale>
          <a:sx n="70" d="100"/>
          <a:sy n="70" d="100"/>
        </p:scale>
        <p:origin x="-115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15-10-2019</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15-10-2019</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6237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15-10-2019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15-10-2019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15-10-2019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15-10-2019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15-10-2019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15-10-2019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15-10-2019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15-10-2019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15-10-2019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15-10-2019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15-10-2019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15-10-2019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ibY0WezNWuw"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200" u="sng" dirty="0" smtClean="0"/>
              <a:t>Semantisatieverhaal:</a:t>
            </a:r>
            <a:br>
              <a:rPr lang="nl-NL" sz="2200" u="sng" dirty="0" smtClean="0"/>
            </a:br>
            <a:r>
              <a:rPr lang="nl-NL" sz="1800" dirty="0"/>
              <a:t>Jullie hebben natuurlijk allemaal wel eens een hardloopwedstrijd </a:t>
            </a:r>
            <a:r>
              <a:rPr lang="nl-NL" sz="1800" dirty="0" smtClean="0"/>
              <a:t>gezien of </a:t>
            </a:r>
            <a:r>
              <a:rPr lang="nl-NL" sz="1800" dirty="0"/>
              <a:t>een wielrenwedstrijd. Maar hebben jullie wel eens een bed-duw-wedstrijd gezien? Vast niet</a:t>
            </a:r>
            <a:r>
              <a:rPr lang="nl-NL" sz="1800" dirty="0" smtClean="0"/>
              <a:t>!</a:t>
            </a:r>
          </a:p>
          <a:p>
            <a:pPr marL="0" indent="0">
              <a:buNone/>
            </a:pPr>
            <a:r>
              <a:rPr lang="nl-NL" sz="1800" dirty="0" smtClean="0"/>
              <a:t>(start het filmpje bij 4.00 min. </a:t>
            </a:r>
            <a:r>
              <a:rPr lang="nl-NL" sz="1800" smtClean="0"/>
              <a:t>Link staat op </a:t>
            </a:r>
            <a:r>
              <a:rPr lang="nl-NL" sz="1800" dirty="0" smtClean="0"/>
              <a:t>de volgende dia.)</a:t>
            </a:r>
            <a:r>
              <a:rPr lang="nl-NL" sz="1800" dirty="0"/>
              <a:t/>
            </a:r>
            <a:br>
              <a:rPr lang="nl-NL" sz="1800" dirty="0"/>
            </a:br>
            <a:r>
              <a:rPr lang="nl-NL" sz="1800" dirty="0"/>
              <a:t>Nou, deze </a:t>
            </a:r>
            <a:r>
              <a:rPr lang="nl-NL" sz="1800" dirty="0" smtClean="0"/>
              <a:t>bed-duw-race </a:t>
            </a:r>
            <a:r>
              <a:rPr lang="nl-NL" sz="1800" b="1" u="sng" dirty="0"/>
              <a:t>is ontstaan,</a:t>
            </a:r>
            <a:r>
              <a:rPr lang="nl-NL" sz="1800" dirty="0"/>
              <a:t> dat betekent </a:t>
            </a:r>
            <a:r>
              <a:rPr lang="nl-NL" sz="1800" b="1" i="1" dirty="0"/>
              <a:t>beginnen te bestaan</a:t>
            </a:r>
            <a:r>
              <a:rPr lang="nl-NL" sz="1800" dirty="0"/>
              <a:t>, in Engeland. Heel lang geleden, in </a:t>
            </a:r>
            <a:r>
              <a:rPr lang="nl-NL" sz="1800" dirty="0" smtClean="0"/>
              <a:t>1966, </a:t>
            </a:r>
            <a:r>
              <a:rPr lang="nl-NL" sz="1800" dirty="0"/>
              <a:t>wilde een groep mensen een </a:t>
            </a:r>
            <a:r>
              <a:rPr lang="nl-NL" sz="1800" b="1" u="sng" dirty="0"/>
              <a:t>speciale</a:t>
            </a:r>
            <a:r>
              <a:rPr lang="nl-NL" sz="1800" dirty="0"/>
              <a:t>, dat is een </a:t>
            </a:r>
            <a:r>
              <a:rPr lang="nl-NL" sz="1800" b="1" i="1" dirty="0"/>
              <a:t>bijzondere</a:t>
            </a:r>
            <a:r>
              <a:rPr lang="nl-NL" sz="1800" dirty="0"/>
              <a:t> wedstrijd, </a:t>
            </a:r>
            <a:r>
              <a:rPr lang="nl-NL" sz="1800" b="1" u="sng" dirty="0"/>
              <a:t>organiseren</a:t>
            </a:r>
            <a:r>
              <a:rPr lang="nl-NL" sz="1800" dirty="0"/>
              <a:t>. Organiseren </a:t>
            </a:r>
            <a:r>
              <a:rPr lang="nl-NL" sz="1800" dirty="0" smtClean="0"/>
              <a:t>betekent </a:t>
            </a:r>
            <a:r>
              <a:rPr lang="nl-NL" sz="1800" b="1" i="1" dirty="0" smtClean="0"/>
              <a:t>dingen regelen zodat iets kan gebeuren</a:t>
            </a:r>
            <a:r>
              <a:rPr lang="nl-NL" sz="1800" dirty="0" smtClean="0"/>
              <a:t>. </a:t>
            </a:r>
            <a:r>
              <a:rPr lang="nl-NL" sz="1800" dirty="0"/>
              <a:t>Ze wilden met deze wedstrijd geld inzamelen voor goede doelen. Ze hadden veel verschillende ideeën maar </a:t>
            </a:r>
            <a:r>
              <a:rPr lang="nl-NL" sz="1800" dirty="0" smtClean="0"/>
              <a:t>ze kozen voor een bed-duw-race. </a:t>
            </a:r>
            <a:r>
              <a:rPr lang="nl-NL" sz="1800" dirty="0"/>
              <a:t>Als je wilt </a:t>
            </a:r>
            <a:r>
              <a:rPr lang="nl-NL" sz="1800" b="1" u="sng" dirty="0"/>
              <a:t>deelnemen aan</a:t>
            </a:r>
            <a:r>
              <a:rPr lang="nl-NL" sz="1800" dirty="0"/>
              <a:t> deze wedstrijd, als wilt </a:t>
            </a:r>
            <a:r>
              <a:rPr lang="nl-NL" sz="1800" b="1" i="1" dirty="0"/>
              <a:t>meedoen aan</a:t>
            </a:r>
            <a:r>
              <a:rPr lang="nl-NL" sz="1800" dirty="0"/>
              <a:t> de wedstrijd, dan moet je een team van 7 mensen hebben, 6 om te duwen en 1 om in het bed te zitten. Bovendien moet je een goed bed hebben. Natuurlijk niet zomaar een bed uit de slaapkamer. Nee, het bed moet bijvoorbeeld wielen hebben en moet erg stevig zijn. Ook is er een prijs voor het grappigste of meest bijzondere bed.</a:t>
            </a:r>
            <a:br>
              <a:rPr lang="nl-NL" sz="1800" dirty="0"/>
            </a:br>
            <a:r>
              <a:rPr lang="nl-NL" sz="1800" dirty="0"/>
              <a:t>Van start tot </a:t>
            </a:r>
            <a:r>
              <a:rPr lang="nl-NL" sz="1800" b="1" u="sng" dirty="0"/>
              <a:t>finish</a:t>
            </a:r>
            <a:r>
              <a:rPr lang="nl-NL" sz="1800" dirty="0"/>
              <a:t>, dat is </a:t>
            </a:r>
            <a:r>
              <a:rPr lang="nl-NL" sz="1800" b="1" i="1" dirty="0"/>
              <a:t>de lijn waar je aan het eind van een wedstrijd overheen moet,</a:t>
            </a:r>
            <a:r>
              <a:rPr lang="nl-NL" sz="1800" dirty="0"/>
              <a:t> is de </a:t>
            </a:r>
            <a:r>
              <a:rPr lang="nl-NL" sz="1800" b="1" u="sng" dirty="0"/>
              <a:t>afstand</a:t>
            </a:r>
            <a:r>
              <a:rPr lang="nl-NL" sz="1800" dirty="0"/>
              <a:t> 2,4 mijl. Dat is bijna 4 kilometer. De afstand is </a:t>
            </a:r>
            <a:r>
              <a:rPr lang="nl-NL" sz="1800" b="1" i="1" dirty="0"/>
              <a:t>de ruimte tussen 2 plaatsen. </a:t>
            </a:r>
            <a:r>
              <a:rPr lang="nl-NL" sz="1800" dirty="0"/>
              <a:t>En dan duw je niet alleen over straat maar je moet ook door </a:t>
            </a:r>
            <a:r>
              <a:rPr lang="nl-NL" sz="1800" dirty="0" smtClean="0"/>
              <a:t>water en </a:t>
            </a:r>
            <a:r>
              <a:rPr lang="nl-NL" sz="1800" dirty="0"/>
              <a:t>over </a:t>
            </a:r>
            <a:r>
              <a:rPr lang="nl-NL" sz="1800" dirty="0" smtClean="0"/>
              <a:t>heuvels!</a:t>
            </a:r>
            <a:r>
              <a:rPr lang="nl-NL" sz="1800" b="1" i="1" dirty="0"/>
              <a:t/>
            </a:r>
            <a:br>
              <a:rPr lang="nl-NL" sz="1800" b="1" i="1" dirty="0"/>
            </a:br>
            <a:r>
              <a:rPr lang="nl-NL" sz="1800" dirty="0"/>
              <a:t>Als je </a:t>
            </a:r>
            <a:r>
              <a:rPr lang="nl-NL" sz="1800" dirty="0" smtClean="0"/>
              <a:t>een </a:t>
            </a:r>
            <a:r>
              <a:rPr lang="nl-NL" sz="1800" dirty="0"/>
              <a:t>duwer bent moet je dus best een goede conditie hebben. </a:t>
            </a:r>
            <a:r>
              <a:rPr lang="nl-NL" sz="1800" b="1" u="sng" dirty="0"/>
              <a:t>Het record</a:t>
            </a:r>
            <a:r>
              <a:rPr lang="nl-NL" sz="1800" dirty="0"/>
              <a:t>, </a:t>
            </a:r>
            <a:r>
              <a:rPr lang="nl-NL" sz="1800" b="1" i="1" dirty="0"/>
              <a:t>het beste dat ooit is </a:t>
            </a:r>
            <a:r>
              <a:rPr lang="nl-NL" sz="1800" b="1" i="1" dirty="0" smtClean="0"/>
              <a:t>gedaan, </a:t>
            </a:r>
            <a:r>
              <a:rPr lang="nl-NL" sz="1800" dirty="0" smtClean="0"/>
              <a:t>is minder dan 14 </a:t>
            </a:r>
            <a:r>
              <a:rPr lang="nl-NL" sz="1800" dirty="0"/>
              <a:t>minuten. Stel je voor: 4 kilometer duwen in 14 minuten. Dat is supersnel. De meeste teams doen er echter ongeveer 30 minuten over.</a:t>
            </a:r>
            <a:br>
              <a:rPr lang="nl-NL" sz="1800" dirty="0"/>
            </a:br>
            <a:r>
              <a:rPr lang="nl-NL" sz="1800" dirty="0"/>
              <a:t>Dit jaar werd de wedstrijd weer gehouden. Altijd op de 2</a:t>
            </a:r>
            <a:r>
              <a:rPr lang="nl-NL" sz="1800" baseline="30000" dirty="0"/>
              <a:t>e</a:t>
            </a:r>
            <a:r>
              <a:rPr lang="nl-NL" sz="1800" dirty="0"/>
              <a:t> zaterdag in juni. Er deden 90 teams </a:t>
            </a:r>
            <a:r>
              <a:rPr lang="nl-NL" sz="1800" dirty="0" smtClean="0"/>
              <a:t>mee. En </a:t>
            </a:r>
            <a:r>
              <a:rPr lang="nl-NL" sz="1800" dirty="0"/>
              <a:t>in totaal werd meer dan 80.000 pond opgehaald voor goede doelen.</a:t>
            </a:r>
            <a:br>
              <a:rPr lang="nl-NL" sz="1800" dirty="0"/>
            </a:br>
            <a:r>
              <a:rPr lang="nl-NL" sz="1800" dirty="0"/>
              <a:t>Hebben jullie wel eens geld opgehaald voor een goed doel</a:t>
            </a:r>
            <a:r>
              <a:rPr lang="nl-NL" sz="1800" dirty="0" smtClean="0"/>
              <a:t>?</a:t>
            </a:r>
          </a:p>
          <a:p>
            <a:pPr marL="0" indent="0">
              <a:buNone/>
            </a:pPr>
            <a:endParaRPr lang="nl-NL" sz="1800" dirty="0"/>
          </a:p>
          <a:p>
            <a:pPr marL="0" indent="0">
              <a:buNone/>
            </a:pPr>
            <a:endParaRPr lang="nl-NL" sz="1800" dirty="0"/>
          </a:p>
        </p:txBody>
      </p:sp>
    </p:spTree>
    <p:extLst>
      <p:ext uri="{BB962C8B-B14F-4D97-AF65-F5344CB8AC3E}">
        <p14:creationId xmlns:p14="http://schemas.microsoft.com/office/powerpoint/2010/main" val="4131057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h</a:t>
            </a:r>
            <a:r>
              <a:rPr lang="nl-NL" sz="8000" b="1" u="sng" dirty="0" smtClean="0"/>
              <a:t>et record</a:t>
            </a:r>
            <a:endParaRPr lang="nl-NL" sz="8000" b="1" u="sng" dirty="0"/>
          </a:p>
        </p:txBody>
      </p:sp>
      <p:pic>
        <p:nvPicPr>
          <p:cNvPr id="3" name="Picture 2" descr="C:\Users\vrielinf\AppData\Local\Microsoft\Windows\Temporary Internet Files\Content.IE5\SW6GRB4S\shutterstock_48945359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1484784"/>
            <a:ext cx="5595154" cy="501317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283968" y="4941168"/>
            <a:ext cx="3074874" cy="1200329"/>
          </a:xfrm>
          <a:prstGeom prst="rect">
            <a:avLst/>
          </a:prstGeom>
          <a:noFill/>
        </p:spPr>
        <p:txBody>
          <a:bodyPr wrap="square" rtlCol="0">
            <a:spAutoFit/>
          </a:bodyPr>
          <a:lstStyle/>
          <a:p>
            <a:r>
              <a:rPr lang="nl-NL" sz="7200" dirty="0" smtClean="0"/>
              <a:t>13:40.9 </a:t>
            </a:r>
            <a:endParaRPr lang="nl-NL" sz="7200" dirty="0"/>
          </a:p>
        </p:txBody>
      </p:sp>
    </p:spTree>
    <p:extLst>
      <p:ext uri="{BB962C8B-B14F-4D97-AF65-F5344CB8AC3E}">
        <p14:creationId xmlns:p14="http://schemas.microsoft.com/office/powerpoint/2010/main" val="3088280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ontstaan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eindigen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beginnen te bestaan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bed-duw-race is in 1966 </a:t>
            </a:r>
            <a:r>
              <a:rPr lang="nl-NL" sz="2400" i="1" u="sng" dirty="0" smtClean="0">
                <a:solidFill>
                  <a:srgbClr val="387038"/>
                </a:solidFill>
                <a:latin typeface="Trebuchet MS"/>
                <a:ea typeface="Calibri"/>
                <a:cs typeface="Times New Roman"/>
              </a:rPr>
              <a:t>ontstaan</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ophouden te bestaan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4400" dirty="0">
              <a:effectLst/>
              <a:latin typeface="Calibri"/>
              <a:ea typeface="Calibri"/>
              <a:cs typeface="Times New Roman"/>
            </a:endParaRPr>
          </a:p>
          <a:p>
            <a:pPr>
              <a:lnSpc>
                <a:spcPct val="107000"/>
              </a:lnSpc>
              <a:spcAft>
                <a:spcPts val="0"/>
              </a:spcAft>
            </a:pPr>
            <a:r>
              <a:rPr lang="nl-NL" sz="4400" dirty="0">
                <a:effectLst/>
                <a:latin typeface="Trebuchet MS"/>
                <a:ea typeface="Calibri"/>
                <a:cs typeface="Times New Roman"/>
              </a:rPr>
              <a:t>  </a:t>
            </a:r>
            <a:r>
              <a:rPr lang="nl-NL" sz="4400" dirty="0" smtClean="0">
                <a:effectLst/>
                <a:latin typeface="Trebuchet MS"/>
                <a:ea typeface="Calibri"/>
                <a:cs typeface="Times New Roman"/>
              </a:rPr>
              <a:t>     2020</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 bed-duw-race zal in 2020 </a:t>
            </a:r>
            <a:r>
              <a:rPr lang="nl-NL" sz="2400" i="1" u="sng" dirty="0" smtClean="0">
                <a:solidFill>
                  <a:srgbClr val="387038"/>
                </a:solidFill>
                <a:latin typeface="Trebuchet MS"/>
                <a:ea typeface="Calibri"/>
                <a:cs typeface="Times New Roman"/>
              </a:rPr>
              <a:t>eindigen</a:t>
            </a:r>
            <a:r>
              <a:rPr lang="nl-NL" sz="2400" i="1" dirty="0" smtClean="0">
                <a:solidFill>
                  <a:srgbClr val="387038"/>
                </a:solidFill>
                <a:latin typeface="Trebuchet MS"/>
                <a:ea typeface="Calibri"/>
                <a:cs typeface="Times New Roman"/>
              </a:rPr>
              <a:t>.</a:t>
            </a:r>
            <a:endParaRPr lang="nl-NL" sz="2400" u="sng"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4280" y="2132856"/>
            <a:ext cx="3171825"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vrielinf\AppData\Local\Microsoft\Windows\Temporary Internet Files\Content.IE5\GMQXL1AG\shutterstock_150739422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057" y="2217405"/>
            <a:ext cx="3528392" cy="200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119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speciaal</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normaal</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bijzonder</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bed-duw-race is een </a:t>
            </a:r>
            <a:r>
              <a:rPr lang="nl-NL" sz="2400" i="1" u="sng" dirty="0" smtClean="0">
                <a:solidFill>
                  <a:srgbClr val="387038"/>
                </a:solidFill>
                <a:latin typeface="Trebuchet MS"/>
                <a:ea typeface="Calibri"/>
                <a:cs typeface="Times New Roman"/>
              </a:rPr>
              <a:t>speciale</a:t>
            </a:r>
            <a:r>
              <a:rPr lang="nl-NL" sz="2400" i="1" dirty="0" smtClean="0">
                <a:solidFill>
                  <a:srgbClr val="387038"/>
                </a:solidFill>
                <a:latin typeface="Trebuchet MS"/>
                <a:ea typeface="Calibri"/>
                <a:cs typeface="Times New Roman"/>
              </a:rPr>
              <a:t> wedstrijd.</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gewoon, alledaags</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 marathon is een </a:t>
            </a:r>
            <a:r>
              <a:rPr lang="nl-NL" sz="2400" i="1" u="sng" dirty="0" smtClean="0">
                <a:solidFill>
                  <a:srgbClr val="387038"/>
                </a:solidFill>
                <a:latin typeface="Trebuchet MS"/>
                <a:ea typeface="Calibri"/>
                <a:cs typeface="Times New Roman"/>
              </a:rPr>
              <a:t>normale </a:t>
            </a:r>
            <a:r>
              <a:rPr lang="nl-NL" sz="2400" i="1" dirty="0" smtClean="0">
                <a:solidFill>
                  <a:srgbClr val="387038"/>
                </a:solidFill>
                <a:latin typeface="Trebuchet MS"/>
                <a:ea typeface="Calibri"/>
                <a:cs typeface="Times New Roman"/>
              </a:rPr>
              <a:t>hardloopwedstrijd</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https://www.bedrace.co.uk/images/gallery/AHM_25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678" y="2492896"/>
            <a:ext cx="3571431" cy="23803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vrielinf\AppData\Local\Microsoft\Windows\Temporary Internet Files\Content.IE5\9JTDTNE5\shutterstock_12069852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6168" y="2540789"/>
            <a:ext cx="3678991" cy="233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620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 y="-164332"/>
            <a:ext cx="9144000" cy="702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1" y="5133578"/>
            <a:ext cx="2543412" cy="74369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6" name="Text Box 14"/>
          <p:cNvSpPr txBox="1"/>
          <p:nvPr/>
        </p:nvSpPr>
        <p:spPr>
          <a:xfrm>
            <a:off x="2915816" y="4221088"/>
            <a:ext cx="2943896"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5868538" y="3212976"/>
            <a:ext cx="2994396" cy="7200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230289" y="5085184"/>
            <a:ext cx="2541511" cy="7200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d</a:t>
            </a:r>
            <a:r>
              <a:rPr lang="nl-NL" sz="4800" dirty="0" smtClean="0">
                <a:latin typeface="Trebuchet MS"/>
                <a:ea typeface="Calibri"/>
                <a:cs typeface="Times New Roman"/>
              </a:rPr>
              <a:t>e start</a:t>
            </a:r>
            <a:endParaRPr lang="nl-NL" sz="1100" dirty="0">
              <a:effectLst/>
              <a:ea typeface="Calibri"/>
              <a:cs typeface="Times New Roman"/>
            </a:endParaRPr>
          </a:p>
        </p:txBody>
      </p:sp>
      <p:sp>
        <p:nvSpPr>
          <p:cNvPr id="9" name="Text Box 14"/>
          <p:cNvSpPr txBox="1"/>
          <p:nvPr/>
        </p:nvSpPr>
        <p:spPr>
          <a:xfrm>
            <a:off x="2839645" y="4149080"/>
            <a:ext cx="3100507" cy="8640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de afstand</a:t>
            </a:r>
            <a:endParaRPr lang="nl-NL" sz="1100" dirty="0">
              <a:effectLst/>
              <a:ea typeface="Calibri"/>
              <a:cs typeface="Times New Roman"/>
            </a:endParaRPr>
          </a:p>
        </p:txBody>
      </p:sp>
      <p:sp>
        <p:nvSpPr>
          <p:cNvPr id="10" name="Text Box 14"/>
          <p:cNvSpPr txBox="1"/>
          <p:nvPr/>
        </p:nvSpPr>
        <p:spPr>
          <a:xfrm>
            <a:off x="5916761" y="3140968"/>
            <a:ext cx="2831703" cy="7200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d</a:t>
            </a:r>
            <a:r>
              <a:rPr lang="nl-NL" sz="4800" dirty="0" smtClean="0">
                <a:latin typeface="Trebuchet MS"/>
                <a:ea typeface="Calibri"/>
                <a:cs typeface="Times New Roman"/>
              </a:rPr>
              <a:t>e finish</a:t>
            </a:r>
            <a:endParaRPr lang="nl-NL" sz="1100" dirty="0">
              <a:effectLst/>
              <a:ea typeface="Calibri"/>
              <a:cs typeface="Times New Roman"/>
            </a:endParaRPr>
          </a:p>
        </p:txBody>
      </p:sp>
      <p:sp>
        <p:nvSpPr>
          <p:cNvPr id="11" name="Text Box 14"/>
          <p:cNvSpPr txBox="1"/>
          <p:nvPr/>
        </p:nvSpPr>
        <p:spPr>
          <a:xfrm>
            <a:off x="899592" y="5662339"/>
            <a:ext cx="7656633" cy="87394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2000" i="1" dirty="0" smtClean="0">
              <a:solidFill>
                <a:srgbClr val="387038"/>
              </a:solidFill>
              <a:effectLst/>
              <a:latin typeface="Trebuchet MS"/>
              <a:ea typeface="Calibri"/>
              <a:cs typeface="Times New Roman"/>
            </a:endParaRPr>
          </a:p>
          <a:p>
            <a:pPr>
              <a:lnSpc>
                <a:spcPct val="107000"/>
              </a:lnSpc>
              <a:spcAft>
                <a:spcPts val="800"/>
              </a:spcAft>
            </a:pPr>
            <a:r>
              <a:rPr lang="nl-NL" sz="2400" i="1" dirty="0" smtClean="0">
                <a:solidFill>
                  <a:srgbClr val="387038"/>
                </a:solidFill>
                <a:latin typeface="Trebuchet MS"/>
                <a:ea typeface="Calibri"/>
                <a:cs typeface="Times New Roman"/>
              </a:rPr>
              <a:t>De </a:t>
            </a:r>
            <a:r>
              <a:rPr lang="nl-NL" sz="2400" i="1" u="sng" dirty="0" smtClean="0">
                <a:solidFill>
                  <a:srgbClr val="387038"/>
                </a:solidFill>
                <a:latin typeface="Trebuchet MS"/>
                <a:ea typeface="Calibri"/>
                <a:cs typeface="Times New Roman"/>
              </a:rPr>
              <a:t>afstand</a:t>
            </a:r>
            <a:r>
              <a:rPr lang="nl-NL" sz="2400" i="1" dirty="0" smtClean="0">
                <a:solidFill>
                  <a:srgbClr val="387038"/>
                </a:solidFill>
                <a:latin typeface="Trebuchet MS"/>
                <a:ea typeface="Calibri"/>
                <a:cs typeface="Times New Roman"/>
              </a:rPr>
              <a:t> tussen start en </a:t>
            </a:r>
            <a:r>
              <a:rPr lang="nl-NL" sz="2400" i="1" u="sng" dirty="0" smtClean="0">
                <a:solidFill>
                  <a:srgbClr val="387038"/>
                </a:solidFill>
                <a:latin typeface="Trebuchet MS"/>
                <a:ea typeface="Calibri"/>
                <a:cs typeface="Times New Roman"/>
              </a:rPr>
              <a:t>finish</a:t>
            </a:r>
            <a:r>
              <a:rPr lang="nl-NL" sz="2400" i="1" dirty="0" smtClean="0">
                <a:solidFill>
                  <a:srgbClr val="387038"/>
                </a:solidFill>
                <a:latin typeface="Trebuchet MS"/>
                <a:ea typeface="Calibri"/>
                <a:cs typeface="Times New Roman"/>
              </a:rPr>
              <a:t> is bijna 4 kilometer.</a:t>
            </a:r>
            <a:endParaRPr lang="nl-NL" sz="2400" dirty="0">
              <a:effectLst/>
              <a:ea typeface="Calibri"/>
              <a:cs typeface="Times New Roman"/>
            </a:endParaRPr>
          </a:p>
        </p:txBody>
      </p:sp>
      <p:sp>
        <p:nvSpPr>
          <p:cNvPr id="14" name="Text Box 14"/>
          <p:cNvSpPr txBox="1"/>
          <p:nvPr/>
        </p:nvSpPr>
        <p:spPr>
          <a:xfrm>
            <a:off x="2919193" y="5133577"/>
            <a:ext cx="3024335" cy="8759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2915817" y="5133577"/>
            <a:ext cx="2952721" cy="88771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latin typeface="Trebuchet MS"/>
                <a:ea typeface="Calibri"/>
                <a:cs typeface="Times New Roman"/>
              </a:rPr>
              <a:t>de ruimte tussen 2 plaatsen</a:t>
            </a:r>
            <a:endParaRPr lang="nl-NL" sz="2400" dirty="0">
              <a:effectLst/>
              <a:latin typeface="Calibri"/>
              <a:ea typeface="Calibri"/>
              <a:cs typeface="Times New Roman"/>
            </a:endParaRPr>
          </a:p>
        </p:txBody>
      </p:sp>
      <p:sp>
        <p:nvSpPr>
          <p:cNvPr id="16" name="Text Box 14"/>
          <p:cNvSpPr txBox="1"/>
          <p:nvPr/>
        </p:nvSpPr>
        <p:spPr>
          <a:xfrm>
            <a:off x="6032433" y="4077072"/>
            <a:ext cx="2830499" cy="15852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105398" y="4005064"/>
            <a:ext cx="2757536" cy="172819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smtClean="0">
                <a:effectLst/>
                <a:latin typeface="Trebuchet MS"/>
                <a:ea typeface="Calibri"/>
                <a:cs typeface="Times New Roman"/>
              </a:rPr>
              <a:t>= </a:t>
            </a:r>
            <a:r>
              <a:rPr lang="nl-NL" sz="2400" dirty="0" smtClean="0">
                <a:effectLst/>
                <a:latin typeface="Trebuchet MS"/>
                <a:ea typeface="Calibri"/>
                <a:cs typeface="Times New Roman"/>
              </a:rPr>
              <a:t>de lijn waar je aan het einde van een wedstrijd over heen moet</a:t>
            </a:r>
            <a:endParaRPr lang="nl-NL" sz="2400" dirty="0">
              <a:effectLst/>
              <a:latin typeface="Calibri"/>
              <a:ea typeface="Calibri"/>
              <a:cs typeface="Times New Roman"/>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09190" y="1719222"/>
            <a:ext cx="2829638" cy="18883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43707" y="919225"/>
            <a:ext cx="3009804" cy="20096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521" y="3129974"/>
            <a:ext cx="2486852" cy="18111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51187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384"/>
            <a:ext cx="9064376" cy="6247456"/>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420888"/>
            <a:ext cx="4101173" cy="7920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Trebuchet MS"/>
                <a:ea typeface="Calibri"/>
                <a:cs typeface="Times New Roman"/>
              </a:rPr>
              <a:t>d</a:t>
            </a:r>
            <a:r>
              <a:rPr lang="nl-NL" sz="4400" b="1" dirty="0" smtClean="0">
                <a:effectLst/>
                <a:latin typeface="Trebuchet MS"/>
                <a:ea typeface="Calibri"/>
                <a:cs typeface="Times New Roman"/>
              </a:rPr>
              <a:t>e wedstrijd</a:t>
            </a:r>
            <a:endParaRPr lang="nl-NL" sz="4400" dirty="0">
              <a:effectLst/>
              <a:ea typeface="Calibri"/>
              <a:cs typeface="Times New Roman"/>
            </a:endParaRPr>
          </a:p>
        </p:txBody>
      </p:sp>
      <p:cxnSp>
        <p:nvCxnSpPr>
          <p:cNvPr id="8" name="Rechte verbindingslijn 7"/>
          <p:cNvCxnSpPr/>
          <p:nvPr/>
        </p:nvCxnSpPr>
        <p:spPr>
          <a:xfrm flipH="1">
            <a:off x="3068189" y="3212976"/>
            <a:ext cx="540427" cy="344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340768"/>
            <a:ext cx="1132204" cy="116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31397" y="3577996"/>
            <a:ext cx="289248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995274" y="3542169"/>
            <a:ext cx="306008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smtClean="0">
                <a:effectLst/>
                <a:latin typeface="Trebuchet MS"/>
                <a:ea typeface="Calibri"/>
                <a:cs typeface="Times New Roman"/>
              </a:rPr>
              <a:t>et record</a:t>
            </a:r>
            <a:endParaRPr lang="nl-NL" sz="1050" dirty="0">
              <a:effectLst/>
              <a:ea typeface="Calibri"/>
              <a:cs typeface="Times New Roman"/>
            </a:endParaRPr>
          </a:p>
        </p:txBody>
      </p:sp>
      <p:sp>
        <p:nvSpPr>
          <p:cNvPr id="13" name="Text Box 14"/>
          <p:cNvSpPr txBox="1"/>
          <p:nvPr/>
        </p:nvSpPr>
        <p:spPr>
          <a:xfrm>
            <a:off x="3068189" y="624675"/>
            <a:ext cx="2818648" cy="5720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168103" y="548680"/>
            <a:ext cx="2628033" cy="57207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organiseren</a:t>
            </a:r>
            <a:endParaRPr lang="nl-NL" sz="1050" dirty="0">
              <a:effectLst/>
              <a:ea typeface="Calibri"/>
              <a:cs typeface="Times New Roman"/>
            </a:endParaRPr>
          </a:p>
        </p:txBody>
      </p:sp>
      <p:sp>
        <p:nvSpPr>
          <p:cNvPr id="15" name="Text Box 14"/>
          <p:cNvSpPr txBox="1"/>
          <p:nvPr/>
        </p:nvSpPr>
        <p:spPr>
          <a:xfrm>
            <a:off x="409433" y="3557417"/>
            <a:ext cx="3411939" cy="64807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15202" y="3557417"/>
            <a:ext cx="3454024" cy="75092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panose="020B0603020202020204" pitchFamily="34" charset="0"/>
                <a:ea typeface="Calibri"/>
                <a:cs typeface="Times New Roman"/>
              </a:rPr>
              <a:t>d</a:t>
            </a:r>
            <a:r>
              <a:rPr lang="nl-NL" sz="3600" dirty="0" smtClean="0">
                <a:effectLst/>
                <a:latin typeface="Trebuchet MS" panose="020B0603020202020204" pitchFamily="34" charset="0"/>
                <a:ea typeface="Calibri"/>
                <a:cs typeface="Times New Roman"/>
              </a:rPr>
              <a:t>eelnemen aan</a:t>
            </a:r>
            <a:endParaRPr lang="nl-NL" sz="3600" dirty="0">
              <a:effectLst/>
              <a:latin typeface="Trebuchet MS" panose="020B0603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2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9433" y="4232701"/>
            <a:ext cx="345337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4730" y="4183539"/>
            <a:ext cx="435363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flipH="1">
            <a:off x="3608616" y="3234652"/>
            <a:ext cx="321221" cy="244950"/>
          </a:xfrm>
          <a:prstGeom prst="rect">
            <a:avLst/>
          </a:prstGeom>
        </p:spPr>
        <p:txBody>
          <a:bodyPr wrap="square">
            <a:spAutoFit/>
          </a:bodyPr>
          <a:lstStyle/>
          <a:p>
            <a:pPr>
              <a:lnSpc>
                <a:spcPct val="107000"/>
              </a:lnSpc>
              <a:spcAft>
                <a:spcPts val="800"/>
              </a:spcAft>
            </a:pPr>
            <a:endParaRPr lang="nl-NL" sz="900" dirty="0">
              <a:ea typeface="Calibri"/>
              <a:cs typeface="Times New Roman"/>
            </a:endParaRPr>
          </a:p>
        </p:txBody>
      </p:sp>
      <p:sp>
        <p:nvSpPr>
          <p:cNvPr id="4" name="Tekstvak 3"/>
          <p:cNvSpPr txBox="1"/>
          <p:nvPr/>
        </p:nvSpPr>
        <p:spPr>
          <a:xfrm>
            <a:off x="409433" y="4232701"/>
            <a:ext cx="3725160" cy="492443"/>
          </a:xfrm>
          <a:prstGeom prst="rect">
            <a:avLst/>
          </a:prstGeom>
          <a:noFill/>
        </p:spPr>
        <p:txBody>
          <a:bodyPr wrap="square" rtlCol="0">
            <a:spAutoFit/>
          </a:bodyPr>
          <a:lstStyle/>
          <a:p>
            <a:r>
              <a:rPr lang="nl-NL" sz="2600" dirty="0" smtClean="0">
                <a:latin typeface="Trebuchet MS" panose="020B0603020202020204" pitchFamily="34" charset="0"/>
              </a:rPr>
              <a:t>= aan iets meedoen</a:t>
            </a:r>
            <a:endParaRPr lang="nl-NL" sz="2600" dirty="0">
              <a:latin typeface="Trebuchet MS" panose="020B0603020202020204" pitchFamily="34" charset="0"/>
            </a:endParaRPr>
          </a:p>
        </p:txBody>
      </p:sp>
      <p:sp>
        <p:nvSpPr>
          <p:cNvPr id="6" name="Tekstvak 5"/>
          <p:cNvSpPr txBox="1"/>
          <p:nvPr/>
        </p:nvSpPr>
        <p:spPr>
          <a:xfrm>
            <a:off x="4462346" y="4225930"/>
            <a:ext cx="4550143" cy="461665"/>
          </a:xfrm>
          <a:prstGeom prst="rect">
            <a:avLst/>
          </a:prstGeom>
          <a:noFill/>
        </p:spPr>
        <p:txBody>
          <a:bodyPr wrap="square" rtlCol="0">
            <a:spAutoFit/>
          </a:bodyPr>
          <a:lstStyle/>
          <a:p>
            <a:r>
              <a:rPr lang="nl-NL" sz="2400" dirty="0" smtClean="0">
                <a:latin typeface="Trebuchet MS" panose="020B0603020202020204" pitchFamily="34" charset="0"/>
              </a:rPr>
              <a:t>= het beste dat ooit is gedaan </a:t>
            </a:r>
            <a:endParaRPr lang="nl-NL" sz="2400" dirty="0">
              <a:latin typeface="Trebuchet MS" panose="020B0603020202020204" pitchFamily="34" charset="0"/>
            </a:endParaRPr>
          </a:p>
        </p:txBody>
      </p:sp>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6028" y="593485"/>
            <a:ext cx="2553804" cy="16113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4755" y="4720905"/>
            <a:ext cx="2209235" cy="13270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53181" y="4725144"/>
            <a:ext cx="2248915" cy="13455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68189" y="1184344"/>
            <a:ext cx="5082754" cy="102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kstvak 23"/>
          <p:cNvSpPr txBox="1"/>
          <p:nvPr/>
        </p:nvSpPr>
        <p:spPr>
          <a:xfrm>
            <a:off x="3127878" y="1248328"/>
            <a:ext cx="5023066" cy="892552"/>
          </a:xfrm>
          <a:prstGeom prst="rect">
            <a:avLst/>
          </a:prstGeom>
          <a:noFill/>
        </p:spPr>
        <p:txBody>
          <a:bodyPr wrap="square" rtlCol="0">
            <a:spAutoFit/>
          </a:bodyPr>
          <a:lstStyle/>
          <a:p>
            <a:r>
              <a:rPr lang="nl-NL" sz="2600" dirty="0" smtClean="0">
                <a:latin typeface="Trebuchet MS" panose="020B0603020202020204" pitchFamily="34" charset="0"/>
              </a:rPr>
              <a:t>= dingen regelen zodat iets kan gebeuren</a:t>
            </a:r>
            <a:endParaRPr lang="nl-NL" sz="2600" dirty="0">
              <a:latin typeface="Trebuchet MS" panose="020B0603020202020204" pitchFamily="34" charset="0"/>
            </a:endParaRPr>
          </a:p>
        </p:txBody>
      </p:sp>
    </p:spTree>
    <p:extLst>
      <p:ext uri="{BB962C8B-B14F-4D97-AF65-F5344CB8AC3E}">
        <p14:creationId xmlns:p14="http://schemas.microsoft.com/office/powerpoint/2010/main" val="1744884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42 – 15 oktober 2019</a:t>
            </a:r>
          </a:p>
          <a:p>
            <a:r>
              <a:rPr lang="nl-NL" dirty="0" smtClean="0">
                <a:solidFill>
                  <a:srgbClr val="C00000"/>
                </a:solidFill>
              </a:rPr>
              <a:t>Niveau AA</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86000" y="3105835"/>
            <a:ext cx="4572000" cy="2862322"/>
          </a:xfrm>
          <a:prstGeom prst="rect">
            <a:avLst/>
          </a:prstGeom>
        </p:spPr>
        <p:txBody>
          <a:bodyPr>
            <a:spAutoFit/>
          </a:bodyPr>
          <a:lstStyle/>
          <a:p>
            <a:endParaRPr lang="nl-NL" dirty="0" smtClean="0"/>
          </a:p>
          <a:p>
            <a:endParaRPr lang="nl-NL" dirty="0"/>
          </a:p>
          <a:p>
            <a:endParaRPr lang="nl-NL" dirty="0" smtClean="0"/>
          </a:p>
          <a:p>
            <a:endParaRPr lang="nl-NL" dirty="0"/>
          </a:p>
          <a:p>
            <a:endParaRPr lang="nl-NL" dirty="0" smtClean="0"/>
          </a:p>
          <a:p>
            <a:endParaRPr lang="nl-NL" dirty="0"/>
          </a:p>
          <a:p>
            <a:r>
              <a:rPr lang="nl-NL" dirty="0" smtClean="0">
                <a:hlinkClick r:id="rId2"/>
              </a:rPr>
              <a:t>https</a:t>
            </a:r>
            <a:r>
              <a:rPr lang="nl-NL" dirty="0">
                <a:hlinkClick r:id="rId2"/>
              </a:rPr>
              <a:t>://</a:t>
            </a:r>
            <a:r>
              <a:rPr lang="nl-NL" dirty="0" smtClean="0">
                <a:hlinkClick r:id="rId2"/>
              </a:rPr>
              <a:t>www.youtube.com/watch?v=ibY0WezNWuw</a:t>
            </a:r>
            <a:endParaRPr lang="nl-NL" dirty="0" smtClean="0"/>
          </a:p>
          <a:p>
            <a:endParaRPr lang="nl-NL" dirty="0" smtClean="0"/>
          </a:p>
          <a:p>
            <a:r>
              <a:rPr lang="nl-NL" dirty="0" smtClean="0"/>
              <a:t>Start het filmpje bij ongeveer 4.00 minuten</a:t>
            </a:r>
            <a:endParaRPr lang="nl-NL"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1772816"/>
            <a:ext cx="4374232" cy="271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755576" y="332656"/>
            <a:ext cx="7920880" cy="830997"/>
          </a:xfrm>
          <a:prstGeom prst="rect">
            <a:avLst/>
          </a:prstGeom>
          <a:noFill/>
        </p:spPr>
        <p:txBody>
          <a:bodyPr wrap="square" rtlCol="0">
            <a:spAutoFit/>
          </a:bodyPr>
          <a:lstStyle/>
          <a:p>
            <a:r>
              <a:rPr lang="nl-NL" sz="4800" dirty="0" smtClean="0">
                <a:solidFill>
                  <a:schemeClr val="accent1"/>
                </a:solidFill>
              </a:rPr>
              <a:t>The Knaresborough Bed Race</a:t>
            </a:r>
            <a:endParaRPr lang="nl-NL" sz="4800" dirty="0">
              <a:solidFill>
                <a:schemeClr val="accent1"/>
              </a:solidFill>
            </a:endParaRPr>
          </a:p>
        </p:txBody>
      </p:sp>
    </p:spTree>
    <p:extLst>
      <p:ext uri="{BB962C8B-B14F-4D97-AF65-F5344CB8AC3E}">
        <p14:creationId xmlns:p14="http://schemas.microsoft.com/office/powerpoint/2010/main" val="1851665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26303" y="25814"/>
            <a:ext cx="9120473" cy="1323439"/>
          </a:xfrm>
          <a:prstGeom prst="rect">
            <a:avLst/>
          </a:prstGeom>
          <a:noFill/>
        </p:spPr>
        <p:txBody>
          <a:bodyPr wrap="square" rtlCol="0">
            <a:spAutoFit/>
          </a:bodyPr>
          <a:lstStyle/>
          <a:p>
            <a:r>
              <a:rPr lang="en-US" sz="8000" b="1" u="sng" dirty="0" smtClean="0"/>
              <a:t>ontstaan</a:t>
            </a:r>
            <a:endParaRPr lang="nl-NL" sz="8000" b="1" u="sng"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885" y="3212976"/>
            <a:ext cx="4301324" cy="265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611560" y="5872240"/>
            <a:ext cx="6840760" cy="1107996"/>
          </a:xfrm>
          <a:prstGeom prst="rect">
            <a:avLst/>
          </a:prstGeom>
          <a:noFill/>
        </p:spPr>
        <p:txBody>
          <a:bodyPr wrap="square" rtlCol="0">
            <a:spAutoFit/>
          </a:bodyPr>
          <a:lstStyle/>
          <a:p>
            <a:r>
              <a:rPr lang="nl-NL" sz="6600" dirty="0" smtClean="0"/>
              <a:t>1966 </a:t>
            </a:r>
            <a:r>
              <a:rPr lang="nl-NL" sz="3600" dirty="0" smtClean="0"/>
              <a:t>in Engeland: 1</a:t>
            </a:r>
            <a:r>
              <a:rPr lang="nl-NL" sz="3600" baseline="30000" dirty="0" smtClean="0"/>
              <a:t>e</a:t>
            </a:r>
            <a:r>
              <a:rPr lang="nl-NL" sz="3600" dirty="0" smtClean="0"/>
              <a:t>  keer</a:t>
            </a:r>
            <a:endParaRPr lang="nl-NL" sz="3600" dirty="0"/>
          </a:p>
        </p:txBody>
      </p:sp>
      <p:pic>
        <p:nvPicPr>
          <p:cNvPr id="4099" name="Picture 3" descr="C:\Users\vrielinf\AppData\Local\Microsoft\Windows\Temporary Internet Files\Content.IE5\ZRCFP73U\shutterstock_10943069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86539" y="680549"/>
            <a:ext cx="3960441" cy="2645575"/>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4886539" y="3326124"/>
            <a:ext cx="3861925" cy="1015663"/>
          </a:xfrm>
          <a:prstGeom prst="rect">
            <a:avLst/>
          </a:prstGeom>
          <a:noFill/>
        </p:spPr>
        <p:txBody>
          <a:bodyPr wrap="square" rtlCol="0">
            <a:spAutoFit/>
          </a:bodyPr>
          <a:lstStyle/>
          <a:p>
            <a:r>
              <a:rPr lang="nl-NL" sz="6000" dirty="0" smtClean="0"/>
              <a:t>2019 </a:t>
            </a:r>
            <a:r>
              <a:rPr lang="nl-NL" sz="3600" dirty="0" smtClean="0"/>
              <a:t>54</a:t>
            </a:r>
            <a:r>
              <a:rPr lang="nl-NL" sz="3600" baseline="30000" dirty="0" smtClean="0"/>
              <a:t>ste</a:t>
            </a:r>
            <a:r>
              <a:rPr lang="nl-NL" sz="3600" dirty="0" smtClean="0"/>
              <a:t> keer </a:t>
            </a:r>
            <a:r>
              <a:rPr lang="nl-NL" sz="6000" dirty="0" smtClean="0"/>
              <a:t>  </a:t>
            </a:r>
            <a:endParaRPr lang="nl-NL" sz="6000" dirty="0"/>
          </a:p>
        </p:txBody>
      </p:sp>
      <p:sp>
        <p:nvSpPr>
          <p:cNvPr id="9" name="PIJL-OMLAAG 8"/>
          <p:cNvSpPr/>
          <p:nvPr/>
        </p:nvSpPr>
        <p:spPr>
          <a:xfrm>
            <a:off x="1331640" y="1484784"/>
            <a:ext cx="432048" cy="26372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10001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en-US" sz="8000" b="1" u="sng" dirty="0" smtClean="0"/>
              <a:t>speciaal</a:t>
            </a:r>
            <a:endParaRPr lang="nl-NL" sz="8000" b="1" u="sng" dirty="0"/>
          </a:p>
        </p:txBody>
      </p:sp>
      <p:sp>
        <p:nvSpPr>
          <p:cNvPr id="8" name="Tekstvak 7"/>
          <p:cNvSpPr txBox="1"/>
          <p:nvPr/>
        </p:nvSpPr>
        <p:spPr>
          <a:xfrm>
            <a:off x="5220072" y="1921187"/>
            <a:ext cx="3464306" cy="584775"/>
          </a:xfrm>
          <a:prstGeom prst="rect">
            <a:avLst/>
          </a:prstGeom>
          <a:noFill/>
        </p:spPr>
        <p:txBody>
          <a:bodyPr wrap="square" rtlCol="0">
            <a:spAutoFit/>
          </a:bodyPr>
          <a:lstStyle/>
          <a:p>
            <a:r>
              <a:rPr lang="nl-NL" sz="3200" dirty="0" smtClean="0">
                <a:solidFill>
                  <a:schemeClr val="bg1"/>
                </a:solidFill>
              </a:rPr>
              <a:t>Dat vind ik ook!</a:t>
            </a:r>
            <a:endParaRPr lang="nl-NL" sz="3200" dirty="0">
              <a:solidFill>
                <a:schemeClr val="bg1"/>
              </a:solidFill>
            </a:endParaRPr>
          </a:p>
        </p:txBody>
      </p:sp>
      <p:pic>
        <p:nvPicPr>
          <p:cNvPr id="3074" name="Picture 2" descr="https://www.bedrace.co.uk/images/gallery/AHM_25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5838" y="1355916"/>
            <a:ext cx="7424746" cy="494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545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88872" y="73201"/>
            <a:ext cx="8822694" cy="1323439"/>
          </a:xfrm>
          <a:prstGeom prst="rect">
            <a:avLst/>
          </a:prstGeom>
          <a:noFill/>
        </p:spPr>
        <p:txBody>
          <a:bodyPr wrap="square" rtlCol="0">
            <a:spAutoFit/>
          </a:bodyPr>
          <a:lstStyle/>
          <a:p>
            <a:r>
              <a:rPr lang="en-US" sz="8000" b="1" u="sng" dirty="0" smtClean="0"/>
              <a:t>organiseren</a:t>
            </a:r>
            <a:endParaRPr lang="nl-NL" sz="8000" b="1" u="sng" dirty="0"/>
          </a:p>
        </p:txBody>
      </p:sp>
      <p:pic>
        <p:nvPicPr>
          <p:cNvPr id="7170" name="Picture 2" descr="C:\Users\vrielinf\AppData\Local\Microsoft\Windows\Temporary Internet Files\Content.IE5\S212QFD9\shutterstock_45116822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959" y="1426897"/>
            <a:ext cx="5544616" cy="277230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1157" y="4772462"/>
            <a:ext cx="1552771" cy="173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Users\vrielinf\AppData\Local\Microsoft\Windows\Temporary Internet Files\Content.IE5\6842XQW0\shutterstock_5213451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6256" y="4772462"/>
            <a:ext cx="1872019" cy="16806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vrielinf\AppData\Local\Microsoft\Windows\Temporary Internet Files\Content.IE5\GMQXL1AG\shutterstock_26632032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3690" y="4772462"/>
            <a:ext cx="1726568" cy="1772587"/>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vrielinf\AppData\Local\Microsoft\Windows\Temporary Internet Files\Content.IE5\6842XQW0\shutterstock_41786530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10660" y="4772462"/>
            <a:ext cx="1700808" cy="1700808"/>
          </a:xfrm>
          <a:prstGeom prst="rect">
            <a:avLst/>
          </a:prstGeom>
          <a:noFill/>
          <a:extLst>
            <a:ext uri="{909E8E84-426E-40DD-AFC4-6F175D3DCCD1}">
              <a14:hiddenFill xmlns:a14="http://schemas.microsoft.com/office/drawing/2010/main">
                <a:solidFill>
                  <a:srgbClr val="FFFFFF"/>
                </a:solidFill>
              </a14:hiddenFill>
            </a:ext>
          </a:extLst>
        </p:spPr>
      </p:pic>
      <p:sp>
        <p:nvSpPr>
          <p:cNvPr id="3" name="PIJL-RECHTS 2"/>
          <p:cNvSpPr/>
          <p:nvPr/>
        </p:nvSpPr>
        <p:spPr>
          <a:xfrm rot="18260159">
            <a:off x="688929" y="3284984"/>
            <a:ext cx="2376264" cy="245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76"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76144" y="2573942"/>
            <a:ext cx="147002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IJL-RECHTS 13"/>
          <p:cNvSpPr/>
          <p:nvPr/>
        </p:nvSpPr>
        <p:spPr>
          <a:xfrm rot="13752746">
            <a:off x="3175740" y="3507416"/>
            <a:ext cx="2591263" cy="191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RECHTS 14"/>
          <p:cNvSpPr/>
          <p:nvPr/>
        </p:nvSpPr>
        <p:spPr>
          <a:xfrm rot="14721766">
            <a:off x="6428420" y="3340512"/>
            <a:ext cx="2376264" cy="245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8431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0"/>
            <a:ext cx="9088561" cy="1323439"/>
          </a:xfrm>
          <a:prstGeom prst="rect">
            <a:avLst/>
          </a:prstGeom>
          <a:noFill/>
        </p:spPr>
        <p:txBody>
          <a:bodyPr wrap="square" rtlCol="0">
            <a:spAutoFit/>
          </a:bodyPr>
          <a:lstStyle/>
          <a:p>
            <a:r>
              <a:rPr lang="nl-NL" sz="8000" b="1" u="sng" dirty="0"/>
              <a:t>d</a:t>
            </a:r>
            <a:r>
              <a:rPr lang="nl-NL" sz="8000" b="1" u="sng" dirty="0" smtClean="0"/>
              <a:t>eelnemen aan</a:t>
            </a:r>
            <a:endParaRPr lang="nl-NL" sz="8000" b="1" u="sng"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1628800"/>
            <a:ext cx="7111279" cy="4757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870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a:t>d</a:t>
            </a:r>
            <a:r>
              <a:rPr lang="en-US" sz="8000" b="1" u="sng" dirty="0" smtClean="0"/>
              <a:t>e finish</a:t>
            </a:r>
            <a:endParaRPr lang="nl-NL" sz="8000" b="1" u="sng" dirty="0"/>
          </a:p>
        </p:txBody>
      </p:sp>
      <p:pic>
        <p:nvPicPr>
          <p:cNvPr id="2050" name="Picture 2" descr="C:\Users\vrielinf\AppData\Local\Microsoft\Windows\Temporary Internet Files\Content.IE5\SW6GRB4S\shutterstock_109430689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4336" y="1424729"/>
            <a:ext cx="7192177" cy="480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215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a:t>d</a:t>
            </a:r>
            <a:r>
              <a:rPr lang="en-US" sz="8000" b="1" u="sng" dirty="0" smtClean="0"/>
              <a:t>e afstand</a:t>
            </a:r>
            <a:endParaRPr lang="nl-NL" sz="8000" b="1" u="sng" dirty="0"/>
          </a:p>
        </p:txBody>
      </p:sp>
      <p:pic>
        <p:nvPicPr>
          <p:cNvPr id="1026" name="Picture 2" descr="C:\Users\vrielinf\AppData\Local\Microsoft\Windows\Temporary Internet Files\Content.IE5\ZRCFP73U\shutterstock_14049098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700808"/>
            <a:ext cx="7164288" cy="477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07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17283</TotalTime>
  <Words>150</Words>
  <Application>Microsoft Office PowerPoint</Application>
  <PresentationFormat>Diavoorstelling (4:3)</PresentationFormat>
  <Paragraphs>126</Paragraphs>
  <Slides>15</Slides>
  <Notes>8</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2750</cp:revision>
  <cp:lastPrinted>2019-01-22T08:50:40Z</cp:lastPrinted>
  <dcterms:created xsi:type="dcterms:W3CDTF">2014-06-10T08:03:16Z</dcterms:created>
  <dcterms:modified xsi:type="dcterms:W3CDTF">2019-10-15T09:50:28Z</dcterms:modified>
</cp:coreProperties>
</file>