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823" r:id="rId2"/>
    <p:sldId id="548" r:id="rId3"/>
    <p:sldId id="793" r:id="rId4"/>
    <p:sldId id="885" r:id="rId5"/>
    <p:sldId id="755" r:id="rId6"/>
    <p:sldId id="874" r:id="rId7"/>
    <p:sldId id="886" r:id="rId8"/>
    <p:sldId id="865" r:id="rId9"/>
    <p:sldId id="698" r:id="rId10"/>
    <p:sldId id="405" r:id="rId11"/>
    <p:sldId id="887" r:id="rId12"/>
    <p:sldId id="888" r:id="rId13"/>
    <p:sldId id="889" r:id="rId14"/>
    <p:sldId id="893" r:id="rId15"/>
    <p:sldId id="891" r:id="rId16"/>
    <p:sldId id="892" r:id="rId17"/>
    <p:sldId id="870" r:id="rId18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11DA999-E7D2-4F2D-9803-822E117D492D}">
          <p14:sldIdLst>
            <p14:sldId id="823"/>
            <p14:sldId id="548"/>
            <p14:sldId id="793"/>
            <p14:sldId id="885"/>
            <p14:sldId id="755"/>
            <p14:sldId id="874"/>
            <p14:sldId id="886"/>
            <p14:sldId id="865"/>
            <p14:sldId id="698"/>
            <p14:sldId id="405"/>
            <p14:sldId id="887"/>
            <p14:sldId id="888"/>
            <p14:sldId id="889"/>
            <p14:sldId id="893"/>
            <p14:sldId id="891"/>
            <p14:sldId id="892"/>
            <p14:sldId id="8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AF4"/>
    <a:srgbClr val="EEF6EE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044" autoAdjust="0"/>
    <p:restoredTop sz="93525" autoAdjust="0"/>
  </p:normalViewPr>
  <p:slideViewPr>
    <p:cSldViewPr>
      <p:cViewPr>
        <p:scale>
          <a:sx n="70" d="100"/>
          <a:sy n="70" d="100"/>
        </p:scale>
        <p:origin x="-1848" y="-4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9525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9072A-D64F-4BD7-8E3D-8268BB93A7ED}" type="datetimeFigureOut">
              <a:rPr lang="nl-NL" smtClean="0"/>
              <a:pPr/>
              <a:t>1-10-2019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01AE0-AD1A-4608-AACD-4A44537BCCC3}" type="datetimeFigureOut">
              <a:rPr lang="nl-NL" smtClean="0"/>
              <a:pPr/>
              <a:t>1-10-2019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3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3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1-10-2019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1-10-2019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1-10-2019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1-10-2019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1-10-2019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1-10-2019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1-10-2019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1-10-2019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1-10-2019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1-10-2019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1-10-2019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1-10-2019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200" u="sng" dirty="0" smtClean="0"/>
              <a:t>Semantisatieverhaal: </a:t>
            </a:r>
            <a:endParaRPr lang="nl-NL" sz="2200" u="sng" dirty="0"/>
          </a:p>
          <a:p>
            <a:pPr marL="0" indent="0">
              <a:buNone/>
            </a:pPr>
            <a:r>
              <a:rPr lang="nl-NL" sz="2000" dirty="0" smtClean="0"/>
              <a:t>Ik </a:t>
            </a:r>
            <a:r>
              <a:rPr lang="nl-NL" sz="2000" dirty="0"/>
              <a:t>heb een </a:t>
            </a:r>
            <a:r>
              <a:rPr lang="nl-NL" sz="2000" dirty="0" smtClean="0"/>
              <a:t>hele lieve oma </a:t>
            </a:r>
            <a:r>
              <a:rPr lang="nl-NL" sz="2000" dirty="0"/>
              <a:t>en opa. Ik </a:t>
            </a:r>
            <a:r>
              <a:rPr lang="nl-NL" sz="2000" b="1" u="sng" dirty="0"/>
              <a:t>geef heel veel om hen</a:t>
            </a:r>
            <a:r>
              <a:rPr lang="nl-NL" sz="2000" dirty="0"/>
              <a:t>. </a:t>
            </a:r>
            <a:r>
              <a:rPr lang="nl-NL" sz="2000" dirty="0" smtClean="0"/>
              <a:t>Om </a:t>
            </a:r>
            <a:r>
              <a:rPr lang="nl-NL" sz="2000" dirty="0"/>
              <a:t>iets of iemand geven betekent </a:t>
            </a:r>
            <a:r>
              <a:rPr lang="nl-NL" sz="2000" b="1" i="1" dirty="0"/>
              <a:t>van iets of iemand </a:t>
            </a:r>
            <a:r>
              <a:rPr lang="nl-NL" sz="2000" b="1" i="1" dirty="0" smtClean="0"/>
              <a:t>houden</a:t>
            </a:r>
            <a:r>
              <a:rPr lang="nl-NL" sz="2000" dirty="0" smtClean="0"/>
              <a:t>. Vroeger </a:t>
            </a:r>
            <a:r>
              <a:rPr lang="nl-NL" sz="2000" dirty="0"/>
              <a:t>ging ik </a:t>
            </a:r>
            <a:r>
              <a:rPr lang="nl-NL" sz="2000" dirty="0" smtClean="0"/>
              <a:t>vaak </a:t>
            </a:r>
            <a:r>
              <a:rPr lang="nl-NL" sz="2000" dirty="0"/>
              <a:t>bij hun logeren. </a:t>
            </a:r>
            <a:r>
              <a:rPr lang="nl-NL" sz="2000" dirty="0" smtClean="0"/>
              <a:t>Ze </a:t>
            </a:r>
            <a:r>
              <a:rPr lang="nl-NL" sz="2000" b="1" u="sng" dirty="0"/>
              <a:t>verwenden</a:t>
            </a:r>
            <a:r>
              <a:rPr lang="nl-NL" sz="2000" dirty="0"/>
              <a:t> met dan altijd heel erg. </a:t>
            </a:r>
            <a:r>
              <a:rPr lang="nl-NL" sz="2000" dirty="0" smtClean="0"/>
              <a:t>Het leek dan wel of het elke dag kerstmis was. Verwennen </a:t>
            </a:r>
            <a:r>
              <a:rPr lang="nl-NL" sz="2000" dirty="0"/>
              <a:t>betekent </a:t>
            </a:r>
            <a:r>
              <a:rPr lang="nl-NL" sz="2000" b="1" i="1" dirty="0"/>
              <a:t>veel leuke of </a:t>
            </a:r>
            <a:r>
              <a:rPr lang="nl-NL" sz="2000" b="1" i="1" dirty="0" smtClean="0"/>
              <a:t>lekkere </a:t>
            </a:r>
            <a:r>
              <a:rPr lang="nl-NL" sz="2000" b="1" i="1" dirty="0"/>
              <a:t>dingen aan iemand </a:t>
            </a:r>
            <a:r>
              <a:rPr lang="nl-NL" sz="2000" b="1" i="1" dirty="0" smtClean="0"/>
              <a:t>geven.</a:t>
            </a:r>
            <a:r>
              <a:rPr lang="nl-NL" sz="2000" dirty="0"/>
              <a:t> </a:t>
            </a:r>
            <a:r>
              <a:rPr lang="nl-NL" sz="2000" dirty="0" smtClean="0"/>
              <a:t>Mijn </a:t>
            </a:r>
            <a:r>
              <a:rPr lang="nl-NL" sz="2000" dirty="0"/>
              <a:t>oma </a:t>
            </a:r>
            <a:r>
              <a:rPr lang="nl-NL" sz="2000" b="1" u="sng" dirty="0"/>
              <a:t>verzorgde</a:t>
            </a:r>
            <a:r>
              <a:rPr lang="nl-NL" sz="2000" dirty="0"/>
              <a:t> me altijd heel goed. Verzorgen is e</a:t>
            </a:r>
            <a:r>
              <a:rPr lang="nl-NL" sz="2000" b="1" i="1" dirty="0"/>
              <a:t>rvoor zorgen dat een plant, dier of mens krijgt wat hij nodig </a:t>
            </a:r>
            <a:r>
              <a:rPr lang="nl-NL" sz="2000" b="1" i="1" dirty="0" smtClean="0"/>
              <a:t>heeft.</a:t>
            </a:r>
            <a:r>
              <a:rPr lang="nl-NL" sz="2000" dirty="0"/>
              <a:t> </a:t>
            </a:r>
            <a:r>
              <a:rPr lang="nl-NL" sz="2000" dirty="0" smtClean="0"/>
              <a:t>Zij </a:t>
            </a:r>
            <a:r>
              <a:rPr lang="nl-NL" sz="2000" dirty="0"/>
              <a:t>bakte altijd pannenkoeken voor me. Of ze maakte frietjes. En als ik me niet lekker voelde kreeg ik </a:t>
            </a:r>
            <a:r>
              <a:rPr lang="nl-NL" sz="2000" dirty="0" smtClean="0"/>
              <a:t>van die zelfgemaakte kippensoep. Mijn </a:t>
            </a:r>
            <a:r>
              <a:rPr lang="nl-NL" sz="2000" dirty="0"/>
              <a:t>opa organiseerde altijd verschillende </a:t>
            </a:r>
            <a:r>
              <a:rPr lang="nl-NL" sz="2000" b="1" u="sng" dirty="0"/>
              <a:t>activiteiten</a:t>
            </a:r>
            <a:r>
              <a:rPr lang="nl-NL" sz="2000" dirty="0"/>
              <a:t> als ik kwam logeren. De activiteit is</a:t>
            </a:r>
            <a:r>
              <a:rPr lang="nl-NL" sz="2000" b="1" i="1" dirty="0"/>
              <a:t> iets wat je kan </a:t>
            </a:r>
            <a:r>
              <a:rPr lang="nl-NL" sz="2000" b="1" i="1" dirty="0" smtClean="0"/>
              <a:t>doen.</a:t>
            </a:r>
            <a:r>
              <a:rPr lang="nl-NL" sz="2000" dirty="0"/>
              <a:t> </a:t>
            </a:r>
            <a:r>
              <a:rPr lang="nl-NL" sz="2000" dirty="0" smtClean="0"/>
              <a:t>Zo </a:t>
            </a:r>
            <a:r>
              <a:rPr lang="nl-NL" sz="2000" dirty="0"/>
              <a:t>gingen we heel vaak vissen met zijn tweeën of ik hielp opa met klussen in huis. Superleuk </a:t>
            </a:r>
            <a:r>
              <a:rPr lang="nl-NL" sz="2000" dirty="0" smtClean="0"/>
              <a:t>altijd. Nu </a:t>
            </a:r>
            <a:r>
              <a:rPr lang="nl-NL" sz="2000" dirty="0"/>
              <a:t>zijn mijn opa en oma oud geworden. Ze passen niet meer op mij en ik ga ook nooit meer logeren. </a:t>
            </a:r>
            <a:r>
              <a:rPr lang="nl-NL" sz="2000" dirty="0" smtClean="0"/>
              <a:t>Ik ga wel vaak op bezoek.</a:t>
            </a:r>
            <a:r>
              <a:rPr lang="nl-NL" sz="2000" dirty="0"/>
              <a:t> </a:t>
            </a:r>
            <a:r>
              <a:rPr lang="nl-NL" sz="2000" dirty="0" smtClean="0"/>
              <a:t>Nu </a:t>
            </a:r>
            <a:r>
              <a:rPr lang="nl-NL" sz="2000" dirty="0"/>
              <a:t>krijgen opa en oma van mij aandacht. </a:t>
            </a:r>
            <a:r>
              <a:rPr lang="nl-NL" sz="2000" dirty="0" smtClean="0"/>
              <a:t>Als </a:t>
            </a:r>
            <a:r>
              <a:rPr lang="nl-NL" sz="2000" dirty="0"/>
              <a:t>je van iemand </a:t>
            </a:r>
            <a:r>
              <a:rPr lang="nl-NL" sz="2000" b="1" u="sng" dirty="0"/>
              <a:t>aandacht krijgt</a:t>
            </a:r>
            <a:r>
              <a:rPr lang="nl-NL" sz="2000" dirty="0"/>
              <a:t> </a:t>
            </a:r>
            <a:r>
              <a:rPr lang="nl-NL" sz="2000" b="1" i="1" dirty="0"/>
              <a:t>dan zorgt iemand goed voor je</a:t>
            </a:r>
            <a:r>
              <a:rPr lang="nl-NL" sz="2000" dirty="0"/>
              <a:t>. Ik probeer goed voor hen te zorgen. </a:t>
            </a:r>
            <a:r>
              <a:rPr lang="nl-NL" sz="2000" dirty="0" smtClean="0"/>
              <a:t>Het </a:t>
            </a:r>
            <a:r>
              <a:rPr lang="nl-NL" sz="2000" dirty="0"/>
              <a:t>komt </a:t>
            </a:r>
            <a:r>
              <a:rPr lang="nl-NL" sz="2000" dirty="0" smtClean="0"/>
              <a:t>ook steeds </a:t>
            </a:r>
            <a:r>
              <a:rPr lang="nl-NL" sz="2000" dirty="0"/>
              <a:t>vaker voor dat ik </a:t>
            </a:r>
            <a:r>
              <a:rPr lang="nl-NL" sz="2000" b="1" u="sng" dirty="0"/>
              <a:t>voor hen moet opkomen</a:t>
            </a:r>
            <a:r>
              <a:rPr lang="nl-NL" sz="2000" dirty="0"/>
              <a:t>, dat ik </a:t>
            </a:r>
            <a:r>
              <a:rPr lang="nl-NL" sz="2000" b="1" i="1" dirty="0"/>
              <a:t>hen moet helpen</a:t>
            </a:r>
            <a:r>
              <a:rPr lang="nl-NL" sz="2000" b="1" i="1" dirty="0" smtClean="0"/>
              <a:t>. </a:t>
            </a:r>
            <a:r>
              <a:rPr lang="nl-NL" sz="2000" dirty="0" smtClean="0"/>
              <a:t>Soms gaat er namelijk wel eens iets fout.</a:t>
            </a:r>
            <a:r>
              <a:rPr lang="nl-NL" sz="2000" b="1" i="1" dirty="0"/>
              <a:t> </a:t>
            </a:r>
            <a:r>
              <a:rPr lang="nl-NL" sz="2000" dirty="0" smtClean="0"/>
              <a:t>Pas geleden snapten ze een e-mail van de verzekering niet goed. Ik ben dan blij dat ik ze kan helpen.</a:t>
            </a:r>
            <a:br>
              <a:rPr lang="nl-NL" sz="2000" dirty="0" smtClean="0"/>
            </a:br>
            <a:r>
              <a:rPr lang="nl-NL" sz="2000" dirty="0" smtClean="0"/>
              <a:t>Ik vind alle opa’s en oma’s zulke bijzondere mensen. Ik </a:t>
            </a:r>
            <a:r>
              <a:rPr lang="nl-NL" sz="2000" dirty="0"/>
              <a:t>vind </a:t>
            </a:r>
            <a:r>
              <a:rPr lang="nl-NL" sz="2000" dirty="0" smtClean="0"/>
              <a:t>dat er in </a:t>
            </a:r>
            <a:r>
              <a:rPr lang="nl-NL" sz="2000" b="1" u="sng" dirty="0" smtClean="0"/>
              <a:t>de wet</a:t>
            </a:r>
            <a:r>
              <a:rPr lang="nl-NL" sz="2000" dirty="0" smtClean="0"/>
              <a:t>, dat zijn </a:t>
            </a:r>
            <a:r>
              <a:rPr lang="nl-NL" sz="2000" b="1" i="1" dirty="0" smtClean="0"/>
              <a:t>de regels van een land, </a:t>
            </a:r>
            <a:r>
              <a:rPr lang="nl-NL" sz="2000" dirty="0" smtClean="0"/>
              <a:t>moet komen te staan  dat er een </a:t>
            </a:r>
            <a:r>
              <a:rPr lang="nl-NL" sz="2000" i="1" dirty="0" smtClean="0"/>
              <a:t>opa- en oma dag </a:t>
            </a:r>
            <a:r>
              <a:rPr lang="nl-NL" sz="2000" dirty="0" smtClean="0"/>
              <a:t>moet komen. Zullen we dit doen? Wat vinden jullie van de tweede zondag in oktober?</a:t>
            </a:r>
            <a:endParaRPr lang="nl-NL" sz="2200" u="sng" dirty="0" smtClean="0"/>
          </a:p>
        </p:txBody>
      </p:sp>
    </p:spTree>
    <p:extLst>
      <p:ext uri="{BB962C8B-B14F-4D97-AF65-F5344CB8AC3E}">
        <p14:creationId xmlns:p14="http://schemas.microsoft.com/office/powerpoint/2010/main" val="41310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de woordmuur: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0" y="312737"/>
            <a:ext cx="4419599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</a:t>
            </a:r>
            <a:r>
              <a:rPr lang="nl-NL" sz="4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andacht krijgen</a:t>
            </a:r>
            <a:endParaRPr lang="nl-NL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</a:t>
            </a:r>
            <a:r>
              <a:rPr lang="nl-NL" sz="40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andacht geven</a:t>
            </a:r>
            <a:endParaRPr lang="nl-NL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latin typeface="Trebuchet MS"/>
                <a:ea typeface="Calibri"/>
                <a:cs typeface="Times New Roman"/>
              </a:rPr>
              <a:t>= dan zorgt iemand goed voor je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Oma krijgt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aandacht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van mij.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dan zorg je goed voor iemand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sz="2800" dirty="0" smtClean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Ik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geef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mijn oma veel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aandacht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als ze ziek is.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6" name="Picture 2" descr="C:\Users\vrielinf\AppData\Local\Microsoft\Windows\Temporary Internet Files\Content.IE5\SW6GRB4S\shutterstock_2906121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2604343"/>
            <a:ext cx="3864178" cy="258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vrielinf\AppData\Local\Microsoft\Windows\Temporary Internet Files\Content.IE5\SW6GRB4S\shutterstock_2906121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907" y="2606416"/>
            <a:ext cx="3864178" cy="258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JL-OMLAAG 7"/>
          <p:cNvSpPr/>
          <p:nvPr/>
        </p:nvSpPr>
        <p:spPr>
          <a:xfrm rot="1480965">
            <a:off x="3366082" y="1653348"/>
            <a:ext cx="432048" cy="1906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-OMLAAG 8"/>
          <p:cNvSpPr/>
          <p:nvPr/>
        </p:nvSpPr>
        <p:spPr>
          <a:xfrm rot="3139352">
            <a:off x="7004293" y="1895137"/>
            <a:ext cx="432048" cy="21024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67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5575" y="118727"/>
            <a:ext cx="4275584" cy="136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o</a:t>
            </a:r>
            <a:r>
              <a:rPr lang="nl-NL" sz="4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m iets of iemand geven</a:t>
            </a:r>
            <a:endParaRPr lang="nl-NL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755794" y="151953"/>
            <a:ext cx="4064678" cy="147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o</a:t>
            </a:r>
            <a:r>
              <a:rPr lang="nl-NL" sz="4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nverschillig laten</a:t>
            </a:r>
            <a:endParaRPr lang="nl-NL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566784"/>
            <a:ext cx="4076131" cy="47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latin typeface="Trebuchet MS"/>
                <a:ea typeface="Calibri"/>
                <a:cs typeface="Times New Roman"/>
              </a:rPr>
              <a:t>= van iets of iemand houden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Ik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geef veel om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mijn opa en oma.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21054" y="1628800"/>
            <a:ext cx="4248472" cy="442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geen belangstelling of interesse tonen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Het bezoek laat mij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onverschillig.</a:t>
            </a:r>
            <a:endParaRPr lang="nl-NL" sz="2400" u="sng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6" name="Picture 2" descr="C:\Users\vrielinf\AppData\Local\Microsoft\Windows\Temporary Internet Files\Content.IE5\JEBT5MUV\shutterstock_1733882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298" y="2610661"/>
            <a:ext cx="3744416" cy="256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vrielinf\AppData\Local\Microsoft\Windows\Temporary Internet Files\Content.IE5\JEBT5MUV\shutterstock_123861019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654186"/>
            <a:ext cx="3488614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1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" y="112328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77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300" dirty="0" smtClean="0">
                <a:latin typeface="Trebuchet MS"/>
                <a:ea typeface="Calibri"/>
                <a:cs typeface="Times New Roman"/>
              </a:rPr>
              <a:t>de afspraak</a:t>
            </a:r>
            <a:endParaRPr lang="nl-NL" sz="4300" dirty="0">
              <a:effectLst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6594" y="389838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Trebuchet MS"/>
                <a:ea typeface="Calibri"/>
                <a:cs typeface="Times New Roman"/>
              </a:rPr>
              <a:t>d</a:t>
            </a:r>
            <a:r>
              <a:rPr lang="nl-NL" sz="4800" dirty="0" smtClean="0">
                <a:latin typeface="Trebuchet MS"/>
                <a:ea typeface="Calibri"/>
                <a:cs typeface="Times New Roman"/>
              </a:rPr>
              <a:t>e regel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969699" y="341336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Trebuchet MS"/>
                <a:ea typeface="Calibri"/>
                <a:cs typeface="Times New Roman"/>
              </a:rPr>
              <a:t>d</a:t>
            </a:r>
            <a:r>
              <a:rPr lang="nl-NL" sz="4800" dirty="0" smtClean="0">
                <a:latin typeface="Trebuchet MS"/>
                <a:ea typeface="Calibri"/>
                <a:cs typeface="Times New Roman"/>
              </a:rPr>
              <a:t>e wet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161982" y="4885928"/>
            <a:ext cx="4377119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i="1" dirty="0" smtClean="0">
              <a:solidFill>
                <a:srgbClr val="387038"/>
              </a:solidFill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In </a:t>
            </a:r>
            <a:r>
              <a:rPr lang="nl-NL" sz="20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wet </a:t>
            </a:r>
            <a:r>
              <a:rPr lang="nl-NL" sz="20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staat dat er een oma en opa dag moet komen.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0" y="2855007"/>
            <a:ext cx="2232248" cy="164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1293" y="2318807"/>
            <a:ext cx="2628990" cy="14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2223" y="1124744"/>
            <a:ext cx="2933237" cy="220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012160" y="4302244"/>
            <a:ext cx="2850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= de regels in</a:t>
            </a:r>
          </a:p>
          <a:p>
            <a:r>
              <a:rPr lang="nl-NL" sz="3200" dirty="0"/>
              <a:t> </a:t>
            </a:r>
            <a:r>
              <a:rPr lang="nl-NL" sz="3200" dirty="0" smtClean="0"/>
              <a:t>   een land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77538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echte verbindingslijn 9"/>
          <p:cNvCxnSpPr/>
          <p:nvPr/>
        </p:nvCxnSpPr>
        <p:spPr>
          <a:xfrm>
            <a:off x="5279915" y="3212976"/>
            <a:ext cx="852728" cy="13591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2699792" y="1584746"/>
            <a:ext cx="1158310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14"/>
          <p:cNvSpPr txBox="1"/>
          <p:nvPr/>
        </p:nvSpPr>
        <p:spPr>
          <a:xfrm>
            <a:off x="2699792" y="2564904"/>
            <a:ext cx="3960439" cy="79208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449404" y="2410168"/>
            <a:ext cx="4191145" cy="94682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 smtClean="0">
                <a:effectLst/>
                <a:latin typeface="Trebuchet MS"/>
                <a:ea typeface="Calibri"/>
                <a:cs typeface="Times New Roman"/>
              </a:rPr>
              <a:t>verzorgen</a:t>
            </a:r>
            <a:endParaRPr lang="nl-NL" sz="1200" dirty="0">
              <a:effectLst/>
              <a:ea typeface="Calibri"/>
              <a:cs typeface="Times New Roman"/>
            </a:endParaRPr>
          </a:p>
        </p:txBody>
      </p: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6" cy="11325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Afbeelding 31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25" name="Tekstvak 24"/>
          <p:cNvSpPr txBox="1"/>
          <p:nvPr/>
        </p:nvSpPr>
        <p:spPr>
          <a:xfrm>
            <a:off x="2699792" y="3356992"/>
            <a:ext cx="3940757" cy="646332"/>
          </a:xfrm>
          <a:prstGeom prst="rect">
            <a:avLst/>
          </a:prstGeom>
          <a:solidFill>
            <a:srgbClr val="F4FA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Ervoor zorgen dat een plant, dier of mens krijgt wat hij nodig heeft</a:t>
            </a:r>
            <a:endParaRPr lang="nl-NL" dirty="0"/>
          </a:p>
        </p:txBody>
      </p:sp>
      <p:pic>
        <p:nvPicPr>
          <p:cNvPr id="15" name="Picture 2" descr="C:\Users\vrielinf\AppData\Local\Microsoft\Windows\Temporary Internet Files\Content.IE5\6842XQW0\shutterstock_7317227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2159317" cy="14424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vrielinf\AppData\Local\Microsoft\Windows\Temporary Internet Files\Content.IE5\4EL16YFW\shutterstock_71205562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6018" y="318221"/>
            <a:ext cx="2139822" cy="15864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vrielinf\AppData\Local\Microsoft\Windows\Temporary Internet Files\Content.IE5\SW6GRB4S\shutterstock_59117422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2643" y="4330251"/>
            <a:ext cx="2253791" cy="15055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86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699" y="20953"/>
            <a:ext cx="915269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645270" y="469170"/>
            <a:ext cx="4481409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645271" y="404664"/>
            <a:ext cx="4455808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latin typeface="Trebuchet MS" panose="020B0603020202020204" pitchFamily="34" charset="0"/>
                <a:ea typeface="Calibri"/>
                <a:cs typeface="Times New Roman"/>
              </a:rPr>
              <a:t>d</a:t>
            </a:r>
            <a:r>
              <a:rPr lang="en-US" sz="4800" b="1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e activiteit</a:t>
            </a:r>
            <a:endParaRPr lang="nl-NL" sz="48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09359" y="3723928"/>
            <a:ext cx="2615248" cy="56917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16822" y="3645023"/>
            <a:ext cx="2498994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vissen</a:t>
            </a:r>
            <a:endParaRPr lang="nl-NL" sz="40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345275" y="3723928"/>
            <a:ext cx="2444750" cy="56917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328254" y="3645024"/>
            <a:ext cx="2383050" cy="7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klussen</a:t>
            </a:r>
            <a:endParaRPr lang="nl-NL" sz="40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5973430" y="3753036"/>
            <a:ext cx="2920621" cy="54006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086838" y="3645024"/>
            <a:ext cx="2664296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gamen</a:t>
            </a:r>
            <a:endParaRPr lang="nl-NL" sz="40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702334" y="3359493"/>
            <a:ext cx="199931" cy="42015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228184" y="469170"/>
            <a:ext cx="2484295" cy="1077218"/>
          </a:xfrm>
          <a:prstGeom prst="rect">
            <a:avLst/>
          </a:prstGeom>
          <a:solidFill>
            <a:srgbClr val="F4FA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= iets wat je kan doen</a:t>
            </a:r>
            <a:endParaRPr lang="nl-NL" sz="3200" dirty="0"/>
          </a:p>
        </p:txBody>
      </p:sp>
      <p:pic>
        <p:nvPicPr>
          <p:cNvPr id="14" name="Picture 2" descr="C:\Users\vrielinf\AppData\Local\Microsoft\Windows\Temporary Internet Files\Content.IE5\S212QFD9\shutterstock_68849146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2304256" cy="14815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vrielinf\AppData\Local\Microsoft\Windows\Temporary Internet Files\Content.IE5\JEBT5MUV\shutterstock_63049286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365104"/>
            <a:ext cx="2337539" cy="15614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vrielinf\AppData\Local\Microsoft\Windows\Temporary Internet Files\Content.IE5\SW6GRB4S\shutterstock_49572324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1561" y="4365104"/>
            <a:ext cx="2337539" cy="15614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66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240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Rechte verbindingslijn 18"/>
          <p:cNvCxnSpPr/>
          <p:nvPr/>
        </p:nvCxnSpPr>
        <p:spPr>
          <a:xfrm flipH="1" flipV="1">
            <a:off x="6084169" y="3245072"/>
            <a:ext cx="840795" cy="9451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14"/>
          <p:cNvSpPr txBox="1"/>
          <p:nvPr/>
        </p:nvSpPr>
        <p:spPr>
          <a:xfrm>
            <a:off x="2339752" y="2504861"/>
            <a:ext cx="4320479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411760" y="2544386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 smtClean="0">
                <a:effectLst/>
                <a:latin typeface="Trebuchet MS"/>
                <a:ea typeface="Calibri"/>
                <a:cs typeface="Times New Roman"/>
              </a:rPr>
              <a:t>verwennen</a:t>
            </a:r>
            <a:endParaRPr lang="nl-NL" sz="900" dirty="0">
              <a:effectLst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853845" y="3356992"/>
            <a:ext cx="1772919" cy="936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4462346" y="4190241"/>
            <a:ext cx="4531529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499991" y="4149080"/>
            <a:ext cx="4493884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 smtClean="0">
                <a:effectLst/>
                <a:latin typeface="Trebuchet MS"/>
                <a:ea typeface="Calibri"/>
                <a:cs typeface="Times New Roman"/>
              </a:rPr>
              <a:t>voor iemand koken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201624" y="825813"/>
            <a:ext cx="3659486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201624" y="819113"/>
            <a:ext cx="3659485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Trebuchet MS"/>
                <a:ea typeface="Calibri"/>
                <a:cs typeface="Times New Roman"/>
              </a:rPr>
              <a:t>c</a:t>
            </a:r>
            <a:r>
              <a:rPr lang="nl-NL" sz="3600" dirty="0" smtClean="0">
                <a:effectLst/>
                <a:latin typeface="Trebuchet MS"/>
                <a:ea typeface="Calibri"/>
                <a:cs typeface="Times New Roman"/>
              </a:rPr>
              <a:t>adeaus geven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51520" y="4190241"/>
            <a:ext cx="403244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191406" y="4120917"/>
            <a:ext cx="4283968" cy="709766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 smtClean="0">
                <a:latin typeface="Trebuchet MS"/>
                <a:ea typeface="Calibri"/>
                <a:cs typeface="Times New Roman"/>
              </a:rPr>
              <a:t>samen ijs kopen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cxnSp>
        <p:nvCxnSpPr>
          <p:cNvPr id="4" name="Rechte verbindingslijn 3"/>
          <p:cNvCxnSpPr/>
          <p:nvPr/>
        </p:nvCxnSpPr>
        <p:spPr>
          <a:xfrm>
            <a:off x="6084168" y="3212976"/>
            <a:ext cx="840796" cy="9772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1115616" y="3212976"/>
            <a:ext cx="7344816" cy="523220"/>
          </a:xfrm>
          <a:prstGeom prst="rect">
            <a:avLst/>
          </a:prstGeom>
          <a:solidFill>
            <a:srgbClr val="F4FA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= veel leuke of lekkere dingen aan iemand geven </a:t>
            </a:r>
            <a:endParaRPr lang="nl-NL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427" y="404664"/>
            <a:ext cx="2695525" cy="17948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869160"/>
            <a:ext cx="2743771" cy="1790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 descr="C:\Users\vrielinf\AppData\Local\Microsoft\Windows\Temporary Internet Files\Content.IE5\9JTDTNE5\shutterstock_131131108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869160"/>
            <a:ext cx="2695525" cy="18006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0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0" y="0"/>
            <a:ext cx="925157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8000" b="1" u="sng" dirty="0">
                <a:solidFill>
                  <a:prstClr val="black"/>
                </a:solidFill>
                <a:latin typeface="Trebuchet MS" panose="020B0603020202020204" pitchFamily="34" charset="0"/>
              </a:rPr>
              <a:t>o</a:t>
            </a:r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pkomen voor iets of iemand</a:t>
            </a:r>
            <a:r>
              <a:rPr lang="nl-NL" sz="8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iets of iemand helpen</a:t>
            </a:r>
          </a:p>
        </p:txBody>
      </p:sp>
      <p:pic>
        <p:nvPicPr>
          <p:cNvPr id="6" name="Picture 2" descr="C:\Users\vrielinf\AppData\Local\Microsoft\Windows\Temporary Internet Files\Content.IE5\ERRFVDQP\shutterstock_5627156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636912"/>
            <a:ext cx="3888940" cy="303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51520" y="5668363"/>
            <a:ext cx="8342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 smtClean="0">
                <a:solidFill>
                  <a:srgbClr val="00B050"/>
                </a:solidFill>
              </a:rPr>
              <a:t>Ik moet regelmatig </a:t>
            </a:r>
            <a:r>
              <a:rPr lang="nl-NL" sz="3200" i="1" u="sng" dirty="0" smtClean="0">
                <a:solidFill>
                  <a:srgbClr val="00B050"/>
                </a:solidFill>
              </a:rPr>
              <a:t>opkomen voor</a:t>
            </a:r>
            <a:r>
              <a:rPr lang="nl-NL" sz="3200" i="1" dirty="0" smtClean="0">
                <a:solidFill>
                  <a:srgbClr val="00B050"/>
                </a:solidFill>
              </a:rPr>
              <a:t> mijn oma en opa.</a:t>
            </a:r>
            <a:endParaRPr lang="nl-NL" sz="32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3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Week 40 – 1 oktober 2019</a:t>
            </a:r>
          </a:p>
          <a:p>
            <a:r>
              <a:rPr lang="nl-NL" dirty="0" smtClean="0">
                <a:solidFill>
                  <a:srgbClr val="C00000"/>
                </a:solidFill>
              </a:rPr>
              <a:t>Niveau AA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</a:rPr>
              <a:t>Gerarda Das</a:t>
            </a:r>
          </a:p>
          <a:p>
            <a:pPr algn="l"/>
            <a:r>
              <a:rPr lang="nl-NL" sz="1100" i="1" dirty="0" smtClean="0">
                <a:solidFill>
                  <a:srgbClr val="00B050"/>
                </a:solidFill>
              </a:rPr>
              <a:t>Mariët </a:t>
            </a:r>
            <a:r>
              <a:rPr lang="nl-NL" sz="1100" i="1" dirty="0">
                <a:solidFill>
                  <a:srgbClr val="00B050"/>
                </a:solidFill>
              </a:rPr>
              <a:t>Koster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</a:rPr>
              <a:t>Mandy Routledge</a:t>
            </a:r>
            <a:endParaRPr lang="nl-NL" sz="1100" i="1" dirty="0">
              <a:solidFill>
                <a:srgbClr val="00B050"/>
              </a:solidFill>
            </a:endParaRPr>
          </a:p>
          <a:p>
            <a:pPr algn="l"/>
            <a:r>
              <a:rPr lang="en-US" sz="1100" i="1" dirty="0" smtClean="0">
                <a:solidFill>
                  <a:srgbClr val="00B050"/>
                </a:solidFill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25760" y="160338"/>
            <a:ext cx="8822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u="sng" dirty="0"/>
              <a:t>o</a:t>
            </a:r>
            <a:r>
              <a:rPr lang="en-US" sz="6600" b="1" u="sng" dirty="0" smtClean="0"/>
              <a:t>m iets of iemand geven</a:t>
            </a:r>
            <a:endParaRPr lang="nl-NL" sz="6600" b="1" u="sng" dirty="0"/>
          </a:p>
        </p:txBody>
      </p:sp>
      <p:pic>
        <p:nvPicPr>
          <p:cNvPr id="3" name="Picture 2" descr="C:\Users\vrielinf\AppData\Local\Microsoft\Windows\Temporary Internet Files\Content.IE5\JEBT5MUV\shutterstock_1733882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4149"/>
            <a:ext cx="8157264" cy="544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4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26303" y="25814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 smtClean="0"/>
              <a:t>verwennen</a:t>
            </a:r>
            <a:endParaRPr lang="nl-NL" sz="8000" b="1" u="sng" dirty="0"/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4568" y="1052736"/>
            <a:ext cx="16287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vrielinf\AppData\Local\Microsoft\Windows\Temporary Internet Files\Content.IE5\4EL16YFW\shutterstock_7287495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383336"/>
            <a:ext cx="7407767" cy="493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0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5" y="25814"/>
            <a:ext cx="9120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 smtClean="0"/>
              <a:t>verzorgen</a:t>
            </a:r>
            <a:endParaRPr lang="nl-NL" sz="7200" b="1" u="sng" dirty="0"/>
          </a:p>
        </p:txBody>
      </p:sp>
      <p:sp>
        <p:nvSpPr>
          <p:cNvPr id="8" name="Tekstvak 7"/>
          <p:cNvSpPr txBox="1"/>
          <p:nvPr/>
        </p:nvSpPr>
        <p:spPr>
          <a:xfrm>
            <a:off x="5220072" y="1921187"/>
            <a:ext cx="3464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Dat vind ik ook!</a:t>
            </a:r>
            <a:endParaRPr lang="nl-NL" sz="3200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vrielinf\AppData\Local\Microsoft\Windows\Temporary Internet Files\Content.IE5\ERRFVDQP\shutterstock_1350494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595661"/>
            <a:ext cx="7215692" cy="482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5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/>
              <a:t>d</a:t>
            </a:r>
            <a:r>
              <a:rPr lang="en-US" sz="8000" b="1" u="sng" dirty="0" smtClean="0"/>
              <a:t>e activiteit</a:t>
            </a:r>
            <a:endParaRPr lang="nl-NL" sz="8000" b="1" u="sng" dirty="0"/>
          </a:p>
        </p:txBody>
      </p:sp>
      <p:pic>
        <p:nvPicPr>
          <p:cNvPr id="3" name="Picture 2" descr="C:\Users\vrielinf\AppData\Local\Microsoft\Windows\Temporary Internet Files\Content.IE5\S212QFD9\shutterstock_6884914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028" y="1349253"/>
            <a:ext cx="5613603" cy="316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rielinf\AppData\Local\Microsoft\Windows\Temporary Internet Files\Content.IE5\JEBT5MUV\shutterstock_6304928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987" y="3336261"/>
            <a:ext cx="4675077" cy="312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40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77898" y="0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a</a:t>
            </a:r>
            <a:r>
              <a:rPr lang="nl-NL" sz="8000" b="1" u="sng" dirty="0" smtClean="0"/>
              <a:t>andacht krijgen</a:t>
            </a:r>
            <a:endParaRPr lang="nl-NL" sz="8000" b="1" u="sng" dirty="0"/>
          </a:p>
        </p:txBody>
      </p:sp>
      <p:pic>
        <p:nvPicPr>
          <p:cNvPr id="6146" name="Picture 2" descr="C:\Users\vrielinf\AppData\Local\Microsoft\Windows\Temporary Internet Files\Content.IE5\SW6GRB4S\shutterstock_2906121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56845"/>
            <a:ext cx="7048592" cy="470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4" y="0"/>
            <a:ext cx="9088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u="sng" dirty="0"/>
              <a:t>o</a:t>
            </a:r>
            <a:r>
              <a:rPr lang="nl-NL" sz="5400" b="1" u="sng" dirty="0" smtClean="0"/>
              <a:t>pkomen voor iets of iemand</a:t>
            </a:r>
            <a:endParaRPr lang="nl-NL" sz="5400" b="1" u="sng" dirty="0"/>
          </a:p>
        </p:txBody>
      </p:sp>
      <p:pic>
        <p:nvPicPr>
          <p:cNvPr id="7" name="Picture 2" descr="C:\Users\vrielinf\AppData\Local\Microsoft\Windows\Temporary Internet Files\Content.IE5\ERRFVDQP\shutterstock_5627156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64896" cy="538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87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4" y="7937"/>
            <a:ext cx="9088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de wet</a:t>
            </a:r>
            <a:endParaRPr lang="nl-NL" sz="8000" b="1" u="sng" dirty="0"/>
          </a:p>
        </p:txBody>
      </p:sp>
      <p:pic>
        <p:nvPicPr>
          <p:cNvPr id="7170" name="Picture 2" descr="C:\Users\vrielinf\AppData\Local\Microsoft\Windows\Temporary Internet Files\Content.IE5\4E00RALO\shutterstock_7367015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1680729"/>
            <a:ext cx="8550100" cy="48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e toelichting 2"/>
          <p:cNvSpPr/>
          <p:nvPr/>
        </p:nvSpPr>
        <p:spPr>
          <a:xfrm>
            <a:off x="4139952" y="404664"/>
            <a:ext cx="4032448" cy="2376264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noFill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499992" y="404664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/>
          </a:p>
          <a:p>
            <a:r>
              <a:rPr lang="nl-NL" i="1" dirty="0" smtClean="0">
                <a:solidFill>
                  <a:schemeClr val="accent5">
                    <a:lumMod val="75000"/>
                  </a:schemeClr>
                </a:solidFill>
              </a:rPr>
              <a:t>      De rechter heeft bepaald: </a:t>
            </a:r>
          </a:p>
          <a:p>
            <a:endParaRPr lang="nl-NL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nl-NL" i="1" dirty="0" smtClean="0">
                <a:solidFill>
                  <a:schemeClr val="accent5">
                    <a:lumMod val="75000"/>
                  </a:schemeClr>
                </a:solidFill>
              </a:rPr>
              <a:t>“In oktober 2020 wordt in heel Nederland de eerste opa en oma dag gevierd.”</a:t>
            </a:r>
            <a:endParaRPr lang="nl-NL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16882</TotalTime>
  <Words>212</Words>
  <Application>Microsoft Office PowerPoint</Application>
  <PresentationFormat>Diavoorstelling (4:3)</PresentationFormat>
  <Paragraphs>123</Paragraphs>
  <Slides>17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Nieuwsbegrip</dc:title>
  <dc:creator>van der Plas</dc:creator>
  <cp:lastModifiedBy>Routledge, Mandy</cp:lastModifiedBy>
  <cp:revision>2609</cp:revision>
  <cp:lastPrinted>2019-01-22T08:50:40Z</cp:lastPrinted>
  <dcterms:created xsi:type="dcterms:W3CDTF">2014-06-10T08:03:16Z</dcterms:created>
  <dcterms:modified xsi:type="dcterms:W3CDTF">2019-10-01T09:32:25Z</dcterms:modified>
</cp:coreProperties>
</file>