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57" r:id="rId3"/>
    <p:sldId id="311" r:id="rId4"/>
    <p:sldId id="312" r:id="rId5"/>
    <p:sldId id="344" r:id="rId6"/>
    <p:sldId id="289" r:id="rId7"/>
    <p:sldId id="265" r:id="rId8"/>
    <p:sldId id="266" r:id="rId9"/>
    <p:sldId id="259" r:id="rId10"/>
    <p:sldId id="324" r:id="rId11"/>
    <p:sldId id="327" r:id="rId12"/>
    <p:sldId id="260" r:id="rId13"/>
    <p:sldId id="270" r:id="rId14"/>
    <p:sldId id="380" r:id="rId15"/>
    <p:sldId id="382" r:id="rId16"/>
    <p:sldId id="381" r:id="rId17"/>
    <p:sldId id="385" r:id="rId18"/>
    <p:sldId id="384" r:id="rId19"/>
    <p:sldId id="383" r:id="rId20"/>
    <p:sldId id="352" r:id="rId21"/>
    <p:sldId id="378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316" autoAdjust="0"/>
  </p:normalViewPr>
  <p:slideViewPr>
    <p:cSldViewPr>
      <p:cViewPr>
        <p:scale>
          <a:sx n="70" d="100"/>
          <a:sy n="70" d="100"/>
        </p:scale>
        <p:origin x="-7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0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1900" dirty="0"/>
              <a:t>Vlakbij mijn huis staat een appelboom. Hij staat in </a:t>
            </a:r>
            <a:r>
              <a:rPr lang="nl-NL" sz="1900" b="1" u="sng" dirty="0"/>
              <a:t>de berm</a:t>
            </a:r>
            <a:r>
              <a:rPr lang="nl-NL" sz="1900" dirty="0"/>
              <a:t> van de grote weg. </a:t>
            </a:r>
            <a:r>
              <a:rPr lang="nl-NL" sz="1900" dirty="0" smtClean="0"/>
              <a:t>De berm is </a:t>
            </a:r>
            <a:r>
              <a:rPr lang="nl-NL" sz="1900" b="1" i="1" dirty="0" smtClean="0"/>
              <a:t>een strook grond langs de kant van de weg</a:t>
            </a:r>
            <a:r>
              <a:rPr lang="nl-NL" sz="1900" dirty="0" smtClean="0"/>
              <a:t>. In </a:t>
            </a:r>
            <a:r>
              <a:rPr lang="nl-NL" sz="1900" dirty="0"/>
              <a:t>die boom groeien </a:t>
            </a:r>
            <a:r>
              <a:rPr lang="nl-NL" sz="1900" b="1" u="sng" dirty="0" smtClean="0"/>
              <a:t>vruchten</a:t>
            </a:r>
            <a:r>
              <a:rPr lang="nl-NL" sz="1900" dirty="0"/>
              <a:t>:</a:t>
            </a:r>
            <a:r>
              <a:rPr lang="nl-NL" sz="1900" dirty="0" smtClean="0"/>
              <a:t> </a:t>
            </a:r>
            <a:r>
              <a:rPr lang="nl-NL" sz="1900" dirty="0"/>
              <a:t>appels</a:t>
            </a:r>
            <a:r>
              <a:rPr lang="nl-NL" sz="1900" dirty="0" smtClean="0"/>
              <a:t>. De vrucht is </a:t>
            </a:r>
            <a:r>
              <a:rPr lang="nl-NL" sz="1900" b="1" i="1" dirty="0" smtClean="0"/>
              <a:t>iets wat groeit aan een boom of plant of op de grond, waar zaadjes in zitten</a:t>
            </a:r>
            <a:r>
              <a:rPr lang="nl-NL" sz="1900" dirty="0" smtClean="0"/>
              <a:t>. Ik kook </a:t>
            </a:r>
            <a:r>
              <a:rPr lang="nl-NL" sz="1900" dirty="0"/>
              <a:t>met de appels van die boom </a:t>
            </a:r>
            <a:r>
              <a:rPr lang="nl-NL" sz="1900" dirty="0" smtClean="0"/>
              <a:t>graag </a:t>
            </a:r>
            <a:r>
              <a:rPr lang="nl-NL" sz="1900" dirty="0"/>
              <a:t>appelmoes. Je moet </a:t>
            </a:r>
            <a:r>
              <a:rPr lang="nl-NL" sz="1900" dirty="0" smtClean="0"/>
              <a:t>wel goed </a:t>
            </a:r>
            <a:r>
              <a:rPr lang="nl-NL" sz="1900" dirty="0"/>
              <a:t>kijken welke appels goed zijn. Welke je kunt </a:t>
            </a:r>
            <a:r>
              <a:rPr lang="nl-NL" sz="1900" b="1" u="sng" dirty="0"/>
              <a:t>verwerken</a:t>
            </a:r>
            <a:r>
              <a:rPr lang="nl-NL" sz="1900" dirty="0"/>
              <a:t> tot appelmoes. </a:t>
            </a:r>
            <a:r>
              <a:rPr lang="nl-NL" sz="1900" dirty="0" smtClean="0"/>
              <a:t>Verwerken betekent </a:t>
            </a:r>
            <a:r>
              <a:rPr lang="nl-NL" sz="1900" b="1" i="1" dirty="0" smtClean="0"/>
              <a:t>gebruiken bij het maken van iets</a:t>
            </a:r>
            <a:r>
              <a:rPr lang="nl-NL" sz="1900" dirty="0" smtClean="0"/>
              <a:t>. Sommige </a:t>
            </a:r>
            <a:r>
              <a:rPr lang="nl-NL" sz="1900" dirty="0"/>
              <a:t>appels zijn al aan het </a:t>
            </a:r>
            <a:r>
              <a:rPr lang="nl-NL" sz="1900" b="1" u="sng" dirty="0"/>
              <a:t>rotten</a:t>
            </a:r>
            <a:r>
              <a:rPr lang="nl-NL" sz="1900" dirty="0"/>
              <a:t> aan de boom. </a:t>
            </a:r>
            <a:r>
              <a:rPr lang="nl-NL" sz="1900" dirty="0" smtClean="0"/>
              <a:t>Rotten betekent </a:t>
            </a:r>
            <a:r>
              <a:rPr lang="nl-NL" sz="1900" b="1" i="1" dirty="0" smtClean="0"/>
              <a:t>niet meer goed zijn en steeds slechter worden, bederven</a:t>
            </a:r>
            <a:r>
              <a:rPr lang="nl-NL" sz="1900" dirty="0" smtClean="0"/>
              <a:t>. Die </a:t>
            </a:r>
            <a:r>
              <a:rPr lang="nl-NL" sz="1900" dirty="0"/>
              <a:t>kun je dan niet meer verwerken in </a:t>
            </a:r>
            <a:r>
              <a:rPr lang="nl-NL" sz="1900" dirty="0" smtClean="0"/>
              <a:t>de </a:t>
            </a:r>
            <a:r>
              <a:rPr lang="nl-NL" sz="1900" dirty="0"/>
              <a:t>appelmoes. Het is belangrijk dat je de appels goed </a:t>
            </a:r>
            <a:r>
              <a:rPr lang="nl-NL" sz="1900" b="1" u="sng" dirty="0"/>
              <a:t>uit elkaar houdt</a:t>
            </a:r>
            <a:r>
              <a:rPr lang="nl-NL" sz="1900" dirty="0" smtClean="0"/>
              <a:t>. Uit elkaar houden is </a:t>
            </a:r>
            <a:r>
              <a:rPr lang="nl-NL" sz="1900" b="1" i="1" dirty="0" smtClean="0"/>
              <a:t>het verschil zien tussen dingen</a:t>
            </a:r>
            <a:r>
              <a:rPr lang="nl-NL" sz="1900" dirty="0" smtClean="0"/>
              <a:t>. De </a:t>
            </a:r>
            <a:r>
              <a:rPr lang="nl-NL" sz="1900" dirty="0"/>
              <a:t>rotte appels en de goede </a:t>
            </a:r>
            <a:r>
              <a:rPr lang="nl-NL" sz="1900" dirty="0" smtClean="0"/>
              <a:t>appels moet je </a:t>
            </a:r>
            <a:r>
              <a:rPr lang="nl-NL" sz="1900" dirty="0"/>
              <a:t>uit elkaar houden. </a:t>
            </a:r>
            <a:r>
              <a:rPr lang="nl-NL" sz="1900" dirty="0" smtClean="0"/>
              <a:t>Als ik appels pluk, </a:t>
            </a:r>
            <a:r>
              <a:rPr lang="nl-NL" sz="1900" dirty="0"/>
              <a:t>moet vaak denken aan het sprookje van Sneeuwwitje. Dat kennen jullie wel he? Die appel van de heks was </a:t>
            </a:r>
            <a:r>
              <a:rPr lang="nl-NL" sz="1900" b="1" u="sng" dirty="0"/>
              <a:t>giftig</a:t>
            </a:r>
            <a:r>
              <a:rPr lang="nl-NL" sz="1900" dirty="0" smtClean="0"/>
              <a:t>. Giftig betekent </a:t>
            </a:r>
            <a:r>
              <a:rPr lang="nl-NL" sz="1900" b="1" i="1" dirty="0" smtClean="0"/>
              <a:t>dat je er ziek van kunt worden of er dood van kan gaan</a:t>
            </a:r>
            <a:r>
              <a:rPr lang="nl-NL" sz="1900" dirty="0" smtClean="0"/>
              <a:t>. Maar </a:t>
            </a:r>
            <a:r>
              <a:rPr lang="nl-NL" sz="1900" dirty="0"/>
              <a:t>dat kon je aan de buitenkant van de appel niet zien. Er zat geen </a:t>
            </a:r>
            <a:r>
              <a:rPr lang="nl-NL" sz="1900" b="1" u="sng" dirty="0"/>
              <a:t>schimmel</a:t>
            </a:r>
            <a:r>
              <a:rPr lang="nl-NL" sz="1900" dirty="0"/>
              <a:t> </a:t>
            </a:r>
            <a:r>
              <a:rPr lang="nl-NL" sz="1900" dirty="0" smtClean="0"/>
              <a:t>op.  Schimmels, dat zijn </a:t>
            </a:r>
            <a:r>
              <a:rPr lang="nl-NL" sz="1900" b="1" i="1" dirty="0" smtClean="0"/>
              <a:t>een soort kleine plantjes die bijvoorbeeld groeien op eten dat niet goed meer is</a:t>
            </a:r>
            <a:r>
              <a:rPr lang="nl-NL" sz="1900" dirty="0" smtClean="0"/>
              <a:t>. En hij was ook niet rot. Maar </a:t>
            </a:r>
            <a:r>
              <a:rPr lang="nl-NL" sz="1900" dirty="0"/>
              <a:t>als Sneeuwwitje van de appel eet, is de appel wel </a:t>
            </a:r>
            <a:r>
              <a:rPr lang="nl-NL" sz="1900" b="1" u="sng" dirty="0"/>
              <a:t>dodelijk</a:t>
            </a:r>
            <a:r>
              <a:rPr lang="nl-NL" sz="1900" dirty="0" smtClean="0"/>
              <a:t>. Dodelijk betekent dat </a:t>
            </a:r>
            <a:r>
              <a:rPr lang="nl-NL" sz="1900" b="1" i="1" dirty="0" smtClean="0"/>
              <a:t>je erdoor kunt sterven</a:t>
            </a:r>
            <a:r>
              <a:rPr lang="nl-NL" sz="1900" dirty="0" smtClean="0"/>
              <a:t>. Door </a:t>
            </a:r>
            <a:r>
              <a:rPr lang="nl-NL" sz="1900" dirty="0"/>
              <a:t>het gif. </a:t>
            </a:r>
            <a:r>
              <a:rPr lang="nl-NL" sz="1900" dirty="0" smtClean="0"/>
              <a:t>Nou ja</a:t>
            </a:r>
            <a:r>
              <a:rPr lang="nl-NL" sz="1900" dirty="0"/>
              <a:t>, Sneeuwwitje gaat </a:t>
            </a:r>
            <a:r>
              <a:rPr lang="nl-NL" sz="1900" dirty="0" smtClean="0"/>
              <a:t>gelukkig niet </a:t>
            </a:r>
            <a:r>
              <a:rPr lang="nl-NL" sz="1900" dirty="0"/>
              <a:t>echt dood </a:t>
            </a:r>
            <a:r>
              <a:rPr lang="nl-NL" sz="1900" dirty="0" smtClean="0"/>
              <a:t>hè. </a:t>
            </a:r>
            <a:r>
              <a:rPr lang="nl-NL" sz="1900" dirty="0"/>
              <a:t>De 7 dwergen zitten bij haar op </a:t>
            </a:r>
            <a:r>
              <a:rPr lang="nl-NL" sz="1900" b="1" u="sng" dirty="0"/>
              <a:t>een </a:t>
            </a:r>
            <a:r>
              <a:rPr lang="nl-NL" sz="1900" b="1" u="sng" dirty="0" smtClean="0"/>
              <a:t>stronk</a:t>
            </a:r>
            <a:r>
              <a:rPr lang="nl-NL" sz="1900" dirty="0" smtClean="0"/>
              <a:t>, </a:t>
            </a:r>
            <a:r>
              <a:rPr lang="nl-NL" sz="1900" b="1" i="1" dirty="0" smtClean="0"/>
              <a:t>dat is het onderste deel van een gekapte boom met de wortels eraan</a:t>
            </a:r>
            <a:r>
              <a:rPr lang="nl-NL" sz="1900" dirty="0" smtClean="0"/>
              <a:t> en </a:t>
            </a:r>
            <a:r>
              <a:rPr lang="nl-NL" sz="1900" dirty="0"/>
              <a:t>huilen, maar </a:t>
            </a:r>
            <a:r>
              <a:rPr lang="nl-NL" sz="1900" dirty="0" smtClean="0"/>
              <a:t>Sneeuwwitje </a:t>
            </a:r>
            <a:r>
              <a:rPr lang="nl-NL" sz="1900" b="1" u="sng" dirty="0"/>
              <a:t>overleeft</a:t>
            </a:r>
            <a:r>
              <a:rPr lang="nl-NL" sz="1900" dirty="0"/>
              <a:t> het! </a:t>
            </a:r>
            <a:r>
              <a:rPr lang="nl-NL" sz="1900" dirty="0" smtClean="0"/>
              <a:t>Overleven betekent </a:t>
            </a:r>
            <a:r>
              <a:rPr lang="nl-NL" sz="1900" b="1" i="1" dirty="0" smtClean="0"/>
              <a:t>blijven leven</a:t>
            </a:r>
            <a:r>
              <a:rPr lang="nl-NL" sz="1900" dirty="0" smtClean="0"/>
              <a:t>. Ze </a:t>
            </a:r>
            <a:r>
              <a:rPr lang="nl-NL" sz="1900" dirty="0"/>
              <a:t>is eigenlijk in slaap tot een prins haar wakker kust. Zo gaat dat in sprookjes. Ik geloof niet dat er in mijn appelmoes giftige appels </a:t>
            </a:r>
            <a:r>
              <a:rPr lang="nl-NL" sz="1900" dirty="0" smtClean="0"/>
              <a:t>zitten </a:t>
            </a:r>
            <a:r>
              <a:rPr lang="nl-NL" sz="1900" dirty="0"/>
              <a:t>want er is niemand bij mij thuis dood </a:t>
            </a:r>
            <a:r>
              <a:rPr lang="nl-NL" sz="1900" dirty="0" smtClean="0"/>
              <a:t>gegaan of </a:t>
            </a:r>
            <a:r>
              <a:rPr lang="nl-NL" sz="1900" dirty="0"/>
              <a:t>in slaap gevallen zoals Sneeuwwitje. Hou jij ook van zelfgemaakte appelmoes?</a:t>
            </a:r>
            <a:endParaRPr lang="nl-NL" sz="1900" dirty="0" smtClean="0"/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dodelijk</a:t>
            </a:r>
            <a:endParaRPr lang="nl-NL" sz="8000" b="1" u="sng" dirty="0"/>
          </a:p>
        </p:txBody>
      </p:sp>
      <p:pic>
        <p:nvPicPr>
          <p:cNvPr id="7" name="Picture 2" descr="C:\Users\vdplasg\Downloads\shutterstock_1413712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463" y="1580942"/>
            <a:ext cx="6271865" cy="44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stronk</a:t>
            </a:r>
            <a:endParaRPr lang="nl-NL" sz="8000" b="1" u="sng" dirty="0"/>
          </a:p>
        </p:txBody>
      </p:sp>
      <p:grpSp>
        <p:nvGrpSpPr>
          <p:cNvPr id="8" name="Groep 7"/>
          <p:cNvGrpSpPr/>
          <p:nvPr/>
        </p:nvGrpSpPr>
        <p:grpSpPr>
          <a:xfrm>
            <a:off x="683568" y="1844824"/>
            <a:ext cx="7768851" cy="3816424"/>
            <a:chOff x="683568" y="1844824"/>
            <a:chExt cx="7768851" cy="3816424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44824"/>
              <a:ext cx="7768851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IJL-RECHTS 3"/>
            <p:cNvSpPr/>
            <p:nvPr/>
          </p:nvSpPr>
          <p:spPr>
            <a:xfrm>
              <a:off x="1979712" y="4734042"/>
              <a:ext cx="214538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00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overleven</a:t>
            </a:r>
            <a:endParaRPr lang="nl-NL" sz="8000" b="1" u="sng" dirty="0"/>
          </a:p>
        </p:txBody>
      </p:sp>
      <p:pic>
        <p:nvPicPr>
          <p:cNvPr id="7" name="Picture 3" descr="C:\Users\vdplasg\Downloads\shutterstock_1413712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49438"/>
            <a:ext cx="6363948" cy="45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giftig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gezond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19" y="1628800"/>
            <a:ext cx="414496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500" dirty="0" smtClean="0">
                <a:latin typeface="Trebuchet MS"/>
                <a:ea typeface="Calibri"/>
                <a:cs typeface="Times New Roman"/>
              </a:rPr>
              <a:t>je kunt er ziek van worden of dood van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neeuwwitje at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giftige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appel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500" dirty="0" smtClean="0">
                <a:effectLst/>
                <a:latin typeface="Trebuchet MS"/>
                <a:ea typeface="Calibri"/>
                <a:cs typeface="Times New Roman"/>
              </a:rPr>
              <a:t>= goed voor je lichaam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mijn appelmoes zitten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gezonde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appels.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vdplasg\Downloads\shutterstock_1839894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677" y="2636912"/>
            <a:ext cx="1803647" cy="22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dplasg\Downloads\shutterstock_3404950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outledm\AppData\Local\Microsoft\Windows\Temporary Internet Files\Content.IE5\XSIJSXR0\shutterstock_12627445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03" y="2564904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32656"/>
            <a:ext cx="4275584" cy="11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dodelijk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overleven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je kunt er door sterven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1400" dirty="0" smtClean="0">
                <a:effectLst/>
                <a:latin typeface="Trebuchet MS"/>
                <a:ea typeface="Calibri"/>
                <a:cs typeface="Times New Roman"/>
              </a:rPr>
              <a:t>  </a:t>
            </a:r>
            <a:endParaRPr lang="nl-NL" sz="105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eten van de giftige appel was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dodelijk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93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blijven leven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elukkig stierf Sneeuwwitje niet. Ze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overleefde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het.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vdplasg\Downloads\shutterstock_14137127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09" y="2748370"/>
            <a:ext cx="3270104" cy="23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dplasg\Downloads\shutterstock_14137127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577" y="2737482"/>
            <a:ext cx="3285352" cy="23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6"/>
            <a:ext cx="9013609" cy="62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vrucht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35497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pic>
        <p:nvPicPr>
          <p:cNvPr id="16" name="Afbeelding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96522" y="3357875"/>
            <a:ext cx="61592" cy="846482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3528" y="3861048"/>
            <a:ext cx="2498994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appel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15816" y="3861048"/>
            <a:ext cx="318526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771800" y="3861048"/>
            <a:ext cx="352839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4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4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paddenstoel</a:t>
            </a:r>
            <a:endParaRPr lang="nl-NL" sz="34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228184" y="3861048"/>
            <a:ext cx="248429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8"/>
            <a:ext cx="280655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kastanje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20280" cy="18002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17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Trebuchet MS" panose="020B0603020202020204" pitchFamily="34" charset="0"/>
              </a:rPr>
              <a:t>is iets wat groeit aan een boom of plant of op de grond, waar zaadjes in </a:t>
            </a:r>
            <a:r>
              <a:rPr lang="nl-NL" sz="2000" dirty="0" smtClean="0">
                <a:latin typeface="Trebuchet MS" panose="020B0603020202020204" pitchFamily="34" charset="0"/>
              </a:rPr>
              <a:t>zitten</a:t>
            </a:r>
            <a:endParaRPr lang="nl-NL" sz="10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2050" name="Picture 2" descr="C:\Users\vdplasg\Downloads\shutterstock_1589891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655768"/>
            <a:ext cx="12935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dplasg\Downloads\shutterstock_1502596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720" y="4610336"/>
            <a:ext cx="1046552" cy="13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dplasg\Downloads\shutterstock_48956142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8331" y="4581128"/>
            <a:ext cx="1908384" cy="14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3766" y="476672"/>
            <a:ext cx="4315135" cy="8640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483768" y="476672"/>
            <a:ext cx="4032448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schimmel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901528" y="3429855"/>
            <a:ext cx="99449" cy="943155"/>
          </a:xfrm>
          <a:prstGeom prst="rect">
            <a:avLst/>
          </a:prstGeom>
        </p:spPr>
      </p:pic>
      <p:pic>
        <p:nvPicPr>
          <p:cNvPr id="17" name="Picture 2" descr="C:\Users\routledm\AppData\Local\Microsoft\Windows\Temporary Internet Files\Content.IE5\5VWXX6TG\shutterstock_13686949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186545"/>
            <a:ext cx="1146052" cy="113488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2383376" y="3419334"/>
            <a:ext cx="99449" cy="943155"/>
          </a:xfrm>
          <a:prstGeom prst="rect">
            <a:avLst/>
          </a:prstGeom>
        </p:spPr>
      </p:pic>
      <p:pic>
        <p:nvPicPr>
          <p:cNvPr id="19" name="Picture 3" descr="C:\Users\routledm\AppData\Local\Microsoft\Windows\Temporary Internet Files\Content.IE5\KGZMQ6Q2\shutterstock_1845571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247" y="4254463"/>
            <a:ext cx="1418413" cy="9475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4356" flipH="1">
            <a:off x="6853856" y="3419333"/>
            <a:ext cx="99449" cy="943155"/>
          </a:xfrm>
          <a:prstGeom prst="rect">
            <a:avLst/>
          </a:prstGeom>
        </p:spPr>
      </p:pic>
      <p:pic>
        <p:nvPicPr>
          <p:cNvPr id="22" name="Picture 3" descr="C:\Users\vdplasg\Downloads\shutterstock_15025960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158" y="4118181"/>
            <a:ext cx="1046552" cy="13954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5065336" y="4293096"/>
            <a:ext cx="2071492" cy="731888"/>
            <a:chOff x="5005440" y="4365104"/>
            <a:chExt cx="2071492" cy="731888"/>
          </a:xfrm>
        </p:grpSpPr>
        <p:pic>
          <p:nvPicPr>
            <p:cNvPr id="23" name="Picture 4" descr="C:\Users\routledm\AppData\Local\Microsoft\Windows\Temporary Internet Files\Content.IE5\QB2I425M\shutterstock_371844562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081" y="4365104"/>
              <a:ext cx="975851" cy="73188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routledm\AppData\Local\Microsoft\Windows\Temporary Internet Files\Content.IE5\KUPW8Y4P\shutterstock_557856214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440" y="4365104"/>
              <a:ext cx="1095642" cy="73188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C:\Users\vdplasg\Downloads\shutterstock_1166996803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4087007"/>
            <a:ext cx="1091128" cy="14577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1" y="4581128"/>
            <a:ext cx="252028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52027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300192" y="3448040"/>
            <a:ext cx="256274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1675" y="4556621"/>
            <a:ext cx="282954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bloeien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38602" y="3898384"/>
            <a:ext cx="282954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groeien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372200" y="3356992"/>
            <a:ext cx="2520280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eten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203848" y="5156800"/>
            <a:ext cx="5688631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Appels die je niet plukt en opeet, gaan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rotten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6300192" y="2239536"/>
            <a:ext cx="2583014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6300192" y="2132856"/>
            <a:ext cx="2562740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rotten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6300192" y="2996952"/>
            <a:ext cx="2520280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 smtClean="0">
                <a:latin typeface="Trebuchet MS"/>
                <a:ea typeface="Calibri"/>
                <a:cs typeface="Times New Roman"/>
              </a:rPr>
              <a:t>of</a:t>
            </a:r>
            <a:endParaRPr lang="nl-NL" sz="600" dirty="0">
              <a:effectLst/>
              <a:ea typeface="Calibri"/>
              <a:cs typeface="Times New Roman"/>
            </a:endParaRPr>
          </a:p>
        </p:txBody>
      </p:sp>
      <p:pic>
        <p:nvPicPr>
          <p:cNvPr id="21" name="Picture 2" descr="C:\Users\routledm\AppData\Local\Microsoft\Windows\Temporary Internet Files\Content.IE5\QB2I425M\shutterstock_5750935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514" y="411677"/>
            <a:ext cx="1152096" cy="17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dplasg\Downloads\shutterstock_14547546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12" y="3372070"/>
            <a:ext cx="1529097" cy="10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outledm\AppData\Local\Microsoft\Windows\Temporary Internet Files\Content.IE5\1FVGXX32\shutterstock_30987866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010" y="2232031"/>
            <a:ext cx="18001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/>
          <p:nvPr/>
        </p:nvSpPr>
        <p:spPr>
          <a:xfrm>
            <a:off x="1603955" y="675732"/>
            <a:ext cx="2968046" cy="88106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275856" y="5300816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Ik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verwerk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de appels tot appelmoes.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1669297" y="675732"/>
            <a:ext cx="30827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latin typeface="Trebuchet MS"/>
                <a:ea typeface="Calibri"/>
                <a:cs typeface="Times New Roman"/>
              </a:rPr>
              <a:t>verwerken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3" descr="C:\Users\routledm\AppData\Local\Microsoft\Windows\Temporary Internet Files\Content.IE5\1U0UYB29\shutterstock_322234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41" y="3813522"/>
            <a:ext cx="2101251" cy="14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routledm\AppData\Local\Microsoft\Windows\Temporary Internet Files\Content.IE5\KUPW8Y4P\shutterstock_1423686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444" y="3251460"/>
            <a:ext cx="2127114" cy="14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routledm\AppData\Local\Microsoft\Windows\Temporary Internet Files\Content.IE5\OPAPWBW0\shutterstock_7615578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855" y="2763698"/>
            <a:ext cx="2081350" cy="13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/>
          <p:cNvSpPr txBox="1"/>
          <p:nvPr/>
        </p:nvSpPr>
        <p:spPr>
          <a:xfrm>
            <a:off x="1593165" y="1566406"/>
            <a:ext cx="3338875" cy="107050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1603954" y="1566406"/>
            <a:ext cx="3736949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gebruiken bij het maken van iets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4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42 – 29 oktober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berm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strook grond langs de kant van de weg</a:t>
            </a: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appelboom staat in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berm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van de grote weg.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684" y="3356992"/>
            <a:ext cx="9133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stronk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het onderste deel van een gekapte boom met wortels eraan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dwerg zit op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stronk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6200246" y="1988840"/>
            <a:ext cx="2493095" cy="1661804"/>
            <a:chOff x="395536" y="1268760"/>
            <a:chExt cx="8280920" cy="551975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68760"/>
              <a:ext cx="8280920" cy="551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Users\routledm\AppData\Local\Microsoft\Windows\Temporary Internet Files\Content.IE5\1FVGXX32\shutterstock_70843032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2" b="95935" l="800" r="99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01008"/>
              <a:ext cx="2499718" cy="184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ep 13"/>
          <p:cNvGrpSpPr/>
          <p:nvPr/>
        </p:nvGrpSpPr>
        <p:grpSpPr>
          <a:xfrm>
            <a:off x="6200246" y="5229200"/>
            <a:ext cx="2252173" cy="1106373"/>
            <a:chOff x="683568" y="1844824"/>
            <a:chExt cx="7768851" cy="381642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44824"/>
              <a:ext cx="7768851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IJL-RECHTS 15"/>
            <p:cNvSpPr/>
            <p:nvPr/>
          </p:nvSpPr>
          <p:spPr>
            <a:xfrm>
              <a:off x="1979712" y="4734042"/>
              <a:ext cx="214538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748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uit elkaar houden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het verschil zien tussen dingen</a:t>
            </a:r>
          </a:p>
          <a:p>
            <a:pPr lvl="0"/>
            <a:endParaRPr lang="nl-NL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is belangrijk dat je de appels goed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uit elkaar houdt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131840" y="2348880"/>
            <a:ext cx="5011035" cy="2964022"/>
            <a:chOff x="460375" y="1702407"/>
            <a:chExt cx="7699334" cy="4554148"/>
          </a:xfrm>
        </p:grpSpPr>
        <p:pic>
          <p:nvPicPr>
            <p:cNvPr id="9" name="Picture 2" descr="C:\Users\routledm\AppData\Local\Microsoft\Windows\Temporary Internet Files\Content.IE5\XSIJSXR0\shutterstock_70932737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2348880"/>
              <a:ext cx="4224470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IJL-RECHTS 10"/>
            <p:cNvSpPr/>
            <p:nvPr/>
          </p:nvSpPr>
          <p:spPr>
            <a:xfrm rot="20407467">
              <a:off x="2701387" y="3018868"/>
              <a:ext cx="3179057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PIJL-RECHTS 11"/>
            <p:cNvSpPr/>
            <p:nvPr/>
          </p:nvSpPr>
          <p:spPr>
            <a:xfrm rot="237927">
              <a:off x="2679615" y="4762479"/>
              <a:ext cx="3179057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Picture 2" descr="C:\Users\Kosterm\Downloads\shutterstock_11947182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456355"/>
              <a:ext cx="183319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Kosterm\Downloads\shutterstock_8454721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839" y="1702407"/>
              <a:ext cx="2173870" cy="15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87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9592" y="-2738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berm</a:t>
            </a:r>
            <a:endParaRPr lang="nl-NL" sz="8000" b="1" u="sng" dirty="0"/>
          </a:p>
        </p:txBody>
      </p:sp>
      <p:grpSp>
        <p:nvGrpSpPr>
          <p:cNvPr id="2" name="Groep 1"/>
          <p:cNvGrpSpPr/>
          <p:nvPr/>
        </p:nvGrpSpPr>
        <p:grpSpPr>
          <a:xfrm>
            <a:off x="395536" y="1268760"/>
            <a:ext cx="8280920" cy="5519751"/>
            <a:chOff x="395536" y="1268760"/>
            <a:chExt cx="8280920" cy="55197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68760"/>
              <a:ext cx="8280920" cy="551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routledm\AppData\Local\Microsoft\Windows\Temporary Internet Files\Content.IE5\1FVGXX32\shutterstock_70843032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2" b="95935" l="800" r="99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01008"/>
              <a:ext cx="2499718" cy="184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vrucht</a:t>
            </a:r>
            <a:endParaRPr lang="nl-NL" sz="8000" b="1" u="sng" dirty="0"/>
          </a:p>
        </p:txBody>
      </p:sp>
      <p:pic>
        <p:nvPicPr>
          <p:cNvPr id="2050" name="Picture 2" descr="C:\Users\routledm\AppData\Local\Microsoft\Windows\Temporary Internet Files\Content.IE5\1FVGXX32\shutterstock_309878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81639"/>
            <a:ext cx="4968552" cy="44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OMLAAG 2"/>
          <p:cNvSpPr/>
          <p:nvPr/>
        </p:nvSpPr>
        <p:spPr>
          <a:xfrm rot="15155528">
            <a:off x="1953419" y="3210068"/>
            <a:ext cx="484632" cy="149011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verwerken</a:t>
            </a:r>
            <a:endParaRPr lang="nl-NL" sz="8000" b="1" u="sng" dirty="0"/>
          </a:p>
        </p:txBody>
      </p:sp>
      <p:pic>
        <p:nvPicPr>
          <p:cNvPr id="3075" name="Picture 3" descr="C:\Users\routledm\AppData\Local\Microsoft\Windows\Temporary Internet Files\Content.IE5\1U0UYB29\shutterstock_3222348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6443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utledm\AppData\Local\Microsoft\Windows\Temporary Internet Files\Content.IE5\KUPW8Y4P\shutterstock_14236862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269491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outledm\AppData\Local\Microsoft\Windows\Temporary Internet Files\Content.IE5\OPAPWBW0\shutterstock_761557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025" y="4288136"/>
            <a:ext cx="2702335" cy="18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ekromde PIJL-OMLAAG 2"/>
          <p:cNvSpPr/>
          <p:nvPr/>
        </p:nvSpPr>
        <p:spPr>
          <a:xfrm rot="2188354">
            <a:off x="3445428" y="1774861"/>
            <a:ext cx="1216152" cy="728959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Gekromde PIJL-OMLAAG 9"/>
          <p:cNvSpPr/>
          <p:nvPr/>
        </p:nvSpPr>
        <p:spPr>
          <a:xfrm rot="2188354">
            <a:off x="5677676" y="3236373"/>
            <a:ext cx="1216152" cy="728959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rotten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C:\Users\routledm\AppData\Local\Microsoft\Windows\Temporary Internet Files\Content.IE5\QB2I425M\shutterstock_575093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284" y="1268760"/>
            <a:ext cx="3629884" cy="54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uit elkaar houden</a:t>
            </a:r>
            <a:endParaRPr lang="nl-NL" sz="8000" b="1" u="sng" dirty="0"/>
          </a:p>
        </p:txBody>
      </p:sp>
      <p:grpSp>
        <p:nvGrpSpPr>
          <p:cNvPr id="7" name="Groep 6"/>
          <p:cNvGrpSpPr/>
          <p:nvPr/>
        </p:nvGrpSpPr>
        <p:grpSpPr>
          <a:xfrm>
            <a:off x="460375" y="1702407"/>
            <a:ext cx="7699334" cy="4554148"/>
            <a:chOff x="460375" y="1702407"/>
            <a:chExt cx="7699334" cy="4554148"/>
          </a:xfrm>
        </p:grpSpPr>
        <p:pic>
          <p:nvPicPr>
            <p:cNvPr id="5122" name="Picture 2" descr="C:\Users\routledm\AppData\Local\Microsoft\Windows\Temporary Internet Files\Content.IE5\XSIJSXR0\shutterstock_70932737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2348880"/>
              <a:ext cx="4224470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IJL-RECHTS 2"/>
            <p:cNvSpPr/>
            <p:nvPr/>
          </p:nvSpPr>
          <p:spPr>
            <a:xfrm rot="20407467">
              <a:off x="2701387" y="3018868"/>
              <a:ext cx="3179057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PIJL-RECHTS 7"/>
            <p:cNvSpPr/>
            <p:nvPr/>
          </p:nvSpPr>
          <p:spPr>
            <a:xfrm rot="237927">
              <a:off x="2679615" y="4762479"/>
              <a:ext cx="3179057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2" descr="C:\Users\Kosterm\Downloads\shutterstock_11947182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456355"/>
              <a:ext cx="183319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Kosterm\Downloads\shutterstock_8454721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839" y="1702407"/>
              <a:ext cx="2173870" cy="158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69038" y="42776"/>
            <a:ext cx="9393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0" b="1" u="sng" dirty="0" smtClean="0"/>
              <a:t>giftig</a:t>
            </a:r>
            <a:endParaRPr lang="nl-NL" sz="7500" b="1" u="sng" dirty="0"/>
          </a:p>
        </p:txBody>
      </p:sp>
      <p:pic>
        <p:nvPicPr>
          <p:cNvPr id="7" name="Picture 3" descr="C:\Users\vdplasg\Downloads\shutterstock_183989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250757"/>
            <a:ext cx="4392488" cy="54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outledm\AppData\Local\Microsoft\Windows\Temporary Internet Files\Content.IE5\XSIJSXR0\shutterstock_1262744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295254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schimmel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C:\Users\routledm\AppData\Local\Microsoft\Windows\Temporary Internet Files\Content.IE5\5VWXX6TG\shutterstock_1368694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30399"/>
            <a:ext cx="7776864" cy="51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581</Words>
  <Application>Microsoft Office PowerPoint</Application>
  <PresentationFormat>Diavoorstelling (4:3)</PresentationFormat>
  <Paragraphs>132</Paragraphs>
  <Slides>21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Plas - Das, Gerarda van der</cp:lastModifiedBy>
  <cp:revision>611</cp:revision>
  <dcterms:created xsi:type="dcterms:W3CDTF">2019-03-05T11:12:30Z</dcterms:created>
  <dcterms:modified xsi:type="dcterms:W3CDTF">2019-10-29T10:23:18Z</dcterms:modified>
</cp:coreProperties>
</file>