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23" r:id="rId2"/>
    <p:sldId id="548" r:id="rId3"/>
    <p:sldId id="834" r:id="rId4"/>
    <p:sldId id="793" r:id="rId5"/>
    <p:sldId id="832" r:id="rId6"/>
    <p:sldId id="755" r:id="rId7"/>
    <p:sldId id="874" r:id="rId8"/>
    <p:sldId id="698" r:id="rId9"/>
    <p:sldId id="865" r:id="rId10"/>
    <p:sldId id="879" r:id="rId11"/>
    <p:sldId id="880" r:id="rId12"/>
    <p:sldId id="881" r:id="rId13"/>
    <p:sldId id="405" r:id="rId14"/>
    <p:sldId id="897" r:id="rId15"/>
    <p:sldId id="893" r:id="rId16"/>
    <p:sldId id="890" r:id="rId17"/>
    <p:sldId id="898" r:id="rId18"/>
    <p:sldId id="895" r:id="rId19"/>
    <p:sldId id="891" r:id="rId20"/>
    <p:sldId id="892" r:id="rId21"/>
    <p:sldId id="894" r:id="rId22"/>
    <p:sldId id="896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34"/>
            <p14:sldId id="793"/>
            <p14:sldId id="832"/>
            <p14:sldId id="755"/>
            <p14:sldId id="874"/>
            <p14:sldId id="698"/>
            <p14:sldId id="865"/>
            <p14:sldId id="879"/>
            <p14:sldId id="880"/>
            <p14:sldId id="881"/>
            <p14:sldId id="405"/>
            <p14:sldId id="897"/>
            <p14:sldId id="893"/>
            <p14:sldId id="890"/>
            <p14:sldId id="898"/>
            <p14:sldId id="895"/>
            <p14:sldId id="891"/>
            <p14:sldId id="892"/>
            <p14:sldId id="894"/>
            <p14:sldId id="8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44" autoAdjust="0"/>
    <p:restoredTop sz="78580" autoAdjust="0"/>
  </p:normalViewPr>
  <p:slideViewPr>
    <p:cSldViewPr>
      <p:cViewPr>
        <p:scale>
          <a:sx n="70" d="100"/>
          <a:sy n="70" d="100"/>
        </p:scale>
        <p:origin x="-16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0" dirty="0" smtClean="0"/>
              <a:t>verwennen</a:t>
            </a:r>
            <a:r>
              <a:rPr lang="nl-NL" sz="1200" b="0" baseline="0" dirty="0" smtClean="0"/>
              <a:t> = </a:t>
            </a:r>
            <a:r>
              <a:rPr lang="nl-NL" sz="1200" b="0" dirty="0" smtClean="0"/>
              <a:t>een </a:t>
            </a:r>
            <a:r>
              <a:rPr lang="nl-NL" sz="1200" b="0" dirty="0" smtClean="0"/>
              <a:t>mens of dier extra goed verzorgen en iets lekkers of leuks geven</a:t>
            </a:r>
          </a:p>
          <a:p>
            <a:pPr fontAlgn="t"/>
            <a:r>
              <a:rPr lang="nl-NL" sz="1200" b="0" dirty="0" smtClean="0"/>
              <a:t>de </a:t>
            </a:r>
            <a:r>
              <a:rPr lang="nl-NL" sz="1200" b="0" dirty="0" smtClean="0"/>
              <a:t>aandacht = de </a:t>
            </a:r>
            <a:r>
              <a:rPr lang="nl-NL" sz="1200" b="0" dirty="0" smtClean="0"/>
              <a:t>zorg</a:t>
            </a:r>
          </a:p>
          <a:p>
            <a:pPr fontAlgn="t"/>
            <a:r>
              <a:rPr lang="nl-NL" sz="1200" b="0" dirty="0" smtClean="0"/>
              <a:t>om iets of iemand </a:t>
            </a:r>
            <a:r>
              <a:rPr lang="nl-NL" sz="1200" b="0" dirty="0" smtClean="0"/>
              <a:t>geven = van </a:t>
            </a:r>
            <a:r>
              <a:rPr lang="nl-NL" sz="1200" b="0" dirty="0" smtClean="0"/>
              <a:t>iets of iemand houden</a:t>
            </a:r>
          </a:p>
          <a:p>
            <a:pPr fontAlgn="t"/>
            <a:r>
              <a:rPr lang="nl-NL" sz="1200" b="0" dirty="0" smtClean="0"/>
              <a:t>actievoeren = iets </a:t>
            </a:r>
            <a:r>
              <a:rPr lang="nl-NL" sz="1200" b="0" dirty="0" smtClean="0"/>
              <a:t>doen om ervoor te zorgen dat er iets verandert</a:t>
            </a:r>
          </a:p>
          <a:p>
            <a:pPr fontAlgn="t"/>
            <a:r>
              <a:rPr lang="nl-NL" sz="1200" b="0" dirty="0" smtClean="0"/>
              <a:t>verdoven = iemand </a:t>
            </a:r>
            <a:r>
              <a:rPr lang="nl-NL" sz="1200" b="0" dirty="0" smtClean="0"/>
              <a:t>een prik geven zodat hij rustig wordt en geen pijn voelt</a:t>
            </a:r>
          </a:p>
          <a:p>
            <a:pPr fontAlgn="t"/>
            <a:r>
              <a:rPr lang="nl-NL" sz="1200" b="0" dirty="0" smtClean="0"/>
              <a:t>het </a:t>
            </a:r>
            <a:r>
              <a:rPr lang="nl-NL" sz="1200" b="0" dirty="0" smtClean="0"/>
              <a:t>doel = iets </a:t>
            </a:r>
            <a:r>
              <a:rPr lang="nl-NL" sz="1200" b="0" dirty="0" smtClean="0"/>
              <a:t>wat je wilt bereiken</a:t>
            </a:r>
          </a:p>
          <a:p>
            <a:pPr fontAlgn="t"/>
            <a:r>
              <a:rPr lang="nl-NL" sz="1200" b="0" dirty="0" smtClean="0"/>
              <a:t>de </a:t>
            </a:r>
            <a:r>
              <a:rPr lang="nl-NL" sz="1200" b="0" dirty="0" smtClean="0"/>
              <a:t>wet = de </a:t>
            </a:r>
            <a:r>
              <a:rPr lang="nl-NL" sz="1200" b="0" dirty="0" smtClean="0"/>
              <a:t>regels van een land</a:t>
            </a:r>
          </a:p>
          <a:p>
            <a:pPr fontAlgn="t"/>
            <a:r>
              <a:rPr lang="nl-NL" sz="1200" b="0" dirty="0" smtClean="0"/>
              <a:t>opkomen voor iets of </a:t>
            </a:r>
            <a:r>
              <a:rPr lang="nl-NL" sz="1200" b="0" dirty="0" smtClean="0"/>
              <a:t>iemand = iets </a:t>
            </a:r>
            <a:r>
              <a:rPr lang="nl-NL" sz="1200" b="0" dirty="0" smtClean="0"/>
              <a:t>of iemand beschermen</a:t>
            </a:r>
          </a:p>
          <a:p>
            <a:pPr fontAlgn="t"/>
            <a:r>
              <a:rPr lang="nl-NL" sz="1200" b="0" dirty="0" smtClean="0"/>
              <a:t>mishandelen = een </a:t>
            </a:r>
            <a:r>
              <a:rPr lang="nl-NL" sz="1200" b="0" dirty="0" smtClean="0"/>
              <a:t>mens of dier pijn doen</a:t>
            </a:r>
          </a:p>
          <a:p>
            <a:pPr fontAlgn="t"/>
            <a:r>
              <a:rPr lang="nl-NL" sz="1200" b="0" dirty="0" smtClean="0"/>
              <a:t>verwaarlozen = niet </a:t>
            </a:r>
            <a:r>
              <a:rPr lang="nl-NL" sz="1200" b="0" dirty="0" smtClean="0"/>
              <a:t>goed voor iets of iemand zorgen</a:t>
            </a:r>
            <a:endParaRPr lang="nl-NL" sz="12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err="1" smtClean="0"/>
              <a:t>Semantisatieverhaal</a:t>
            </a:r>
            <a:r>
              <a:rPr lang="nl-NL" sz="2200" u="sng" dirty="0" smtClean="0"/>
              <a:t>:</a:t>
            </a:r>
          </a:p>
          <a:p>
            <a:pPr marL="0" indent="0">
              <a:buNone/>
            </a:pPr>
            <a:r>
              <a:rPr lang="nl-NL" sz="1900" dirty="0" smtClean="0"/>
              <a:t>Gisteren </a:t>
            </a:r>
            <a:r>
              <a:rPr lang="nl-NL" sz="1900" dirty="0"/>
              <a:t>had ik een gaatje in mijn kies. Ik had mijn tanden al een hele tijd niet zo goed gepoetst. Ik had mijn </a:t>
            </a:r>
            <a:r>
              <a:rPr lang="nl-NL" sz="1900" dirty="0" smtClean="0"/>
              <a:t>tanden </a:t>
            </a:r>
            <a:r>
              <a:rPr lang="nl-NL" sz="1900" dirty="0"/>
              <a:t>een beetje </a:t>
            </a:r>
            <a:r>
              <a:rPr lang="nl-NL" sz="1900" b="1" u="sng" dirty="0"/>
              <a:t>verwaarloosd</a:t>
            </a:r>
            <a:r>
              <a:rPr lang="nl-NL" sz="1900" dirty="0"/>
              <a:t>. </a:t>
            </a:r>
            <a:r>
              <a:rPr lang="nl-NL" sz="1900" dirty="0" smtClean="0"/>
              <a:t>Verwaarlozen betekent </a:t>
            </a:r>
            <a:r>
              <a:rPr lang="nl-NL" sz="1900" b="1" i="1" dirty="0" smtClean="0"/>
              <a:t>niet goed voor iets of iemand zorgen</a:t>
            </a:r>
            <a:r>
              <a:rPr lang="nl-NL" sz="1900" dirty="0" smtClean="0"/>
              <a:t>. Doordat </a:t>
            </a:r>
            <a:r>
              <a:rPr lang="nl-NL" sz="1900" dirty="0"/>
              <a:t>ik ze had verwaarloosd, had ik een gaatje. En dus moest ik naar de tandarts toe. Gelukkig heb ik een súper </a:t>
            </a:r>
            <a:r>
              <a:rPr lang="nl-NL" sz="1900" dirty="0" smtClean="0"/>
              <a:t>aardige </a:t>
            </a:r>
            <a:r>
              <a:rPr lang="nl-NL" sz="1900" dirty="0"/>
              <a:t>tandarts. Hij </a:t>
            </a:r>
            <a:r>
              <a:rPr lang="nl-NL" sz="1900" b="1" u="sng" dirty="0"/>
              <a:t>geeft veel om</a:t>
            </a:r>
            <a:r>
              <a:rPr lang="nl-NL" sz="1900" dirty="0"/>
              <a:t> zijn </a:t>
            </a:r>
            <a:r>
              <a:rPr lang="nl-NL" sz="1900" dirty="0" smtClean="0"/>
              <a:t>patiënten. Om iets of iemand geven betekent </a:t>
            </a:r>
            <a:r>
              <a:rPr lang="nl-NL" sz="1900" b="1" i="1" dirty="0" smtClean="0"/>
              <a:t>van iets of iemand houden</a:t>
            </a:r>
            <a:r>
              <a:rPr lang="nl-NL" sz="1900" dirty="0" smtClean="0"/>
              <a:t>. Hij </a:t>
            </a:r>
            <a:r>
              <a:rPr lang="nl-NL" sz="1900" dirty="0"/>
              <a:t>houdt </a:t>
            </a:r>
            <a:r>
              <a:rPr lang="nl-NL" sz="1900" dirty="0" smtClean="0"/>
              <a:t>dus van </a:t>
            </a:r>
            <a:r>
              <a:rPr lang="nl-NL" sz="1900" dirty="0"/>
              <a:t>de mensen die bij hem komen. Hij geeft de mensen veel </a:t>
            </a:r>
            <a:r>
              <a:rPr lang="nl-NL" sz="1900" b="1" u="sng" dirty="0" smtClean="0"/>
              <a:t>aandacht</a:t>
            </a:r>
            <a:r>
              <a:rPr lang="nl-NL" sz="1900" dirty="0" smtClean="0"/>
              <a:t>, hij geeft ze </a:t>
            </a:r>
            <a:r>
              <a:rPr lang="nl-NL" sz="1900" b="1" i="1" dirty="0" smtClean="0"/>
              <a:t>de zorg</a:t>
            </a:r>
            <a:r>
              <a:rPr lang="nl-NL" sz="1900" b="1" dirty="0" smtClean="0"/>
              <a:t>.</a:t>
            </a:r>
            <a:r>
              <a:rPr lang="nl-NL" sz="1900" dirty="0" smtClean="0"/>
              <a:t> </a:t>
            </a:r>
            <a:r>
              <a:rPr lang="nl-NL" sz="1900" b="1" u="sng" dirty="0"/>
              <a:t>Het doel</a:t>
            </a:r>
            <a:r>
              <a:rPr lang="nl-NL" sz="1900" dirty="0"/>
              <a:t> van de tandarts is dat iedereen een gezond gebit heeft. </a:t>
            </a:r>
            <a:r>
              <a:rPr lang="nl-NL" sz="1900" dirty="0" smtClean="0"/>
              <a:t>Het doel is </a:t>
            </a:r>
            <a:r>
              <a:rPr lang="nl-NL" sz="1900" b="1" i="1" dirty="0" smtClean="0"/>
              <a:t>iets wat je wilt bereiken</a:t>
            </a:r>
            <a:r>
              <a:rPr lang="nl-NL" sz="1900" dirty="0" smtClean="0"/>
              <a:t>. Een </a:t>
            </a:r>
            <a:r>
              <a:rPr lang="nl-NL" sz="1900" dirty="0"/>
              <a:t>gebit zonder gaatjes dus! Mijn gaatje moest gevuld worden. Hij ging mij eerst </a:t>
            </a:r>
            <a:r>
              <a:rPr lang="nl-NL" sz="1900" b="1" u="sng" dirty="0"/>
              <a:t>verdoven</a:t>
            </a:r>
            <a:r>
              <a:rPr lang="nl-NL" sz="1900" dirty="0"/>
              <a:t>. </a:t>
            </a:r>
            <a:r>
              <a:rPr lang="nl-NL" sz="1900" dirty="0" smtClean="0"/>
              <a:t>Verdoven is </a:t>
            </a:r>
            <a:r>
              <a:rPr lang="nl-NL" sz="1900" b="1" i="1" dirty="0" smtClean="0"/>
              <a:t>iemand een prik geven zodat hij rustig wordt en geen pijn voelt</a:t>
            </a:r>
            <a:r>
              <a:rPr lang="nl-NL" sz="1900" dirty="0" smtClean="0"/>
              <a:t>. Toen </a:t>
            </a:r>
            <a:r>
              <a:rPr lang="nl-NL" sz="1900" dirty="0"/>
              <a:t>vulde hij het gaatje in mijn kies. Toen ik klaar was kreeg ik nog een tandenborstel cadeau. Ik voelde mij </a:t>
            </a:r>
            <a:r>
              <a:rPr lang="nl-NL" sz="1900" b="1" u="sng" dirty="0"/>
              <a:t>verwend</a:t>
            </a:r>
            <a:r>
              <a:rPr lang="nl-NL" sz="1900" dirty="0"/>
              <a:t> door deze tandarts! </a:t>
            </a:r>
            <a:r>
              <a:rPr lang="nl-NL" sz="1900" dirty="0" smtClean="0"/>
              <a:t>Verwennen betekent </a:t>
            </a:r>
            <a:r>
              <a:rPr lang="nl-NL" sz="1900" b="1" i="1" dirty="0" smtClean="0"/>
              <a:t>een mens of dier extra goed verzorgen en iets lekkers of leuks geven</a:t>
            </a:r>
            <a:r>
              <a:rPr lang="nl-NL" sz="1900" dirty="0" smtClean="0"/>
              <a:t>. Sommige </a:t>
            </a:r>
            <a:r>
              <a:rPr lang="nl-NL" sz="1900" dirty="0"/>
              <a:t>mensen zijn bang voor de tandarts. Ze zijn bang dat de tandarts </a:t>
            </a:r>
            <a:r>
              <a:rPr lang="nl-NL" sz="1900"/>
              <a:t>hen </a:t>
            </a:r>
            <a:r>
              <a:rPr lang="nl-NL" sz="1900" b="1" u="sng" smtClean="0"/>
              <a:t>mishandelt</a:t>
            </a:r>
            <a:r>
              <a:rPr lang="nl-NL" sz="1900" smtClean="0"/>
              <a:t>, </a:t>
            </a:r>
            <a:r>
              <a:rPr lang="nl-NL" sz="1900" dirty="0" smtClean="0"/>
              <a:t>dat is </a:t>
            </a:r>
            <a:r>
              <a:rPr lang="nl-NL" sz="1900" b="1" i="1" dirty="0" smtClean="0"/>
              <a:t>een mens of dier pijn doen</a:t>
            </a:r>
            <a:r>
              <a:rPr lang="nl-NL" sz="1900" dirty="0" smtClean="0"/>
              <a:t>. </a:t>
            </a:r>
            <a:r>
              <a:rPr lang="nl-NL" sz="1900" dirty="0"/>
              <a:t>Als iemand nare dingen zegt over mijn tandarts, </a:t>
            </a:r>
            <a:r>
              <a:rPr lang="nl-NL" sz="1900" b="1" u="sng" dirty="0"/>
              <a:t>kom ik altijd voor hem op</a:t>
            </a:r>
            <a:r>
              <a:rPr lang="nl-NL" sz="1900" dirty="0"/>
              <a:t>. </a:t>
            </a:r>
            <a:r>
              <a:rPr lang="nl-NL" sz="1900" dirty="0" smtClean="0"/>
              <a:t>Opkomen voor iets of iemand betekent </a:t>
            </a:r>
            <a:r>
              <a:rPr lang="nl-NL" sz="1900" b="1" i="1" dirty="0" smtClean="0"/>
              <a:t>iets of iemand beschermen</a:t>
            </a:r>
            <a:r>
              <a:rPr lang="nl-NL" sz="1900" dirty="0" smtClean="0"/>
              <a:t>. Want </a:t>
            </a:r>
            <a:r>
              <a:rPr lang="nl-NL" sz="1900" dirty="0"/>
              <a:t>mijn tandarts is super lief! Misschien ben ik wel een beetje verliefd op mijn tandarts….</a:t>
            </a:r>
            <a:br>
              <a:rPr lang="nl-NL" sz="1900" dirty="0"/>
            </a:br>
            <a:r>
              <a:rPr lang="nl-NL" sz="1900" dirty="0"/>
              <a:t>Toen ik weer naar huis ging, zag ik dat ik een boete had gekregen voor verkeerd parkeren. Tja, ik moet me houden aan </a:t>
            </a:r>
            <a:r>
              <a:rPr lang="nl-NL" sz="1900" b="1" u="sng" dirty="0"/>
              <a:t>de wet</a:t>
            </a:r>
            <a:r>
              <a:rPr lang="nl-NL" sz="1900" dirty="0"/>
              <a:t>. </a:t>
            </a:r>
            <a:r>
              <a:rPr lang="nl-NL" sz="1900" dirty="0" smtClean="0"/>
              <a:t>De wet zijn </a:t>
            </a:r>
            <a:r>
              <a:rPr lang="nl-NL" sz="1900" b="1" i="1" dirty="0" smtClean="0"/>
              <a:t>de regels van een land</a:t>
            </a:r>
            <a:r>
              <a:rPr lang="nl-NL" sz="1900" dirty="0" smtClean="0"/>
              <a:t>. Ik </a:t>
            </a:r>
            <a:r>
              <a:rPr lang="nl-NL" sz="1900" dirty="0"/>
              <a:t>had de auto op de stoep geparkeerd. Volgens de wet mag dat niet. Maar er </a:t>
            </a:r>
            <a:r>
              <a:rPr lang="nl-NL" sz="1900" dirty="0" smtClean="0"/>
              <a:t>zijn echt </a:t>
            </a:r>
            <a:r>
              <a:rPr lang="nl-NL" sz="1900" dirty="0"/>
              <a:t>veel te weinig parkeerplekken bij de tandarts! Ik kan er nooit mijn auto parkeren. Echt, zo vervelend. Misschien ga ik nog wel eens </a:t>
            </a:r>
            <a:r>
              <a:rPr lang="nl-NL" sz="1900" b="1" u="sng" dirty="0" smtClean="0"/>
              <a:t>actievoeren</a:t>
            </a:r>
            <a:r>
              <a:rPr lang="nl-NL" sz="1900" dirty="0"/>
              <a:t>! </a:t>
            </a:r>
            <a:r>
              <a:rPr lang="nl-NL" sz="1900" dirty="0" smtClean="0"/>
              <a:t>Actievoeren betekent </a:t>
            </a:r>
            <a:r>
              <a:rPr lang="nl-NL" sz="1900" b="1" i="1" dirty="0" smtClean="0"/>
              <a:t>iets doen om ervoor te zorgen dat er iets verandert</a:t>
            </a:r>
            <a:r>
              <a:rPr lang="nl-NL" sz="1900" dirty="0" smtClean="0"/>
              <a:t>.</a:t>
            </a:r>
            <a:endParaRPr lang="nl-NL" sz="1900" dirty="0"/>
          </a:p>
          <a:p>
            <a:pPr marL="0" indent="0" fontAlgn="b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u="sng" dirty="0" smtClean="0"/>
              <a:t>opkomen voor iets of iemand</a:t>
            </a:r>
            <a:endParaRPr lang="nl-NL" sz="5400" b="1" u="sng" dirty="0"/>
          </a:p>
        </p:txBody>
      </p:sp>
      <p:pic>
        <p:nvPicPr>
          <p:cNvPr id="7" name="Picture 3" descr="C:\Users\Kosterm\Downloads\shutterstock_11771041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20686" r="4841" b="5671"/>
          <a:stretch/>
        </p:blipFill>
        <p:spPr bwMode="auto">
          <a:xfrm>
            <a:off x="899592" y="1298505"/>
            <a:ext cx="7488832" cy="5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OMLAAG 2"/>
          <p:cNvSpPr/>
          <p:nvPr/>
        </p:nvSpPr>
        <p:spPr>
          <a:xfrm>
            <a:off x="2313460" y="1124744"/>
            <a:ext cx="484632" cy="14401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wet</a:t>
            </a:r>
            <a:endParaRPr lang="nl-NL" sz="8000" b="1" u="sng" dirty="0"/>
          </a:p>
        </p:txBody>
      </p:sp>
      <p:pic>
        <p:nvPicPr>
          <p:cNvPr id="14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31305" cy="47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actievoeren</a:t>
            </a:r>
            <a:endParaRPr lang="nl-NL" sz="8000" b="1" u="sng" dirty="0"/>
          </a:p>
        </p:txBody>
      </p:sp>
      <p:pic>
        <p:nvPicPr>
          <p:cNvPr id="8" name="Picture 3" descr="C:\Users\vdplasg\Downloads\shutterstock_38838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4711"/>
            <a:ext cx="7572672" cy="50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11760" y="476672"/>
            <a:ext cx="368932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195736" y="404664"/>
            <a:ext cx="417646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actievoeren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30237"/>
            <a:ext cx="2787026" cy="9588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79376" y="3875476"/>
            <a:ext cx="2924256" cy="5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2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andtekeningen verzamelen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235644">
            <a:off x="3911266" y="3431141"/>
            <a:ext cx="82818" cy="798192"/>
          </a:xfrm>
          <a:prstGeom prst="rect">
            <a:avLst/>
          </a:prstGeom>
        </p:spPr>
      </p:pic>
      <p:sp>
        <p:nvSpPr>
          <p:cNvPr id="9" name="Text Box 14"/>
          <p:cNvSpPr txBox="1"/>
          <p:nvPr/>
        </p:nvSpPr>
        <p:spPr>
          <a:xfrm>
            <a:off x="3374201" y="3825042"/>
            <a:ext cx="2444750" cy="72008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75856" y="3933056"/>
            <a:ext cx="2671082" cy="11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demonstreren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45817"/>
            <a:ext cx="2611399" cy="69930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37795" y="3918763"/>
            <a:ext cx="2611398" cy="1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collecteren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228184" y="476874"/>
            <a:ext cx="24842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= iets doen om er voor te zorgen dat er iets verandert</a:t>
            </a:r>
            <a:endParaRPr lang="nl-NL" dirty="0"/>
          </a:p>
        </p:txBody>
      </p:sp>
      <p:pic>
        <p:nvPicPr>
          <p:cNvPr id="8194" name="Picture 2" descr="C:\Users\vdplasg\Downloads\shutterstock_1421762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708778" cy="10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dplasg\Downloads\shutterstock_388380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53" y="4763105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routledm\AppData\Local\Microsoft\Windows\Temporary Internet Files\Content.IE5\KUPW8Y4P\shutterstock_1173459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09" y="4746482"/>
            <a:ext cx="1544937" cy="10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949848" y="404664"/>
            <a:ext cx="297318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en-US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doel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922669"/>
            <a:ext cx="2787026" cy="5144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933056"/>
            <a:ext cx="27870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10 kg afvallen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717032"/>
            <a:ext cx="2444750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28877" y="3645024"/>
            <a:ext cx="2671082" cy="11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rebuchet MS" panose="020B0603020202020204" pitchFamily="34" charset="0"/>
                <a:ea typeface="Calibri"/>
                <a:cs typeface="Times New Roman"/>
              </a:rPr>
              <a:t>e</a:t>
            </a:r>
            <a:r>
              <a:rPr lang="en-US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en gezond gebit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717032"/>
            <a:ext cx="2611399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13049" y="3645024"/>
            <a:ext cx="3151439" cy="1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rebuchet MS" panose="020B0603020202020204" pitchFamily="34" charset="0"/>
                <a:ea typeface="Calibri"/>
                <a:cs typeface="Times New Roman"/>
              </a:rPr>
              <a:t>e</a:t>
            </a:r>
            <a:r>
              <a:rPr lang="en-US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en </a:t>
            </a:r>
            <a:r>
              <a:rPr lang="en-US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schoon</a:t>
            </a:r>
            <a:r>
              <a:rPr lang="en-US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 toilet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235644">
            <a:off x="3854274" y="3434164"/>
            <a:ext cx="112362" cy="27770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228184" y="521423"/>
            <a:ext cx="24842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= iets wat je wilt bereiken</a:t>
            </a:r>
            <a:endParaRPr lang="nl-NL" sz="2800" dirty="0"/>
          </a:p>
        </p:txBody>
      </p:sp>
      <p:pic>
        <p:nvPicPr>
          <p:cNvPr id="6146" name="Picture 2" descr="C:\Users\vdplasg\Downloads\shutterstock_405984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28174"/>
            <a:ext cx="2016225" cy="13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dplasg\Downloads\shutterstock_13233438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93" y="4832799"/>
            <a:ext cx="1775619" cy="11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dplasg\Downloads\shutterstock_4330267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98" y="4832798"/>
            <a:ext cx="1775618" cy="1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latin typeface="Trebuchet MS"/>
                <a:ea typeface="Calibri"/>
                <a:cs typeface="Times New Roman"/>
              </a:rPr>
              <a:t>de afspraak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93305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latin typeface="Trebuchet MS"/>
                <a:ea typeface="Calibri"/>
                <a:cs typeface="Times New Roman"/>
              </a:rPr>
              <a:t>de regel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400" dirty="0" smtClean="0">
                <a:effectLst/>
                <a:latin typeface="Trebuchet MS"/>
                <a:ea typeface="Calibri"/>
                <a:cs typeface="Times New Roman"/>
              </a:rPr>
              <a:t>e wet</a:t>
            </a:r>
            <a:endParaRPr lang="nl-NL" sz="12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07903" y="5229200"/>
            <a:ext cx="4985777" cy="7200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In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de wet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staat dat je niet op 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stoep mag parkeren.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076799" y="4319976"/>
            <a:ext cx="2671665" cy="9621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062938" y="4283164"/>
            <a:ext cx="2757534" cy="9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de regels van een land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3" descr="C:\Users\vrielinf\AppData\Local\Microsoft\Windows\Temporary Internet Files\Content.IE5\ERRFVDQP\shutterstock_74408568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680" y="2419022"/>
            <a:ext cx="2713990" cy="20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 descr="C:\Users\routledm\AppData\Local\Microsoft\Windows\Temporary Internet Files\Content.IE5\321VJ0A3\shutterstock_14761601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10" y="1243023"/>
            <a:ext cx="2690034" cy="269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65497" cy="16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2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7504" y="332656"/>
            <a:ext cx="456361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verwaarlozen</a:t>
            </a:r>
            <a:endParaRPr lang="nl-NL" sz="5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verzorgen</a:t>
            </a:r>
            <a:endParaRPr lang="nl-NL" sz="5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poets bijna nooit.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gebit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verwaarloosd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poets elke dag. </a:t>
            </a: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gebit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verzorgd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vdplasg\Downloads\shutterstock_7541466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2816"/>
            <a:ext cx="5334000" cy="35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3942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3942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5466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6990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8514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91425"/>
            <a:ext cx="9144000" cy="529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7504" y="1591425"/>
            <a:ext cx="449160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voor jezelf opkomen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58569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voor een ander opkomen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2959577"/>
            <a:ext cx="40729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jezelf helpen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 voor mezelf op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Ik zeg dat ik dat niet wil.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2959577"/>
            <a:ext cx="4248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iemand anders helpen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 op voor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de tandarts. 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0" y="-243408"/>
            <a:ext cx="91333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8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opkomen voor iets of iemand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000" dirty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3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iets of iemand beschermen</a:t>
            </a:r>
            <a:endParaRPr lang="nl-NL" sz="2000" i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Kosterm\Downloads\shutterstock_266638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5749" r="10598" b="5671"/>
          <a:stretch/>
        </p:blipFill>
        <p:spPr bwMode="auto">
          <a:xfrm>
            <a:off x="1331640" y="3574964"/>
            <a:ext cx="1865456" cy="20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sterm\Downloads\shutterstock_11771041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20686" r="4841" b="5671"/>
          <a:stretch/>
        </p:blipFill>
        <p:spPr bwMode="auto">
          <a:xfrm>
            <a:off x="5220072" y="3539897"/>
            <a:ext cx="3168352" cy="22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5940152" y="3539897"/>
            <a:ext cx="216024" cy="61496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9512" y="116632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 iemand </a:t>
            </a:r>
            <a:b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geven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1663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iemand</a:t>
            </a:r>
            <a:b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verafschuwen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39139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van iemand 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tandarts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geeft om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 patiënten.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44008" y="1624654"/>
            <a:ext cx="4427983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niet van iemand 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verafschuwt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de tandarts.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vdplasg\Downloads\shutterstock_167867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7" y="2420888"/>
            <a:ext cx="3240360" cy="21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dplasg\Downloads\shutterstock_13688318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312368" cy="22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40 – 1 oktober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540568" y="332656"/>
            <a:ext cx="571574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aandacht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negeren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de zorg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tandarts heeft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aandacht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zijn patiënt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wil je geen aandacht geven.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negeer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je.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3" descr="C:\Users\vrielinf\AppData\Local\Microsoft\Windows\Temporary Internet Files\Content.IE5\4EL16YFW\shutterstock_207154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65" y="1988840"/>
            <a:ext cx="2963862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vdplasg\Downloads\shutterstock_5934298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6" y="2280951"/>
            <a:ext cx="3562336" cy="2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5279915" y="3212976"/>
            <a:ext cx="852728" cy="1359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1433611" y="3212976"/>
            <a:ext cx="1956037" cy="1493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699792" y="1584746"/>
            <a:ext cx="1158310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2339752" y="2504861"/>
            <a:ext cx="4320479" cy="8521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41016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effectLst/>
                <a:latin typeface="Trebuchet MS"/>
                <a:ea typeface="Calibri"/>
                <a:cs typeface="Times New Roman"/>
              </a:rPr>
              <a:t>verwennen</a:t>
            </a:r>
            <a:endParaRPr lang="nl-NL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7171" name="Picture 3" descr="C:\Users\vdplasg\Downloads\shutterstock_1069587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96013"/>
            <a:ext cx="2304256" cy="15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dplasg\Downloads\shutterstock_4799519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6" y="4330251"/>
            <a:ext cx="2149236" cy="14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dplasg\Downloads\shutterstock_1130256752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1" y="418591"/>
            <a:ext cx="2136326" cy="14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2320070" y="3356992"/>
            <a:ext cx="43204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Een mens of dier extra goed verzorgen en iets lekkers of leuks geven</a:t>
            </a:r>
            <a:endParaRPr lang="nl-NL" dirty="0"/>
          </a:p>
        </p:txBody>
      </p:sp>
      <p:pic>
        <p:nvPicPr>
          <p:cNvPr id="7174" name="Picture 6" descr="C:\Users\vdplasg\Downloads\shutterstock_82428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18" y="332656"/>
            <a:ext cx="1654055" cy="1973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84" y="-12211"/>
            <a:ext cx="91333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verdoven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iemand een prik geven zodat hij rustig wordt en geen pijn voelt</a:t>
            </a: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Hij ging mij eerst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verdoven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35945" y="3376813"/>
            <a:ext cx="9133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mishandelen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</a:p>
          <a:p>
            <a:pPr lvl="0"/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mens of dier pijn doen</a:t>
            </a: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Veel mensen zijn bang dat de tandarts hun gaat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mishandelen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routledm\AppData\Local\Microsoft\Windows\Temporary Internet Files\Content.IE5\5VWXX6TG\shutterstock_53344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44" y="1196752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utledm\AppData\Local\Microsoft\Windows\Temporary Internet Files\Content.IE5\XSIJSXR0\shutterstock_327889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088232" cy="14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verwaarlozen</a:t>
            </a:r>
            <a:endParaRPr lang="nl-NL" sz="8000" b="1" u="sng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68" y="1052736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vdplasg\Downloads\shutterstock_754146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9007"/>
            <a:ext cx="7344816" cy="49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-OMLAAG 6"/>
          <p:cNvSpPr/>
          <p:nvPr/>
        </p:nvSpPr>
        <p:spPr>
          <a:xfrm>
            <a:off x="3367288" y="1268760"/>
            <a:ext cx="484632" cy="165618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0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4800" y="7937"/>
            <a:ext cx="8822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/>
              <a:t>om </a:t>
            </a:r>
            <a:r>
              <a:rPr lang="en-US" sz="6600" b="1" u="sng" dirty="0" err="1" smtClean="0"/>
              <a:t>iets</a:t>
            </a:r>
            <a:r>
              <a:rPr lang="en-US" sz="6600" b="1" u="sng" dirty="0" smtClean="0"/>
              <a:t> of </a:t>
            </a:r>
            <a:r>
              <a:rPr lang="en-US" sz="6600" b="1" u="sng" dirty="0" err="1" smtClean="0"/>
              <a:t>iemand</a:t>
            </a:r>
            <a:r>
              <a:rPr lang="en-US" sz="6600" b="1" u="sng" dirty="0" smtClean="0"/>
              <a:t> </a:t>
            </a:r>
            <a:r>
              <a:rPr lang="en-US" sz="6600" b="1" u="sng" dirty="0" err="1" smtClean="0"/>
              <a:t>geven</a:t>
            </a:r>
            <a:endParaRPr lang="nl-NL" sz="6600" b="1" u="sng" dirty="0"/>
          </a:p>
        </p:txBody>
      </p:sp>
      <p:pic>
        <p:nvPicPr>
          <p:cNvPr id="7" name="Picture 2" descr="C:\Users\vdplasg\Downloads\shutterstock_167867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6907"/>
            <a:ext cx="7632848" cy="50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aandacht</a:t>
            </a:r>
            <a:endParaRPr lang="nl-NL" sz="8000" b="1" u="sng" dirty="0"/>
          </a:p>
        </p:txBody>
      </p:sp>
      <p:pic>
        <p:nvPicPr>
          <p:cNvPr id="7" name="Picture 3" descr="C:\Users\vdplasg\Downloads\shutterstock_593429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8025"/>
            <a:ext cx="7572886" cy="50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h</a:t>
            </a:r>
            <a:r>
              <a:rPr lang="en-US" sz="7200" b="1" u="sng" dirty="0" smtClean="0"/>
              <a:t>et </a:t>
            </a:r>
            <a:r>
              <a:rPr lang="en-US" sz="7200" b="1" u="sng" dirty="0" err="1" smtClean="0"/>
              <a:t>doel</a:t>
            </a:r>
            <a:endParaRPr lang="nl-NL" sz="7200" b="1" u="sng" dirty="0"/>
          </a:p>
        </p:txBody>
      </p:sp>
      <p:pic>
        <p:nvPicPr>
          <p:cNvPr id="7" name="Picture 3" descr="C:\Users\vdplasg\Downloads\shutterstock_1323343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5733"/>
            <a:ext cx="7803787" cy="52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verdoven</a:t>
            </a:r>
            <a:endParaRPr lang="nl-NL" sz="8000" b="1" u="sng" dirty="0"/>
          </a:p>
        </p:txBody>
      </p:sp>
      <p:pic>
        <p:nvPicPr>
          <p:cNvPr id="1026" name="Picture 2" descr="C:\Users\routledm\AppData\Local\Microsoft\Windows\Temporary Internet Files\Content.IE5\5VWXX6TG\shutterstock_53344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0758"/>
            <a:ext cx="6924600" cy="51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verwennen</a:t>
            </a:r>
            <a:endParaRPr lang="nl-NL" sz="8000" b="1" u="sng" dirty="0"/>
          </a:p>
        </p:txBody>
      </p:sp>
      <p:pic>
        <p:nvPicPr>
          <p:cNvPr id="8" name="Picture 5" descr="C:\Users\vdplasg\Downloads\shutterstock_113025675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3567"/>
            <a:ext cx="7536926" cy="50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mishandelen</a:t>
            </a:r>
            <a:endParaRPr lang="nl-NL" sz="8000" b="1" u="sng" dirty="0"/>
          </a:p>
        </p:txBody>
      </p:sp>
      <p:pic>
        <p:nvPicPr>
          <p:cNvPr id="3074" name="Picture 2" descr="C:\Users\routledm\AppData\Local\Microsoft\Windows\Temporary Internet Files\Content.IE5\XSIJSXR0\shutterstock_327889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3919"/>
            <a:ext cx="7572672" cy="51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16930</TotalTime>
  <Words>592</Words>
  <Application>Microsoft Office PowerPoint</Application>
  <PresentationFormat>Diavoorstelling (4:3)</PresentationFormat>
  <Paragraphs>208</Paragraphs>
  <Slides>22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2572</cp:revision>
  <cp:lastPrinted>2019-09-25T09:14:35Z</cp:lastPrinted>
  <dcterms:created xsi:type="dcterms:W3CDTF">2014-06-10T08:03:16Z</dcterms:created>
  <dcterms:modified xsi:type="dcterms:W3CDTF">2019-10-01T09:12:21Z</dcterms:modified>
</cp:coreProperties>
</file>