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57" r:id="rId3"/>
    <p:sldId id="311" r:id="rId4"/>
    <p:sldId id="344" r:id="rId5"/>
    <p:sldId id="312" r:id="rId6"/>
    <p:sldId id="265" r:id="rId7"/>
    <p:sldId id="266" r:id="rId8"/>
    <p:sldId id="259" r:id="rId9"/>
    <p:sldId id="260" r:id="rId10"/>
    <p:sldId id="289" r:id="rId11"/>
    <p:sldId id="327" r:id="rId12"/>
    <p:sldId id="324" r:id="rId13"/>
    <p:sldId id="270" r:id="rId14"/>
    <p:sldId id="353" r:id="rId15"/>
    <p:sldId id="365" r:id="rId16"/>
    <p:sldId id="358" r:id="rId17"/>
    <p:sldId id="360" r:id="rId18"/>
    <p:sldId id="366" r:id="rId19"/>
    <p:sldId id="320" r:id="rId20"/>
    <p:sldId id="362" r:id="rId21"/>
    <p:sldId id="352"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71" autoAdjust="0"/>
  </p:normalViewPr>
  <p:slideViewPr>
    <p:cSldViewPr>
      <p:cViewPr>
        <p:scale>
          <a:sx n="70" d="100"/>
          <a:sy n="70" d="100"/>
        </p:scale>
        <p:origin x="-133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17-9-2019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endParaRPr lang="nl-NL" sz="120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17-9-2019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17-9-2019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17-9-2019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17-9-2019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17-9-2019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17-9-2019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17-9-2019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17-9-2019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17-9-2019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17-9-2019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17-9-2019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17-9-2019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nu.nl/opmerkelijk/5982570/capelse-vakantieganger-neemt-per-ongeluk-tarantula-mee-uit-colombia.html"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smtClean="0"/>
              <a:t>Semantisatieverhaal:</a:t>
            </a:r>
          </a:p>
          <a:p>
            <a:pPr marL="0" indent="0" fontAlgn="b">
              <a:buNone/>
            </a:pPr>
            <a:r>
              <a:rPr lang="nl-NL" sz="2000" dirty="0" smtClean="0"/>
              <a:t>Weet je wat ik op internet las? Een man uit Capelle aan den IJssel was op vakantie geweest. Toen hij thuiskwam, had hij iets heel bijzonders in zijn koffer zitten. Zal ik </a:t>
            </a:r>
            <a:r>
              <a:rPr lang="nl-NL" sz="2000" b="1" u="sng" dirty="0" smtClean="0"/>
              <a:t>onthullen</a:t>
            </a:r>
            <a:r>
              <a:rPr lang="nl-NL" sz="2000" dirty="0" smtClean="0"/>
              <a:t> wat er in zat? Zal ik het </a:t>
            </a:r>
            <a:r>
              <a:rPr lang="nl-NL" sz="2000" b="1" i="1" dirty="0" smtClean="0"/>
              <a:t>bekendmaken</a:t>
            </a:r>
            <a:r>
              <a:rPr lang="nl-NL" sz="2000" dirty="0" smtClean="0"/>
              <a:t>? De man deed zijn koffer open en </a:t>
            </a:r>
            <a:r>
              <a:rPr lang="nl-NL" sz="2000" b="1" u="sng" dirty="0" smtClean="0"/>
              <a:t>prompt</a:t>
            </a:r>
            <a:r>
              <a:rPr lang="nl-NL" sz="2000" dirty="0" smtClean="0"/>
              <a:t>, </a:t>
            </a:r>
            <a:r>
              <a:rPr lang="nl-NL" sz="2000" b="1" i="1" dirty="0" smtClean="0"/>
              <a:t>direct</a:t>
            </a:r>
            <a:r>
              <a:rPr lang="nl-NL" sz="2000" dirty="0" smtClean="0"/>
              <a:t>, kroop er een hele grote spin uit. Het was </a:t>
            </a:r>
            <a:r>
              <a:rPr lang="nl-NL" sz="2000" b="1" u="sng" dirty="0" smtClean="0"/>
              <a:t>daadwerkelijk</a:t>
            </a:r>
            <a:r>
              <a:rPr lang="nl-NL" sz="2000" dirty="0" smtClean="0"/>
              <a:t>, </a:t>
            </a:r>
            <a:r>
              <a:rPr lang="nl-NL" sz="2000" b="1" i="1" dirty="0" smtClean="0"/>
              <a:t>echt</a:t>
            </a:r>
            <a:r>
              <a:rPr lang="nl-NL" sz="2000" dirty="0" smtClean="0"/>
              <a:t>, een vogelspin. </a:t>
            </a:r>
            <a:r>
              <a:rPr lang="nl-NL" sz="2000" dirty="0"/>
              <a:t>Het was een heel bijzonder </a:t>
            </a:r>
            <a:r>
              <a:rPr lang="nl-NL" sz="2000" b="1" u="sng" dirty="0"/>
              <a:t>voorval</a:t>
            </a:r>
            <a:r>
              <a:rPr lang="nl-NL" sz="2000" dirty="0"/>
              <a:t>, een hele bijzondere </a:t>
            </a:r>
            <a:r>
              <a:rPr lang="nl-NL" sz="2000" b="1" i="1" dirty="0"/>
              <a:t>gebeurtenis</a:t>
            </a:r>
            <a:r>
              <a:rPr lang="nl-NL" sz="2000" dirty="0"/>
              <a:t>. </a:t>
            </a:r>
            <a:r>
              <a:rPr lang="nl-NL" sz="2000" dirty="0" smtClean="0"/>
              <a:t>De man belde de dierenbescherming. De mensen van de dierenbescherming </a:t>
            </a:r>
            <a:r>
              <a:rPr lang="nl-NL" sz="2000" b="1" u="sng" dirty="0" smtClean="0"/>
              <a:t>bestormden</a:t>
            </a:r>
            <a:r>
              <a:rPr lang="nl-NL" sz="2000" dirty="0" smtClean="0"/>
              <a:t> het huis om de spin te vangen. Ze </a:t>
            </a:r>
            <a:r>
              <a:rPr lang="nl-NL" sz="2000" b="1" i="1" dirty="0"/>
              <a:t>gingen er met een grote groep tegelijk op </a:t>
            </a:r>
            <a:r>
              <a:rPr lang="nl-NL" sz="2000" b="1" i="1" dirty="0" smtClean="0"/>
              <a:t>af</a:t>
            </a:r>
            <a:r>
              <a:rPr lang="nl-NL" sz="2000" dirty="0" smtClean="0"/>
              <a:t>. </a:t>
            </a:r>
            <a:r>
              <a:rPr lang="nl-NL" sz="2000" dirty="0"/>
              <a:t>De </a:t>
            </a:r>
            <a:r>
              <a:rPr lang="nl-NL" sz="2000" dirty="0" smtClean="0"/>
              <a:t>man </a:t>
            </a:r>
            <a:r>
              <a:rPr lang="nl-NL" sz="2000" b="1" u="sng" dirty="0" smtClean="0"/>
              <a:t>betwijfelde</a:t>
            </a:r>
            <a:r>
              <a:rPr lang="nl-NL" sz="2000" dirty="0" smtClean="0"/>
              <a:t> </a:t>
            </a:r>
            <a:r>
              <a:rPr lang="nl-NL" sz="2000" dirty="0"/>
              <a:t>of ze op tijd zouden </a:t>
            </a:r>
            <a:r>
              <a:rPr lang="nl-NL" sz="2000" dirty="0" smtClean="0"/>
              <a:t>zijn, ze dachten dat ze waarschijnlijk niet op tijd zouden zijn. </a:t>
            </a:r>
            <a:r>
              <a:rPr lang="nl-NL" sz="2000" dirty="0"/>
              <a:t>Zouden ze de spin nog wel kunnen </a:t>
            </a:r>
            <a:r>
              <a:rPr lang="nl-NL" sz="2000" dirty="0" smtClean="0"/>
              <a:t>vinden of was hij allang weggelopen? De mensen vermoedden, dachten, dat de spin in de kelder zat. Ze gingen dus meteen naar de kelder. Ze </a:t>
            </a:r>
            <a:r>
              <a:rPr lang="nl-NL" sz="2000" b="1" u="sng" dirty="0" smtClean="0"/>
              <a:t>negeerden</a:t>
            </a:r>
            <a:r>
              <a:rPr lang="nl-NL" sz="2000" dirty="0" smtClean="0"/>
              <a:t> alle spullen, ze </a:t>
            </a:r>
            <a:r>
              <a:rPr lang="nl-NL" sz="2000" b="1" i="1" dirty="0" smtClean="0"/>
              <a:t>deden net of de spullen er niet waren</a:t>
            </a:r>
            <a:r>
              <a:rPr lang="nl-NL" sz="2000" dirty="0" smtClean="0"/>
              <a:t> en gingen met z’n allen zoeken naar de spin. Na een uur zoeken, wilden ze de zoektocht </a:t>
            </a:r>
            <a:r>
              <a:rPr lang="nl-NL" sz="2000" b="1" u="sng" dirty="0" smtClean="0"/>
              <a:t>afblazen</a:t>
            </a:r>
            <a:r>
              <a:rPr lang="nl-NL" sz="2000" dirty="0" smtClean="0"/>
              <a:t>, </a:t>
            </a:r>
            <a:r>
              <a:rPr lang="nl-NL" sz="2000" b="1" i="1" dirty="0" smtClean="0"/>
              <a:t>niet door laten gaan</a:t>
            </a:r>
            <a:r>
              <a:rPr lang="nl-NL" sz="2000" dirty="0" smtClean="0"/>
              <a:t>. Gelukkig bleven ze doorgaan en vonden ze de spin. Het was een spin die je niet als huisdier mag hebben. Vind jij dat ze de man moeten </a:t>
            </a:r>
            <a:r>
              <a:rPr lang="nl-NL" sz="2000" b="1" u="sng" dirty="0" smtClean="0"/>
              <a:t>aanklagen</a:t>
            </a:r>
            <a:r>
              <a:rPr lang="nl-NL" sz="2000" dirty="0" smtClean="0"/>
              <a:t>? Dat ze hem </a:t>
            </a:r>
            <a:r>
              <a:rPr lang="nl-NL" sz="2000" b="1" i="1" dirty="0" smtClean="0"/>
              <a:t>officieel de schuld moeten geven</a:t>
            </a:r>
            <a:r>
              <a:rPr lang="nl-NL" sz="2000" dirty="0" smtClean="0"/>
              <a:t>? Of moeten ze hem vrijspreken omdat hij er niks aan kon doen? Ik weet het niet zo goed. Voor mij is het in ieder geval een </a:t>
            </a:r>
            <a:r>
              <a:rPr lang="nl-NL" sz="2000" b="1" u="sng" dirty="0" smtClean="0"/>
              <a:t>signaal</a:t>
            </a:r>
            <a:r>
              <a:rPr lang="nl-NL" sz="2000" dirty="0" smtClean="0"/>
              <a:t> dat ik voortaan goed oplet bij het inpakken van mijn koffer. Het signaal betekent </a:t>
            </a:r>
            <a:r>
              <a:rPr lang="nl-NL" sz="2000" b="1" i="1" dirty="0" smtClean="0"/>
              <a:t>het teken dat je iets moet doen</a:t>
            </a:r>
            <a:r>
              <a:rPr lang="nl-NL" sz="2000" dirty="0" smtClean="0"/>
              <a:t>. Denken jullie dat dit verhaal daadwerkelijk gebeurd is? Of betwijfelen jullie het? Kijk maar eens op nu.nl, daar lees je het bericht.</a:t>
            </a:r>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afblazen</a:t>
            </a:r>
            <a:endParaRPr lang="nl-NL" sz="8000" b="1" u="sng" dirty="0"/>
          </a:p>
        </p:txBody>
      </p:sp>
      <p:sp>
        <p:nvSpPr>
          <p:cNvPr id="4" name="Rechthoek 3"/>
          <p:cNvSpPr/>
          <p:nvPr/>
        </p:nvSpPr>
        <p:spPr>
          <a:xfrm>
            <a:off x="1475656" y="5445224"/>
            <a:ext cx="148764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314" name="Picture 2" descr="C:\Users\Kosterm\Downloads\shutterstock_6476619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3967" y="1922887"/>
            <a:ext cx="4221088" cy="4221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924" y="4005064"/>
            <a:ext cx="442912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descr="C:\Users\Kosterm\Downloads\shutterstock_657694141.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263653" y="4077072"/>
            <a:ext cx="1412776"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8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aanklagen</a:t>
            </a:r>
            <a:endParaRPr lang="nl-NL" sz="8000" b="1" u="sng" dirty="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4050" y="1331376"/>
            <a:ext cx="529590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rot="21194312">
            <a:off x="2339752" y="2826630"/>
            <a:ext cx="1760418" cy="861774"/>
          </a:xfrm>
          <a:prstGeom prst="rect">
            <a:avLst/>
          </a:prstGeom>
          <a:solidFill>
            <a:schemeClr val="bg1"/>
          </a:solidFill>
        </p:spPr>
        <p:txBody>
          <a:bodyPr wrap="none" rtlCol="0">
            <a:spAutoFit/>
          </a:bodyPr>
          <a:lstStyle/>
          <a:p>
            <a:r>
              <a:rPr lang="nl-NL" sz="3200" dirty="0" smtClean="0">
                <a:solidFill>
                  <a:schemeClr val="accent1">
                    <a:lumMod val="50000"/>
                  </a:schemeClr>
                </a:solidFill>
                <a:latin typeface="Aharoni" panose="02010803020104030203" pitchFamily="2" charset="-79"/>
                <a:cs typeface="Aharoni" panose="02010803020104030203" pitchFamily="2" charset="-79"/>
              </a:rPr>
              <a:t>schuldig</a:t>
            </a:r>
          </a:p>
          <a:p>
            <a:endParaRPr lang="nl-NL" dirty="0">
              <a:solidFill>
                <a:schemeClr val="accent1">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00219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het signaal</a:t>
            </a:r>
            <a:endParaRPr lang="nl-NL" sz="8000" b="1" u="sng" dirty="0"/>
          </a:p>
        </p:txBody>
      </p:sp>
      <p:pic>
        <p:nvPicPr>
          <p:cNvPr id="3" name="Picture 2" descr="C:\Users\Kosterm\Downloads\shutterstock_60680225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1760" y="1700808"/>
            <a:ext cx="6144395" cy="41044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Kosterm\Downloads\shutterstock_29014804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2583" y="1628800"/>
            <a:ext cx="1581184" cy="34156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65481" y="5962054"/>
            <a:ext cx="9217024" cy="923330"/>
          </a:xfrm>
          <a:prstGeom prst="rect">
            <a:avLst/>
          </a:prstGeom>
        </p:spPr>
        <p:txBody>
          <a:bodyPr wrap="square">
            <a:spAutoFit/>
          </a:bodyPr>
          <a:lstStyle/>
          <a:p>
            <a:r>
              <a:rPr lang="nl-NL" dirty="0">
                <a:hlinkClick r:id="rId5"/>
              </a:rPr>
              <a:t>https://</a:t>
            </a:r>
            <a:r>
              <a:rPr lang="nl-NL" dirty="0" smtClean="0">
                <a:hlinkClick r:id="rId5"/>
              </a:rPr>
              <a:t>www.nu.nl/opmerkelijk/5982570/capelse-vakantieganger-neemt-per-ongeluk-tarantula-mee-uit-colombia.html</a:t>
            </a:r>
            <a:endParaRPr lang="nl-NL" dirty="0" smtClean="0"/>
          </a:p>
          <a:p>
            <a:endParaRPr lang="nl-NL" dirty="0"/>
          </a:p>
        </p:txBody>
      </p:sp>
    </p:spTree>
    <p:extLst>
      <p:ext uri="{BB962C8B-B14F-4D97-AF65-F5344CB8AC3E}">
        <p14:creationId xmlns:p14="http://schemas.microsoft.com/office/powerpoint/2010/main" val="53138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7504" y="470942"/>
            <a:ext cx="449160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geheimhouden</a:t>
            </a:r>
            <a:endParaRPr lang="nl-NL" sz="32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onthullen</a:t>
            </a:r>
            <a:endParaRPr lang="nl-NL" sz="36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Ik wil dit het liefst </a:t>
            </a:r>
            <a:r>
              <a:rPr lang="nl-NL" sz="2400" i="1" u="sng" dirty="0" smtClean="0">
                <a:solidFill>
                  <a:srgbClr val="387038"/>
                </a:solidFill>
                <a:latin typeface="Trebuchet MS"/>
                <a:ea typeface="Calibri"/>
                <a:cs typeface="Times New Roman"/>
              </a:rPr>
              <a:t>geheimhouden</a:t>
            </a:r>
            <a:r>
              <a:rPr lang="nl-NL" sz="2400" i="1" dirty="0" smtClean="0">
                <a:solidFill>
                  <a:srgbClr val="387038"/>
                </a:solidFill>
                <a:effectLst/>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Zal ik </a:t>
            </a:r>
            <a:r>
              <a:rPr lang="nl-NL" sz="2400" i="1" u="sng" dirty="0" smtClean="0">
                <a:solidFill>
                  <a:srgbClr val="387038"/>
                </a:solidFill>
                <a:latin typeface="Trebuchet MS"/>
                <a:ea typeface="Calibri"/>
                <a:cs typeface="Times New Roman"/>
              </a:rPr>
              <a:t>onthullen</a:t>
            </a:r>
            <a:r>
              <a:rPr lang="nl-NL" sz="2400" i="1" dirty="0" smtClean="0">
                <a:solidFill>
                  <a:srgbClr val="387038"/>
                </a:solidFill>
                <a:latin typeface="Trebuchet MS"/>
                <a:ea typeface="Calibri"/>
                <a:cs typeface="Times New Roman"/>
              </a:rPr>
              <a:t> wat er in zijn koffer zat?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Kosterm\Downloads\shutterstock_11240279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2251636"/>
            <a:ext cx="3918448" cy="261752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Kosterm\Downloads\shutterstock_129764624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520" y="2251636"/>
            <a:ext cx="3918448" cy="261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169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989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betwijfelen</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vermoeden</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300" i="1" dirty="0" smtClean="0">
                <a:solidFill>
                  <a:srgbClr val="387038"/>
                </a:solidFill>
                <a:latin typeface="Trebuchet MS"/>
                <a:ea typeface="Calibri"/>
                <a:cs typeface="Times New Roman"/>
              </a:rPr>
              <a:t>De mensen </a:t>
            </a:r>
            <a:r>
              <a:rPr lang="nl-NL" sz="2300" i="1" u="sng" dirty="0" smtClean="0">
                <a:solidFill>
                  <a:srgbClr val="387038"/>
                </a:solidFill>
                <a:latin typeface="Trebuchet MS"/>
                <a:ea typeface="Calibri"/>
                <a:cs typeface="Times New Roman"/>
              </a:rPr>
              <a:t>betwijfelden</a:t>
            </a:r>
            <a:r>
              <a:rPr lang="nl-NL" sz="2300" i="1" dirty="0" smtClean="0">
                <a:solidFill>
                  <a:srgbClr val="387038"/>
                </a:solidFill>
                <a:latin typeface="Trebuchet MS"/>
                <a:ea typeface="Calibri"/>
                <a:cs typeface="Times New Roman"/>
              </a:rPr>
              <a:t> of ze nog op tijd zouden zijn.</a:t>
            </a:r>
            <a:endParaRPr lang="nl-NL" sz="23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De mensen </a:t>
            </a:r>
            <a:r>
              <a:rPr lang="nl-NL" sz="2400" i="1" u="sng" dirty="0" smtClean="0">
                <a:solidFill>
                  <a:srgbClr val="387038"/>
                </a:solidFill>
                <a:latin typeface="Trebuchet MS"/>
                <a:ea typeface="Calibri"/>
                <a:cs typeface="Times New Roman"/>
              </a:rPr>
              <a:t>vermoedden</a:t>
            </a:r>
            <a:r>
              <a:rPr lang="nl-NL" sz="2400" i="1" dirty="0" smtClean="0">
                <a:solidFill>
                  <a:srgbClr val="387038"/>
                </a:solidFill>
                <a:latin typeface="Trebuchet MS"/>
                <a:ea typeface="Calibri"/>
                <a:cs typeface="Times New Roman"/>
              </a:rPr>
              <a:t> </a:t>
            </a:r>
            <a:r>
              <a:rPr lang="nl-NL" sz="2400" i="1" dirty="0">
                <a:solidFill>
                  <a:srgbClr val="387038"/>
                </a:solidFill>
                <a:latin typeface="Trebuchet MS"/>
                <a:ea typeface="Calibri"/>
                <a:cs typeface="Times New Roman"/>
              </a:rPr>
              <a:t>dat de spin in de kelder zat.</a:t>
            </a:r>
            <a:endParaRPr lang="nl-NL" sz="2400" dirty="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97153" y="2132856"/>
            <a:ext cx="388620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IJL-RECHTS 7"/>
          <p:cNvSpPr/>
          <p:nvPr/>
        </p:nvSpPr>
        <p:spPr>
          <a:xfrm>
            <a:off x="6344482" y="4610499"/>
            <a:ext cx="978408"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43" name="Picture 3" descr="C:\Users\Kosterm\Downloads\shutterstock_7809087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810" y="1855862"/>
            <a:ext cx="3322133" cy="332213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Kosterm\Downloads\shutterstock_1488787829.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204894" y="2492896"/>
            <a:ext cx="774818" cy="88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027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26064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600" b="1" dirty="0" smtClean="0">
                <a:solidFill>
                  <a:srgbClr val="387038"/>
                </a:solidFill>
                <a:latin typeface="Trebuchet MS"/>
                <a:ea typeface="Calibri"/>
                <a:cs typeface="Times New Roman"/>
              </a:rPr>
              <a:t>afblazen</a:t>
            </a:r>
            <a:endParaRPr lang="nl-NL" sz="6600" dirty="0">
              <a:effectLst/>
              <a:latin typeface="Calibri"/>
              <a:ea typeface="Calibri"/>
              <a:cs typeface="Times New Roman"/>
            </a:endParaRPr>
          </a:p>
        </p:txBody>
      </p:sp>
      <p:sp>
        <p:nvSpPr>
          <p:cNvPr id="13" name="Tekstvak 2"/>
          <p:cNvSpPr txBox="1">
            <a:spLocks noChangeArrowheads="1"/>
          </p:cNvSpPr>
          <p:nvPr/>
        </p:nvSpPr>
        <p:spPr bwMode="auto">
          <a:xfrm>
            <a:off x="4427984" y="25491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600" b="1" dirty="0" smtClean="0">
                <a:solidFill>
                  <a:srgbClr val="387038"/>
                </a:solidFill>
                <a:latin typeface="Trebuchet MS"/>
                <a:ea typeface="Calibri"/>
                <a:cs typeface="Times New Roman"/>
              </a:rPr>
              <a:t>doorgaan</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Na een uur zoeken, wilden ze de zoektocht </a:t>
            </a:r>
            <a:r>
              <a:rPr lang="nl-NL" sz="2400" i="1" u="sng" dirty="0">
                <a:solidFill>
                  <a:srgbClr val="387038"/>
                </a:solidFill>
                <a:latin typeface="Trebuchet MS"/>
                <a:ea typeface="Calibri"/>
                <a:cs typeface="Times New Roman"/>
              </a:rPr>
              <a:t>afblazen</a:t>
            </a:r>
            <a:r>
              <a:rPr lang="nl-NL" sz="2400" i="1" dirty="0" smtClean="0">
                <a:solidFill>
                  <a:srgbClr val="387038"/>
                </a:solidFill>
                <a:latin typeface="Trebuchet MS"/>
                <a:ea typeface="Calibri"/>
                <a:cs typeface="Times New Roman"/>
              </a:rPr>
              <a:t>.</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Gelukkig bleven ze </a:t>
            </a:r>
            <a:r>
              <a:rPr lang="nl-NL" sz="2400" i="1" u="sng" dirty="0" smtClean="0">
                <a:solidFill>
                  <a:srgbClr val="387038"/>
                </a:solidFill>
                <a:latin typeface="Trebuchet MS"/>
                <a:ea typeface="Calibri"/>
                <a:cs typeface="Times New Roman"/>
              </a:rPr>
              <a:t>doorgaan</a:t>
            </a:r>
            <a:r>
              <a:rPr lang="nl-NL" sz="2400" i="1" dirty="0" smtClean="0">
                <a:solidFill>
                  <a:srgbClr val="387038"/>
                </a:solidFill>
                <a:latin typeface="Trebuchet MS"/>
                <a:ea typeface="Calibri"/>
                <a:cs typeface="Times New Roman"/>
              </a:rPr>
              <a:t> en vonden ze de spin.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Kosterm\Downloads\shutterstock_6476619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624" y="1629872"/>
            <a:ext cx="3671336" cy="3671336"/>
          </a:xfrm>
          <a:prstGeom prst="rect">
            <a:avLst/>
          </a:prstGeom>
          <a:noFill/>
          <a:extLst>
            <a:ext uri="{909E8E84-426E-40DD-AFC4-6F175D3DCCD1}">
              <a14:hiddenFill xmlns:a14="http://schemas.microsoft.com/office/drawing/2010/main">
                <a:solidFill>
                  <a:srgbClr val="FFFFFF"/>
                </a:solidFill>
              </a14:hiddenFill>
            </a:ext>
          </a:extLst>
        </p:spPr>
      </p:pic>
      <p:sp>
        <p:nvSpPr>
          <p:cNvPr id="8" name="PIJL-RECHTS 7"/>
          <p:cNvSpPr/>
          <p:nvPr/>
        </p:nvSpPr>
        <p:spPr>
          <a:xfrm>
            <a:off x="5400093" y="2564904"/>
            <a:ext cx="2880320" cy="208823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1516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2692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aanklagen</a:t>
            </a:r>
            <a:endParaRPr lang="nl-NL" sz="4000" dirty="0">
              <a:effectLst/>
              <a:latin typeface="Calibri"/>
              <a:ea typeface="Calibri"/>
              <a:cs typeface="Times New Roman"/>
            </a:endParaRPr>
          </a:p>
        </p:txBody>
      </p:sp>
      <p:sp>
        <p:nvSpPr>
          <p:cNvPr id="13" name="Tekstvak 2"/>
          <p:cNvSpPr txBox="1">
            <a:spLocks noChangeArrowheads="1"/>
          </p:cNvSpPr>
          <p:nvPr/>
        </p:nvSpPr>
        <p:spPr bwMode="auto">
          <a:xfrm>
            <a:off x="4427984" y="326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vrijspreken</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300" i="1" dirty="0" smtClean="0">
                <a:solidFill>
                  <a:srgbClr val="387038"/>
                </a:solidFill>
                <a:latin typeface="Trebuchet MS"/>
                <a:ea typeface="Calibri"/>
                <a:cs typeface="Times New Roman"/>
              </a:rPr>
              <a:t>Vinden jullie dat ze de man moeten </a:t>
            </a:r>
            <a:r>
              <a:rPr lang="nl-NL" sz="2300" i="1" u="sng" dirty="0" smtClean="0">
                <a:solidFill>
                  <a:srgbClr val="387038"/>
                </a:solidFill>
                <a:latin typeface="Trebuchet MS"/>
                <a:ea typeface="Calibri"/>
                <a:cs typeface="Times New Roman"/>
              </a:rPr>
              <a:t>aanklagen</a:t>
            </a:r>
            <a:r>
              <a:rPr lang="nl-NL" sz="2300" i="1" dirty="0" smtClean="0">
                <a:solidFill>
                  <a:srgbClr val="387038"/>
                </a:solidFill>
                <a:latin typeface="Trebuchet MS"/>
                <a:ea typeface="Calibri"/>
                <a:cs typeface="Times New Roman"/>
              </a:rPr>
              <a:t>?</a:t>
            </a:r>
            <a:endParaRPr lang="nl-NL" sz="23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 rechter </a:t>
            </a:r>
            <a:r>
              <a:rPr lang="nl-NL" sz="2400" i="1" u="sng" dirty="0" smtClean="0">
                <a:solidFill>
                  <a:srgbClr val="387038"/>
                </a:solidFill>
                <a:latin typeface="Trebuchet MS"/>
                <a:ea typeface="Calibri"/>
                <a:cs typeface="Times New Roman"/>
              </a:rPr>
              <a:t>spreekt</a:t>
            </a:r>
            <a:r>
              <a:rPr lang="nl-NL" sz="2400" i="1" dirty="0" smtClean="0">
                <a:solidFill>
                  <a:srgbClr val="387038"/>
                </a:solidFill>
                <a:latin typeface="Trebuchet MS"/>
                <a:ea typeface="Calibri"/>
                <a:cs typeface="Times New Roman"/>
              </a:rPr>
              <a:t> de man </a:t>
            </a:r>
            <a:r>
              <a:rPr lang="nl-NL" sz="2400" i="1" u="sng" dirty="0" smtClean="0">
                <a:solidFill>
                  <a:srgbClr val="387038"/>
                </a:solidFill>
                <a:latin typeface="Trebuchet MS"/>
                <a:ea typeface="Calibri"/>
                <a:cs typeface="Times New Roman"/>
              </a:rPr>
              <a:t>vrij</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0318" y="1824037"/>
            <a:ext cx="37623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descr="C:\Users\Kosterm\Downloads\shutterstock_103958721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36096" y="2217916"/>
            <a:ext cx="2977385" cy="281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048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negeren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64495" y="47094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Trebuchet MS"/>
                <a:ea typeface="Calibri"/>
                <a:cs typeface="Times New Roman"/>
              </a:rPr>
              <a:t>a</a:t>
            </a:r>
            <a:r>
              <a:rPr lang="nl-NL" sz="4400" b="1" dirty="0" smtClean="0">
                <a:solidFill>
                  <a:srgbClr val="387038"/>
                </a:solidFill>
                <a:effectLst/>
                <a:latin typeface="Trebuchet MS"/>
                <a:ea typeface="Calibri"/>
                <a:cs typeface="Times New Roman"/>
              </a:rPr>
              <a:t>andacht geven</a:t>
            </a:r>
            <a:endParaRPr lang="nl-NL" sz="4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smtClean="0">
              <a:latin typeface="Trebuchet MS"/>
              <a:ea typeface="Calibri"/>
              <a:cs typeface="Times New Roman"/>
            </a:endParaRP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mensen </a:t>
            </a:r>
            <a:r>
              <a:rPr lang="nl-NL" sz="2400" i="1" u="sng" dirty="0" smtClean="0">
                <a:solidFill>
                  <a:srgbClr val="387038"/>
                </a:solidFill>
                <a:latin typeface="Trebuchet MS"/>
                <a:ea typeface="Calibri"/>
                <a:cs typeface="Times New Roman"/>
              </a:rPr>
              <a:t>negeren</a:t>
            </a:r>
            <a:r>
              <a:rPr lang="nl-NL" sz="2400" i="1" dirty="0" smtClean="0">
                <a:solidFill>
                  <a:srgbClr val="387038"/>
                </a:solidFill>
                <a:latin typeface="Trebuchet MS"/>
                <a:ea typeface="Calibri"/>
                <a:cs typeface="Times New Roman"/>
              </a:rPr>
              <a:t> alle spullen</a:t>
            </a:r>
            <a:r>
              <a:rPr lang="nl-NL" sz="2400" i="1" dirty="0" smtClean="0">
                <a:solidFill>
                  <a:srgbClr val="387038"/>
                </a:solidFill>
                <a:effectLst/>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Wij </a:t>
            </a:r>
            <a:r>
              <a:rPr lang="nl-NL" sz="2400" i="1" u="sng" dirty="0" smtClean="0">
                <a:solidFill>
                  <a:srgbClr val="387038"/>
                </a:solidFill>
                <a:latin typeface="Trebuchet MS"/>
                <a:ea typeface="Calibri"/>
                <a:cs typeface="Times New Roman"/>
              </a:rPr>
              <a:t>geven aandacht</a:t>
            </a:r>
            <a:r>
              <a:rPr lang="nl-NL" sz="2400" i="1" dirty="0" smtClean="0">
                <a:solidFill>
                  <a:srgbClr val="387038"/>
                </a:solidFill>
                <a:latin typeface="Trebuchet MS"/>
                <a:ea typeface="Calibri"/>
                <a:cs typeface="Times New Roman"/>
              </a:rPr>
              <a:t> aan de </a:t>
            </a:r>
            <a:r>
              <a:rPr lang="nl-NL" sz="2400" i="1" dirty="0" smtClean="0">
                <a:solidFill>
                  <a:srgbClr val="387038"/>
                </a:solidFill>
                <a:latin typeface="Trebuchet MS"/>
                <a:ea typeface="Calibri"/>
                <a:cs typeface="Times New Roman"/>
              </a:rPr>
              <a:t>spullen.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9185" y="2291257"/>
            <a:ext cx="4102294" cy="206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Kosterm\Downloads\shutterstock_127669504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20072" y="2417536"/>
            <a:ext cx="3630304" cy="193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05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3554819"/>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het signaal</a:t>
            </a:r>
            <a:r>
              <a:rPr lang="nl-NL" sz="44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het teken </a:t>
            </a:r>
            <a:r>
              <a:rPr lang="nl-NL" sz="4000" dirty="0" smtClean="0">
                <a:solidFill>
                  <a:prstClr val="black"/>
                </a:solidFill>
                <a:latin typeface="Trebuchet MS" panose="020B0603020202020204" pitchFamily="34" charset="0"/>
              </a:rPr>
              <a:t>(dat je iets moet doen)</a:t>
            </a:r>
          </a:p>
          <a:p>
            <a:pPr lvl="0"/>
            <a:endParaRPr lang="nl-NL" sz="9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Voor mij is dit een </a:t>
            </a:r>
            <a:r>
              <a:rPr lang="nl-NL" sz="3200" i="1" u="sng" dirty="0" smtClean="0">
                <a:solidFill>
                  <a:srgbClr val="00B050"/>
                </a:solidFill>
                <a:latin typeface="Trebuchet MS" panose="020B0603020202020204" pitchFamily="34" charset="0"/>
              </a:rPr>
              <a:t>signaal</a:t>
            </a:r>
            <a:r>
              <a:rPr lang="nl-NL" sz="3200" i="1" dirty="0" smtClean="0">
                <a:solidFill>
                  <a:srgbClr val="00B050"/>
                </a:solidFill>
                <a:latin typeface="Trebuchet MS" panose="020B0603020202020204" pitchFamily="34" charset="0"/>
              </a:rPr>
              <a:t> dat </a:t>
            </a:r>
          </a:p>
          <a:p>
            <a:pPr lvl="0"/>
            <a:r>
              <a:rPr lang="nl-NL" sz="3200" i="1" dirty="0" smtClean="0">
                <a:solidFill>
                  <a:srgbClr val="00B050"/>
                </a:solidFill>
                <a:latin typeface="Trebuchet MS" panose="020B0603020202020204" pitchFamily="34" charset="0"/>
              </a:rPr>
              <a:t>ik voortaan goed oplet bij </a:t>
            </a:r>
          </a:p>
          <a:p>
            <a:pPr lvl="0"/>
            <a:r>
              <a:rPr lang="nl-NL" sz="3200" i="1" dirty="0" smtClean="0">
                <a:solidFill>
                  <a:srgbClr val="00B050"/>
                </a:solidFill>
                <a:latin typeface="Trebuchet MS" panose="020B0603020202020204" pitchFamily="34" charset="0"/>
              </a:rPr>
              <a:t>het inpakken van mijn koffer.</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10684" y="3335501"/>
            <a:ext cx="9133383" cy="3477875"/>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het voorval</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de gebeurtenis</a:t>
            </a:r>
          </a:p>
          <a:p>
            <a:pPr lvl="0"/>
            <a:endParaRPr lang="nl-NL" sz="3600" dirty="0">
              <a:solidFill>
                <a:prstClr val="black"/>
              </a:solidFill>
              <a:latin typeface="Trebuchet MS" panose="020B0603020202020204" pitchFamily="34" charset="0"/>
            </a:endParaRPr>
          </a:p>
          <a:p>
            <a:pPr lvl="0"/>
            <a:endParaRPr lang="nl-NL"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Het was een heel bijzonder </a:t>
            </a:r>
            <a:r>
              <a:rPr lang="nl-NL" sz="3200" i="1" u="sng" dirty="0" smtClean="0">
                <a:solidFill>
                  <a:srgbClr val="00B050"/>
                </a:solidFill>
                <a:latin typeface="Trebuchet MS" panose="020B0603020202020204" pitchFamily="34" charset="0"/>
              </a:rPr>
              <a:t>voorval</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4099" name="Picture 3" descr="C:\Users\Kosterm\Downloads\shutterstock_137563069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84167" y="4444458"/>
            <a:ext cx="3044659" cy="17934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osterm\Downloads\shutterstock_537876001.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149030" y="5007640"/>
            <a:ext cx="1553122" cy="10374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osterm\Downloads\shutterstock_60680225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87254" y="1784996"/>
            <a:ext cx="2461084" cy="16440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Kosterm\Downloads\shutterstock_29014804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793143" y="1351463"/>
            <a:ext cx="795081" cy="171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34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38 – 17 september 2019</a:t>
            </a: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2985433"/>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prompt</a:t>
            </a:r>
            <a:r>
              <a:rPr lang="nl-NL" sz="44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a:t>
            </a:r>
            <a:r>
              <a:rPr lang="nl-NL" sz="6000" dirty="0" smtClean="0">
                <a:solidFill>
                  <a:prstClr val="black"/>
                </a:solidFill>
                <a:latin typeface="Trebuchet MS" panose="020B0603020202020204" pitchFamily="34" charset="0"/>
              </a:rPr>
              <a:t>direct, snel</a:t>
            </a:r>
          </a:p>
          <a:p>
            <a:pPr lvl="0"/>
            <a:endParaRPr lang="nl-NL" sz="44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De koffer ging open en </a:t>
            </a:r>
            <a:r>
              <a:rPr lang="nl-NL" sz="3200" i="1" u="sng" dirty="0" smtClean="0">
                <a:solidFill>
                  <a:srgbClr val="00B050"/>
                </a:solidFill>
                <a:latin typeface="Trebuchet MS" panose="020B0603020202020204" pitchFamily="34" charset="0"/>
              </a:rPr>
              <a:t>prompt</a:t>
            </a:r>
            <a:r>
              <a:rPr lang="nl-NL" sz="3200" i="1" dirty="0" smtClean="0">
                <a:solidFill>
                  <a:srgbClr val="00B050"/>
                </a:solidFill>
                <a:latin typeface="Trebuchet MS" panose="020B0603020202020204" pitchFamily="34" charset="0"/>
              </a:rPr>
              <a:t> </a:t>
            </a:r>
          </a:p>
          <a:p>
            <a:pPr lvl="0"/>
            <a:r>
              <a:rPr lang="nl-NL" sz="3200" i="1" dirty="0" smtClean="0">
                <a:solidFill>
                  <a:srgbClr val="00B050"/>
                </a:solidFill>
                <a:latin typeface="Trebuchet MS" panose="020B0603020202020204" pitchFamily="34" charset="0"/>
              </a:rPr>
              <a:t>kroop er een spin uit.</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10684" y="2852936"/>
            <a:ext cx="9133383" cy="4031873"/>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daadwerkelijk</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echt</a:t>
            </a:r>
          </a:p>
          <a:p>
            <a:pPr lvl="0"/>
            <a:endParaRPr lang="nl-NL" sz="3600" dirty="0" smtClean="0">
              <a:solidFill>
                <a:prstClr val="black"/>
              </a:solidFill>
              <a:latin typeface="Trebuchet MS" panose="020B0603020202020204" pitchFamily="34" charset="0"/>
            </a:endParaRPr>
          </a:p>
          <a:p>
            <a:pPr lvl="0"/>
            <a:endParaRPr lang="nl-NL" sz="3600" dirty="0">
              <a:solidFill>
                <a:prstClr val="black"/>
              </a:solidFill>
              <a:latin typeface="Trebuchet MS" panose="020B0603020202020204" pitchFamily="34" charset="0"/>
            </a:endParaRPr>
          </a:p>
          <a:p>
            <a:pPr lvl="0"/>
            <a:endParaRPr lang="nl-NL"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Het was </a:t>
            </a:r>
            <a:r>
              <a:rPr lang="nl-NL" sz="3200" i="1" u="sng" dirty="0" smtClean="0">
                <a:solidFill>
                  <a:srgbClr val="00B050"/>
                </a:solidFill>
                <a:latin typeface="Trebuchet MS" panose="020B0603020202020204" pitchFamily="34" charset="0"/>
              </a:rPr>
              <a:t>daadwerkelijk</a:t>
            </a:r>
            <a:r>
              <a:rPr lang="nl-NL" sz="3200" i="1" dirty="0" smtClean="0">
                <a:solidFill>
                  <a:srgbClr val="00B050"/>
                </a:solidFill>
                <a:latin typeface="Trebuchet MS" panose="020B0603020202020204" pitchFamily="34" charset="0"/>
              </a:rPr>
              <a:t> een vogelspin.</a:t>
            </a:r>
            <a:endParaRPr lang="nl-NL" sz="3200" i="1" dirty="0">
              <a:solidFill>
                <a:prstClr val="black"/>
              </a:solidFill>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2324" y="1321225"/>
            <a:ext cx="2952328" cy="174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Users\Kosterm\Downloads\shutterstock_537876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7865" y="4141678"/>
            <a:ext cx="3244974" cy="2167642"/>
          </a:xfrm>
          <a:prstGeom prst="rect">
            <a:avLst/>
          </a:prstGeom>
          <a:noFill/>
          <a:extLst>
            <a:ext uri="{909E8E84-426E-40DD-AFC4-6F175D3DCCD1}">
              <a14:hiddenFill xmlns:a14="http://schemas.microsoft.com/office/drawing/2010/main">
                <a:solidFill>
                  <a:srgbClr val="FFFFFF"/>
                </a:solidFill>
              </a14:hiddenFill>
            </a:ext>
          </a:extLst>
        </p:spPr>
      </p:pic>
      <p:sp>
        <p:nvSpPr>
          <p:cNvPr id="10" name="Gekromde PIJL-OMLAAG 9"/>
          <p:cNvSpPr/>
          <p:nvPr/>
        </p:nvSpPr>
        <p:spPr>
          <a:xfrm rot="853024">
            <a:off x="7720812" y="1785909"/>
            <a:ext cx="1353746" cy="596101"/>
          </a:xfrm>
          <a:prstGeom prst="curvedDownArrow">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438445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6924973"/>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bestormen</a:t>
            </a:r>
            <a:r>
              <a:rPr lang="nl-NL" sz="6600" dirty="0" smtClean="0">
                <a:solidFill>
                  <a:prstClr val="black"/>
                </a:solidFill>
                <a:latin typeface="Trebuchet MS" panose="020B0603020202020204" pitchFamily="34" charset="0"/>
              </a:rPr>
              <a:t> </a:t>
            </a:r>
            <a:r>
              <a:rPr lang="nl-NL" sz="6600" dirty="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met een grote groep tegelijk ergens op af gaan (omdat je iets wilt)</a:t>
            </a:r>
            <a:endParaRPr lang="nl-NL" sz="3200" i="1" u="sng" dirty="0">
              <a:solidFill>
                <a:srgbClr val="00B050"/>
              </a:solidFill>
              <a:latin typeface="Trebuchet MS" panose="020B0603020202020204" pitchFamily="34" charset="0"/>
            </a:endParaRPr>
          </a:p>
          <a:p>
            <a:pPr lvl="0"/>
            <a:endParaRPr lang="nl-NL" sz="3200" i="1" u="sng" dirty="0" smtClean="0">
              <a:solidFill>
                <a:srgbClr val="00B050"/>
              </a:solidFill>
              <a:latin typeface="Trebuchet MS" panose="020B0603020202020204" pitchFamily="34" charset="0"/>
            </a:endParaRPr>
          </a:p>
          <a:p>
            <a:pPr lvl="0"/>
            <a:endParaRPr lang="nl-NL" sz="3200" i="1" u="sng" dirty="0">
              <a:solidFill>
                <a:srgbClr val="00B050"/>
              </a:solidFill>
              <a:latin typeface="Trebuchet MS" panose="020B0603020202020204" pitchFamily="34" charset="0"/>
            </a:endParaRPr>
          </a:p>
          <a:p>
            <a:pPr lvl="0"/>
            <a:endParaRPr lang="nl-NL" sz="2000" i="1" u="sng" dirty="0">
              <a:solidFill>
                <a:srgbClr val="00B050"/>
              </a:solidFill>
              <a:latin typeface="Trebuchet MS" panose="020B0603020202020204" pitchFamily="34" charset="0"/>
            </a:endParaRPr>
          </a:p>
          <a:p>
            <a:pPr lvl="0"/>
            <a:endParaRPr lang="nl-NL" sz="4800" i="1" u="sng"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De mensen </a:t>
            </a:r>
            <a:r>
              <a:rPr lang="nl-NL" sz="3200" i="1" u="sng" dirty="0" smtClean="0">
                <a:solidFill>
                  <a:srgbClr val="00B050"/>
                </a:solidFill>
                <a:latin typeface="Trebuchet MS" panose="020B0603020202020204" pitchFamily="34" charset="0"/>
              </a:rPr>
              <a:t>bestormden</a:t>
            </a:r>
            <a:r>
              <a:rPr lang="nl-NL" sz="3200" i="1" dirty="0" smtClean="0">
                <a:solidFill>
                  <a:srgbClr val="00B050"/>
                </a:solidFill>
                <a:latin typeface="Trebuchet MS" panose="020B0603020202020204" pitchFamily="34" charset="0"/>
              </a:rPr>
              <a:t> het huis om de spin te vangen.</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7704" y="2996952"/>
            <a:ext cx="61245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884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899592" y="-27384"/>
            <a:ext cx="8244408" cy="1323439"/>
          </a:xfrm>
          <a:prstGeom prst="rect">
            <a:avLst/>
          </a:prstGeom>
          <a:noFill/>
        </p:spPr>
        <p:txBody>
          <a:bodyPr wrap="square" rtlCol="0">
            <a:spAutoFit/>
          </a:bodyPr>
          <a:lstStyle/>
          <a:p>
            <a:r>
              <a:rPr lang="nl-NL" sz="8000" b="1" u="sng" dirty="0" smtClean="0"/>
              <a:t>onthullen</a:t>
            </a:r>
            <a:endParaRPr lang="nl-NL" sz="8000" b="1" u="sng" dirty="0"/>
          </a:p>
        </p:txBody>
      </p:sp>
      <p:pic>
        <p:nvPicPr>
          <p:cNvPr id="3074" name="Picture 2" descr="C:\Users\Kosterm\Downloads\shutterstock_112402790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301807"/>
            <a:ext cx="7893341" cy="527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49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1323439"/>
          </a:xfrm>
          <a:prstGeom prst="rect">
            <a:avLst/>
          </a:prstGeom>
          <a:noFill/>
        </p:spPr>
        <p:txBody>
          <a:bodyPr wrap="square" rtlCol="0">
            <a:spAutoFit/>
          </a:bodyPr>
          <a:lstStyle/>
          <a:p>
            <a:r>
              <a:rPr lang="nl-NL" sz="8000" b="1" u="sng" dirty="0" smtClean="0"/>
              <a:t>prompt</a:t>
            </a:r>
            <a:endParaRPr lang="nl-NL" sz="8000" b="1" u="sng" dirty="0"/>
          </a:p>
        </p:txBody>
      </p:sp>
      <p:pic>
        <p:nvPicPr>
          <p:cNvPr id="2051" name="Picture 3" descr="C:\Users\Kosterm\Downloads\shutterstock_137563069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240" y="1663576"/>
            <a:ext cx="7918755" cy="50057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Kosterm\Downloads\shutterstock_537876001.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354918" y="3674321"/>
            <a:ext cx="2683731" cy="1792732"/>
          </a:xfrm>
          <a:prstGeom prst="rect">
            <a:avLst/>
          </a:prstGeom>
          <a:noFill/>
          <a:extLst>
            <a:ext uri="{909E8E84-426E-40DD-AFC4-6F175D3DCCD1}">
              <a14:hiddenFill xmlns:a14="http://schemas.microsoft.com/office/drawing/2010/main">
                <a:solidFill>
                  <a:srgbClr val="FFFFFF"/>
                </a:solidFill>
              </a14:hiddenFill>
            </a:ext>
          </a:extLst>
        </p:spPr>
      </p:pic>
      <p:sp>
        <p:nvSpPr>
          <p:cNvPr id="3" name="Gekromde PIJL-OMLAAG 2"/>
          <p:cNvSpPr/>
          <p:nvPr/>
        </p:nvSpPr>
        <p:spPr>
          <a:xfrm rot="853024">
            <a:off x="4752023" y="3576918"/>
            <a:ext cx="2258606" cy="731520"/>
          </a:xfrm>
          <a:prstGeom prst="curvedDownArrow">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809259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daadwerkelijk</a:t>
            </a:r>
            <a:endParaRPr lang="nl-NL" sz="8000" b="1" u="sng" dirty="0"/>
          </a:p>
        </p:txBody>
      </p:sp>
      <p:pic>
        <p:nvPicPr>
          <p:cNvPr id="6146" name="Picture 2" descr="C:\Users\Kosterm\Downloads\shutterstock_5378760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556792"/>
            <a:ext cx="7222359"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87624" y="7937"/>
            <a:ext cx="8055495" cy="1323439"/>
          </a:xfrm>
          <a:prstGeom prst="rect">
            <a:avLst/>
          </a:prstGeom>
          <a:noFill/>
        </p:spPr>
        <p:txBody>
          <a:bodyPr wrap="square" rtlCol="0">
            <a:spAutoFit/>
          </a:bodyPr>
          <a:lstStyle/>
          <a:p>
            <a:r>
              <a:rPr lang="nl-NL" sz="8000" b="1" u="sng" dirty="0" smtClean="0"/>
              <a:t>het voorval</a:t>
            </a:r>
            <a:endParaRPr lang="nl-NL" sz="8000" b="1" u="sng" dirty="0"/>
          </a:p>
        </p:txBody>
      </p:sp>
      <p:pic>
        <p:nvPicPr>
          <p:cNvPr id="7" name="Picture 3" descr="C:\Users\Kosterm\Downloads\shutterstock_137563069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0374" y="1916831"/>
            <a:ext cx="7063953" cy="4519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osterm\Downloads\shutterstock_537876001.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131839" y="3429000"/>
            <a:ext cx="2683731" cy="179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1323439"/>
          </a:xfrm>
          <a:prstGeom prst="rect">
            <a:avLst/>
          </a:prstGeom>
          <a:noFill/>
        </p:spPr>
        <p:txBody>
          <a:bodyPr wrap="square" rtlCol="0">
            <a:spAutoFit/>
          </a:bodyPr>
          <a:lstStyle/>
          <a:p>
            <a:r>
              <a:rPr lang="nl-NL" sz="8000" b="1" u="sng" dirty="0" smtClean="0"/>
              <a:t>bestormen</a:t>
            </a:r>
            <a:endParaRPr lang="nl-NL" sz="8000" b="1" u="sng"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924" y="4005064"/>
            <a:ext cx="442912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C:\Users\Kosterm\Downloads\shutterstock_59382072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71230" y="1988840"/>
            <a:ext cx="4461527" cy="420090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Kosterm\Downloads\shutterstock_657694141.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263653" y="4077072"/>
            <a:ext cx="1412776"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betwijfelen</a:t>
            </a:r>
            <a:endParaRPr lang="nl-NL" sz="8000" b="1" u="sng" dirty="0"/>
          </a:p>
        </p:txBody>
      </p:sp>
      <p:sp>
        <p:nvSpPr>
          <p:cNvPr id="3" name="Rechthoek 2"/>
          <p:cNvSpPr/>
          <p:nvPr/>
        </p:nvSpPr>
        <p:spPr>
          <a:xfrm>
            <a:off x="5724128" y="3068960"/>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Picture 3" descr="C:\Users\Kosterm\Downloads\shutterstock_78090871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0668" y="1556792"/>
            <a:ext cx="4978318" cy="497831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p:cNvSpPr/>
          <p:nvPr/>
        </p:nvSpPr>
        <p:spPr>
          <a:xfrm>
            <a:off x="2555775" y="2480802"/>
            <a:ext cx="971599" cy="138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4" descr="C:\Users\Kosterm\Downloads\shutterstock_148878782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11363" y="2492896"/>
            <a:ext cx="1052525" cy="121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8964488" cy="1323439"/>
          </a:xfrm>
          <a:prstGeom prst="rect">
            <a:avLst/>
          </a:prstGeom>
          <a:noFill/>
        </p:spPr>
        <p:txBody>
          <a:bodyPr wrap="square" rtlCol="0">
            <a:spAutoFit/>
          </a:bodyPr>
          <a:lstStyle/>
          <a:p>
            <a:r>
              <a:rPr lang="nl-NL" sz="8000" b="1" u="sng" dirty="0" smtClean="0"/>
              <a:t>negeren</a:t>
            </a:r>
            <a:endParaRPr lang="nl-NL" sz="8000" b="1" u="sng" dirty="0"/>
          </a:p>
        </p:txBody>
      </p:sp>
      <p:pic>
        <p:nvPicPr>
          <p:cNvPr id="11266" name="Picture 2" descr="C:\Users\Kosterm\Downloads\shutterstock_107836449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5480" y="1952701"/>
            <a:ext cx="4608520" cy="4140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924" y="4005064"/>
            <a:ext cx="442912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C:\Users\Kosterm\Downloads\shutterstock_657694141.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263653" y="4077072"/>
            <a:ext cx="1412776" cy="1412776"/>
          </a:xfrm>
          <a:prstGeom prst="rect">
            <a:avLst/>
          </a:prstGeom>
          <a:noFill/>
          <a:extLst>
            <a:ext uri="{909E8E84-426E-40DD-AFC4-6F175D3DCCD1}">
              <a14:hiddenFill xmlns:a14="http://schemas.microsoft.com/office/drawing/2010/main">
                <a:solidFill>
                  <a:srgbClr val="FFFFFF"/>
                </a:solidFill>
              </a14:hiddenFill>
            </a:ext>
          </a:extLst>
        </p:spPr>
      </p:pic>
      <p:sp>
        <p:nvSpPr>
          <p:cNvPr id="3" name="Vermenigvuldigen 2"/>
          <p:cNvSpPr/>
          <p:nvPr/>
        </p:nvSpPr>
        <p:spPr>
          <a:xfrm>
            <a:off x="4932040" y="4783460"/>
            <a:ext cx="1283052" cy="1115815"/>
          </a:xfrm>
          <a:prstGeom prst="mathMultiply">
            <a:avLst>
              <a:gd name="adj1" fmla="val 98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Vermenigvuldigen 9"/>
          <p:cNvSpPr/>
          <p:nvPr/>
        </p:nvSpPr>
        <p:spPr>
          <a:xfrm>
            <a:off x="7452320" y="4783460"/>
            <a:ext cx="1283052" cy="1115815"/>
          </a:xfrm>
          <a:prstGeom prst="mathMultiply">
            <a:avLst>
              <a:gd name="adj1" fmla="val 98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ermenigvuldigen 10"/>
          <p:cNvSpPr/>
          <p:nvPr/>
        </p:nvSpPr>
        <p:spPr>
          <a:xfrm>
            <a:off x="7829490" y="3820045"/>
            <a:ext cx="1283052" cy="1115815"/>
          </a:xfrm>
          <a:prstGeom prst="mathMultiply">
            <a:avLst>
              <a:gd name="adj1" fmla="val 98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Vermenigvuldigen 11"/>
          <p:cNvSpPr/>
          <p:nvPr/>
        </p:nvSpPr>
        <p:spPr>
          <a:xfrm>
            <a:off x="4535480" y="3447156"/>
            <a:ext cx="1283052" cy="1115815"/>
          </a:xfrm>
          <a:prstGeom prst="mathMultiply">
            <a:avLst>
              <a:gd name="adj1" fmla="val 98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3036</TotalTime>
  <Words>488</Words>
  <Application>Microsoft Office PowerPoint</Application>
  <PresentationFormat>Diavoorstelling (4:3)</PresentationFormat>
  <Paragraphs>219</Paragraphs>
  <Slides>21</Slides>
  <Notes>10</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Koster, Mariët</cp:lastModifiedBy>
  <cp:revision>458</cp:revision>
  <dcterms:created xsi:type="dcterms:W3CDTF">2019-03-05T11:12:30Z</dcterms:created>
  <dcterms:modified xsi:type="dcterms:W3CDTF">2019-09-17T09:17:43Z</dcterms:modified>
</cp:coreProperties>
</file>