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311" r:id="rId4"/>
    <p:sldId id="265" r:id="rId5"/>
    <p:sldId id="344" r:id="rId6"/>
    <p:sldId id="266" r:id="rId7"/>
    <p:sldId id="260" r:id="rId8"/>
    <p:sldId id="289" r:id="rId9"/>
    <p:sldId id="327" r:id="rId10"/>
    <p:sldId id="259" r:id="rId11"/>
    <p:sldId id="312" r:id="rId12"/>
    <p:sldId id="324" r:id="rId13"/>
    <p:sldId id="270" r:id="rId14"/>
    <p:sldId id="335" r:id="rId15"/>
    <p:sldId id="343" r:id="rId16"/>
    <p:sldId id="342" r:id="rId17"/>
    <p:sldId id="348" r:id="rId18"/>
    <p:sldId id="320" r:id="rId19"/>
    <p:sldId id="345" r:id="rId20"/>
    <p:sldId id="347" r:id="rId21"/>
    <p:sldId id="349" r:id="rId22"/>
    <p:sldId id="350"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71" autoAdjust="0"/>
  </p:normalViewPr>
  <p:slideViewPr>
    <p:cSldViewPr>
      <p:cViewPr>
        <p:scale>
          <a:sx n="95" d="100"/>
          <a:sy n="95" d="100"/>
        </p:scale>
        <p:origin x="-612"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EE719-2132-428F-88C3-601463DE0DD6}" type="datetimeFigureOut">
              <a:rPr lang="nl-NL" smtClean="0"/>
              <a:t>20-6-2019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D2238-BC57-49DB-9000-78F2CA072F07}" type="slidenum">
              <a:rPr lang="nl-NL" smtClean="0"/>
              <a:t>‹nr.›</a:t>
            </a:fld>
            <a:endParaRPr lang="nl-NL"/>
          </a:p>
        </p:txBody>
      </p:sp>
    </p:spTree>
    <p:extLst>
      <p:ext uri="{BB962C8B-B14F-4D97-AF65-F5344CB8AC3E}">
        <p14:creationId xmlns:p14="http://schemas.microsoft.com/office/powerpoint/2010/main" val="39991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fontAlgn="b">
              <a:buNone/>
            </a:pPr>
            <a:endParaRPr lang="nl-NL" sz="120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43895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7895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324789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42600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93921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150218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34040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902EBB-E90F-443C-9C5D-D5925B8084A4}" type="datetimeFigureOut">
              <a:rPr lang="nl-NL" smtClean="0"/>
              <a:t>20-6-2019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5419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902EBB-E90F-443C-9C5D-D5925B8084A4}" type="datetimeFigureOut">
              <a:rPr lang="nl-NL" smtClean="0"/>
              <a:t>20-6-2019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04179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902EBB-E90F-443C-9C5D-D5925B8084A4}" type="datetimeFigureOut">
              <a:rPr lang="nl-NL" smtClean="0"/>
              <a:t>20-6-2019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17883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24889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902EBB-E90F-443C-9C5D-D5925B8084A4}" type="datetimeFigureOut">
              <a:rPr lang="nl-NL" smtClean="0"/>
              <a:t>20-6-2019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1C8D8B6-6033-4BC4-BC88-C71426A53B96}" type="slidenum">
              <a:rPr lang="nl-NL" smtClean="0"/>
              <a:t>‹nr.›</a:t>
            </a:fld>
            <a:endParaRPr lang="nl-NL"/>
          </a:p>
        </p:txBody>
      </p:sp>
    </p:spTree>
    <p:extLst>
      <p:ext uri="{BB962C8B-B14F-4D97-AF65-F5344CB8AC3E}">
        <p14:creationId xmlns:p14="http://schemas.microsoft.com/office/powerpoint/2010/main" val="7184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02EBB-E90F-443C-9C5D-D5925B8084A4}" type="datetimeFigureOut">
              <a:rPr lang="nl-NL" smtClean="0"/>
              <a:t>20-6-2019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8D8B6-6033-4BC4-BC88-C71426A53B96}" type="slidenum">
              <a:rPr lang="nl-NL" smtClean="0"/>
              <a:t>‹nr.›</a:t>
            </a:fld>
            <a:endParaRPr lang="nl-NL"/>
          </a:p>
        </p:txBody>
      </p:sp>
    </p:spTree>
    <p:extLst>
      <p:ext uri="{BB962C8B-B14F-4D97-AF65-F5344CB8AC3E}">
        <p14:creationId xmlns:p14="http://schemas.microsoft.com/office/powerpoint/2010/main" val="2470539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1900" u="sng" dirty="0" smtClean="0"/>
              <a:t>Semantisatieverhaal:</a:t>
            </a:r>
          </a:p>
          <a:p>
            <a:pPr marL="0" indent="0" fontAlgn="b">
              <a:buNone/>
            </a:pPr>
            <a:r>
              <a:rPr lang="nl-NL" sz="1900" dirty="0" smtClean="0"/>
              <a:t>Mijn buurman heeft een nieuw huisdier. Mijn buurman heeft een nieuwe hond. Het is een speciale hond, want deze hond is blind, hij heeft een </a:t>
            </a:r>
            <a:r>
              <a:rPr lang="nl-NL" sz="1900" b="1" u="sng" dirty="0" smtClean="0"/>
              <a:t>visuele</a:t>
            </a:r>
            <a:r>
              <a:rPr lang="nl-NL" sz="1900" dirty="0" smtClean="0"/>
              <a:t> beperking. Visueel betekent </a:t>
            </a:r>
            <a:r>
              <a:rPr lang="nl-NL" sz="1900" b="1" i="1" dirty="0" smtClean="0"/>
              <a:t>wat met zien te maken heeft</a:t>
            </a:r>
            <a:r>
              <a:rPr lang="nl-NL" sz="1900" dirty="0" smtClean="0"/>
              <a:t>. De hond leefde op straat. Hij had geen baasje. Mijn buurman </a:t>
            </a:r>
            <a:r>
              <a:rPr lang="nl-NL" sz="1900" b="1" u="sng" dirty="0" smtClean="0"/>
              <a:t>heeft de hond onder zijn hoede genomen</a:t>
            </a:r>
            <a:r>
              <a:rPr lang="nl-NL" sz="1900" dirty="0" smtClean="0"/>
              <a:t>. Iets of iemand onder zijn hoede hebben betekent </a:t>
            </a:r>
            <a:r>
              <a:rPr lang="nl-NL" sz="1900" b="1" i="1" dirty="0" smtClean="0"/>
              <a:t>zorgen voor iets of iemand</a:t>
            </a:r>
            <a:r>
              <a:rPr lang="nl-NL" sz="1900" dirty="0" smtClean="0"/>
              <a:t>. Mijn buurman is voor de hond gaan zorgen. Dat was ook </a:t>
            </a:r>
            <a:r>
              <a:rPr lang="nl-NL" sz="1900" b="1" u="sng" dirty="0" smtClean="0"/>
              <a:t>urgent</a:t>
            </a:r>
            <a:r>
              <a:rPr lang="nl-NL" sz="1900" dirty="0" smtClean="0"/>
              <a:t>, </a:t>
            </a:r>
            <a:r>
              <a:rPr lang="nl-NL" sz="1900" b="1" i="1" dirty="0" smtClean="0"/>
              <a:t>dringend, heel hard nodig</a:t>
            </a:r>
            <a:r>
              <a:rPr lang="nl-NL" sz="1900" dirty="0" smtClean="0"/>
              <a:t>. De hond was ziek en had niet lang meer te leven op straat. Mijn buurman behartigt de belangen van de straathonden met een handicap. </a:t>
            </a:r>
            <a:r>
              <a:rPr lang="nl-NL" sz="1900" b="1" u="sng" dirty="0" smtClean="0"/>
              <a:t>De belangen van iemand behartigen</a:t>
            </a:r>
            <a:r>
              <a:rPr lang="nl-NL" sz="1900" dirty="0" smtClean="0"/>
              <a:t> betekent </a:t>
            </a:r>
            <a:r>
              <a:rPr lang="nl-NL" sz="1900" b="1" i="1" dirty="0" smtClean="0"/>
              <a:t>je inzetten voor iets wat voor iemand belangrijk is</a:t>
            </a:r>
            <a:r>
              <a:rPr lang="nl-NL" sz="1900" dirty="0" smtClean="0"/>
              <a:t>. Mijn buurman vertelt mensen over de honden en over hoe je ze kan helpen. Hij vertelt ook over </a:t>
            </a:r>
            <a:r>
              <a:rPr lang="nl-NL" sz="1900" b="1" u="sng" dirty="0" smtClean="0"/>
              <a:t>de acceptatie</a:t>
            </a:r>
            <a:r>
              <a:rPr lang="nl-NL" sz="1900" dirty="0" smtClean="0"/>
              <a:t> van deze honden. De acceptatie betekent </a:t>
            </a:r>
            <a:r>
              <a:rPr lang="nl-NL" sz="1900" b="1" i="1" dirty="0" smtClean="0"/>
              <a:t>het goedvinden dat iets er is</a:t>
            </a:r>
            <a:r>
              <a:rPr lang="nl-NL" sz="1900" dirty="0" smtClean="0"/>
              <a:t>. Dus of mensen het goedvinden dat de honden met een handicap er zijn. De mensen in onze buurt accepteren de blinde hond van mijn buurman wel allemaal. De buurman heeft ons ook </a:t>
            </a:r>
            <a:r>
              <a:rPr lang="nl-NL" sz="1900" smtClean="0"/>
              <a:t>direct </a:t>
            </a:r>
            <a:r>
              <a:rPr lang="nl-NL" sz="1900" smtClean="0"/>
              <a:t>verteld </a:t>
            </a:r>
            <a:r>
              <a:rPr lang="nl-NL" sz="1900" dirty="0" smtClean="0"/>
              <a:t>over de hond, want het gaat ons ook allemaal aan. </a:t>
            </a:r>
            <a:r>
              <a:rPr lang="nl-NL" sz="1900" b="1" u="sng" dirty="0" smtClean="0"/>
              <a:t>Aangaan</a:t>
            </a:r>
            <a:r>
              <a:rPr lang="nl-NL" sz="1900" dirty="0" smtClean="0"/>
              <a:t> betekent </a:t>
            </a:r>
            <a:r>
              <a:rPr lang="nl-NL" sz="1900" b="1" i="1" dirty="0" smtClean="0"/>
              <a:t>belangrijk zijn voor</a:t>
            </a:r>
            <a:r>
              <a:rPr lang="nl-NL" sz="1900" dirty="0" smtClean="0"/>
              <a:t>. Wij komen de hond vaak tegen. Mijn buurman wil </a:t>
            </a:r>
            <a:r>
              <a:rPr lang="nl-NL" sz="1900" b="1" u="sng" dirty="0" smtClean="0"/>
              <a:t>de beeldvorming</a:t>
            </a:r>
            <a:r>
              <a:rPr lang="nl-NL" sz="1900" dirty="0" smtClean="0"/>
              <a:t> over gehandicapte honden veranderen. De beeldvorming is </a:t>
            </a:r>
            <a:r>
              <a:rPr lang="nl-NL" sz="1900" b="1" i="1" dirty="0" smtClean="0"/>
              <a:t>het ontstaan van een mening over bepaalde mensen of onderwerpen</a:t>
            </a:r>
            <a:r>
              <a:rPr lang="nl-NL" sz="1900" dirty="0" smtClean="0"/>
              <a:t>. Hij wil dat mensen positief denken over de honden. En dat </a:t>
            </a:r>
            <a:r>
              <a:rPr lang="nl-NL" sz="1900" b="1" u="sng" dirty="0" smtClean="0"/>
              <a:t>de toegankelijkheid</a:t>
            </a:r>
            <a:r>
              <a:rPr lang="nl-NL" sz="1900" dirty="0" smtClean="0"/>
              <a:t> van parken voor gehandicapte dieren beter wordt. De toegankelijkheid betekent </a:t>
            </a:r>
            <a:r>
              <a:rPr lang="nl-NL" sz="1900" b="1" i="1" dirty="0" smtClean="0"/>
              <a:t>hoe makkelijk je ergens kunt komen</a:t>
            </a:r>
            <a:r>
              <a:rPr lang="nl-NL" sz="1900" dirty="0" smtClean="0"/>
              <a:t>. Dat is ook echt een </a:t>
            </a:r>
            <a:r>
              <a:rPr lang="nl-NL" sz="1900" b="1" u="sng" dirty="0" smtClean="0"/>
              <a:t>speerpunt</a:t>
            </a:r>
            <a:r>
              <a:rPr lang="nl-NL" sz="1900" dirty="0" smtClean="0"/>
              <a:t> van mijn buurman, </a:t>
            </a:r>
            <a:r>
              <a:rPr lang="nl-NL" sz="1900" b="1" i="1" dirty="0" smtClean="0"/>
              <a:t>iets waar hij extra aandacht aan geeft</a:t>
            </a:r>
            <a:r>
              <a:rPr lang="nl-NL" sz="1900" dirty="0" smtClean="0"/>
              <a:t>. Veel parken zijn lastig voor honden met een handicap. Dat wil mijn buurman veranderen. Hij wil dit onderwerp even goed </a:t>
            </a:r>
            <a:r>
              <a:rPr lang="nl-NL" sz="1900" b="1" u="sng" dirty="0" smtClean="0"/>
              <a:t>op de kaart zetten</a:t>
            </a:r>
            <a:r>
              <a:rPr lang="nl-NL" sz="1900" dirty="0" smtClean="0"/>
              <a:t>, </a:t>
            </a:r>
            <a:r>
              <a:rPr lang="nl-NL" sz="1900" b="1" i="1" dirty="0" smtClean="0"/>
              <a:t>bekendheid geven</a:t>
            </a:r>
            <a:r>
              <a:rPr lang="nl-NL" sz="1900" dirty="0" smtClean="0"/>
              <a:t>. Hebben jullie wel eens een dier met een handicap gezien?</a:t>
            </a:r>
          </a:p>
        </p:txBody>
      </p:sp>
    </p:spTree>
    <p:extLst>
      <p:ext uri="{BB962C8B-B14F-4D97-AF65-F5344CB8AC3E}">
        <p14:creationId xmlns:p14="http://schemas.microsoft.com/office/powerpoint/2010/main" val="246267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toegankelijk</a:t>
            </a:r>
            <a:endParaRPr lang="nl-NL" sz="8000" b="1" u="sng" dirty="0"/>
          </a:p>
        </p:txBody>
      </p:sp>
      <p:sp>
        <p:nvSpPr>
          <p:cNvPr id="3" name="Rechthoek 2"/>
          <p:cNvSpPr/>
          <p:nvPr/>
        </p:nvSpPr>
        <p:spPr>
          <a:xfrm>
            <a:off x="5724128" y="3068960"/>
            <a:ext cx="64807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2664" y="2204863"/>
            <a:ext cx="5275820" cy="448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4" y="3068960"/>
            <a:ext cx="336414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82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het speerpunt</a:t>
            </a:r>
            <a:endParaRPr lang="nl-NL" sz="8000" b="1" u="sng"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371032" y="1700808"/>
            <a:ext cx="429430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oelichting met afgeronde rechthoek 2"/>
          <p:cNvSpPr/>
          <p:nvPr/>
        </p:nvSpPr>
        <p:spPr>
          <a:xfrm>
            <a:off x="1357262" y="1307113"/>
            <a:ext cx="3264297" cy="1872208"/>
          </a:xfrm>
          <a:prstGeom prst="wedgeRoundRectCallout">
            <a:avLst>
              <a:gd name="adj1" fmla="val 116553"/>
              <a:gd name="adj2" fmla="val 476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chemeClr val="tx1"/>
                </a:solidFill>
                <a:latin typeface="Aharoni" panose="02010803020104030203" pitchFamily="2" charset="-79"/>
                <a:cs typeface="Aharoni" panose="02010803020104030203" pitchFamily="2" charset="-79"/>
              </a:rPr>
              <a:t>Parken moeten toegankelijker voor honden met een handicap!</a:t>
            </a:r>
            <a:endParaRPr lang="nl-NL" sz="28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416908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op de kaart zetten</a:t>
            </a:r>
            <a:endParaRPr lang="nl-NL" sz="8000" b="1" u="sng" dirty="0"/>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335" y="1772816"/>
            <a:ext cx="379034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oelichting met afgeronde rechthoek 6"/>
          <p:cNvSpPr/>
          <p:nvPr/>
        </p:nvSpPr>
        <p:spPr>
          <a:xfrm>
            <a:off x="3563888" y="1782943"/>
            <a:ext cx="3264297" cy="1448725"/>
          </a:xfrm>
          <a:prstGeom prst="wedgeRoundRectCallout">
            <a:avLst>
              <a:gd name="adj1" fmla="val -76146"/>
              <a:gd name="adj2" fmla="val 2835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chemeClr val="tx1"/>
                </a:solidFill>
                <a:latin typeface="Aharoni" panose="02010803020104030203" pitchFamily="2" charset="-79"/>
                <a:cs typeface="Aharoni" panose="02010803020104030203" pitchFamily="2" charset="-79"/>
              </a:rPr>
              <a:t>Gehandicapte dieren zijn belangrijk!</a:t>
            </a:r>
            <a:endParaRPr lang="nl-NL" sz="2800"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3138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extLst>
      <p:ext uri="{BB962C8B-B14F-4D97-AF65-F5344CB8AC3E}">
        <p14:creationId xmlns:p14="http://schemas.microsoft.com/office/powerpoint/2010/main" val="280173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visueel</a:t>
            </a:r>
            <a:endParaRPr lang="nl-NL" sz="60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auditief</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wat met zien te maken heeft</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Deze hond heeft een </a:t>
            </a:r>
            <a:r>
              <a:rPr lang="nl-NL" sz="2400" i="1" u="sng" dirty="0" smtClean="0">
                <a:solidFill>
                  <a:srgbClr val="387038"/>
                </a:solidFill>
                <a:latin typeface="Trebuchet MS"/>
                <a:ea typeface="Calibri"/>
                <a:cs typeface="Times New Roman"/>
              </a:rPr>
              <a:t>visuele</a:t>
            </a:r>
            <a:r>
              <a:rPr lang="nl-NL" sz="2400" i="1" dirty="0" smtClean="0">
                <a:solidFill>
                  <a:srgbClr val="387038"/>
                </a:solidFill>
                <a:latin typeface="Trebuchet MS"/>
                <a:ea typeface="Calibri"/>
                <a:cs typeface="Times New Roman"/>
              </a:rPr>
              <a:t> beperking.</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wat met horen te maken heeft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Zij heeft een </a:t>
            </a:r>
            <a:r>
              <a:rPr lang="nl-NL" sz="2400" i="1" u="sng" dirty="0" smtClean="0">
                <a:solidFill>
                  <a:srgbClr val="387038"/>
                </a:solidFill>
                <a:latin typeface="Trebuchet MS"/>
                <a:ea typeface="Calibri"/>
                <a:cs typeface="Times New Roman"/>
              </a:rPr>
              <a:t>auditieve</a:t>
            </a:r>
            <a:r>
              <a:rPr lang="nl-NL" sz="2400" i="1" dirty="0" smtClean="0">
                <a:solidFill>
                  <a:srgbClr val="387038"/>
                </a:solidFill>
                <a:latin typeface="Trebuchet MS"/>
                <a:ea typeface="Calibri"/>
                <a:cs typeface="Times New Roman"/>
              </a:rPr>
              <a:t> beperking.</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4" y="2680819"/>
            <a:ext cx="3816610" cy="254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2680819"/>
            <a:ext cx="3816424" cy="254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05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3989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acceptatie</a:t>
            </a:r>
            <a:endParaRPr lang="nl-NL" sz="4800" dirty="0">
              <a:effectLst/>
              <a:latin typeface="Calibri"/>
              <a:ea typeface="Calibri"/>
              <a:cs typeface="Times New Roman"/>
            </a:endParaRPr>
          </a:p>
        </p:txBody>
      </p:sp>
      <p:sp>
        <p:nvSpPr>
          <p:cNvPr id="13" name="Tekstvak 2"/>
          <p:cNvSpPr txBox="1">
            <a:spLocks noChangeArrowheads="1"/>
          </p:cNvSpPr>
          <p:nvPr/>
        </p:nvSpPr>
        <p:spPr bwMode="auto">
          <a:xfrm>
            <a:off x="4427984" y="39893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smtClean="0">
                <a:solidFill>
                  <a:srgbClr val="387038"/>
                </a:solidFill>
                <a:latin typeface="Trebuchet MS"/>
                <a:ea typeface="Calibri"/>
                <a:cs typeface="Times New Roman"/>
              </a:rPr>
              <a:t>de afkeuring</a:t>
            </a:r>
            <a:endParaRPr lang="nl-NL" sz="48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het goedvinden dat iets er is</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gn="ctr">
              <a:lnSpc>
                <a:spcPct val="107000"/>
              </a:lnSpc>
              <a:spcAft>
                <a:spcPts val="0"/>
              </a:spcAft>
            </a:pPr>
            <a:r>
              <a:rPr lang="nl-NL" sz="2400" i="1" dirty="0">
                <a:solidFill>
                  <a:srgbClr val="387038"/>
                </a:solidFill>
                <a:latin typeface="Trebuchet MS"/>
                <a:ea typeface="Calibri"/>
                <a:cs typeface="Times New Roman"/>
              </a:rPr>
              <a:t>M</a:t>
            </a:r>
            <a:r>
              <a:rPr lang="nl-NL" sz="2400" i="1" dirty="0" smtClean="0">
                <a:solidFill>
                  <a:srgbClr val="387038"/>
                </a:solidFill>
                <a:latin typeface="Trebuchet MS"/>
                <a:ea typeface="Calibri"/>
                <a:cs typeface="Times New Roman"/>
              </a:rPr>
              <a:t>ijn buurman vertelt over </a:t>
            </a:r>
            <a:r>
              <a:rPr lang="nl-NL" sz="2400" i="1" u="sng" dirty="0" smtClean="0">
                <a:solidFill>
                  <a:srgbClr val="387038"/>
                </a:solidFill>
                <a:latin typeface="Trebuchet MS"/>
                <a:ea typeface="Calibri"/>
                <a:cs typeface="Times New Roman"/>
              </a:rPr>
              <a:t>de acceptatie</a:t>
            </a:r>
            <a:r>
              <a:rPr lang="nl-NL" sz="2400" i="1" dirty="0" smtClean="0">
                <a:solidFill>
                  <a:srgbClr val="387038"/>
                </a:solidFill>
                <a:latin typeface="Trebuchet MS"/>
                <a:ea typeface="Calibri"/>
                <a:cs typeface="Times New Roman"/>
              </a:rPr>
              <a:t> van honden.</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iets niet goedvinden</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2800" dirty="0" smtClean="0">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De meneer laat zijn </a:t>
            </a:r>
            <a:r>
              <a:rPr lang="nl-NL" sz="2400" i="1" u="sng" dirty="0" smtClean="0">
                <a:solidFill>
                  <a:srgbClr val="387038"/>
                </a:solidFill>
                <a:latin typeface="Trebuchet MS"/>
                <a:ea typeface="Calibri"/>
                <a:cs typeface="Times New Roman"/>
              </a:rPr>
              <a:t>afkeuring</a:t>
            </a:r>
            <a:r>
              <a:rPr lang="nl-NL" sz="2400" i="1" dirty="0" smtClean="0">
                <a:solidFill>
                  <a:srgbClr val="387038"/>
                </a:solidFill>
                <a:latin typeface="Trebuchet MS"/>
                <a:ea typeface="Calibri"/>
                <a:cs typeface="Times New Roman"/>
              </a:rPr>
              <a:t> zien.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15617" y="2623488"/>
            <a:ext cx="2022172" cy="254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874092" y="2623487"/>
            <a:ext cx="2022173" cy="254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231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51720" y="2276873"/>
            <a:ext cx="4896544" cy="12961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051720" y="2204864"/>
            <a:ext cx="489654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smtClean="0">
                <a:effectLst/>
                <a:latin typeface="Trebuchet MS"/>
                <a:ea typeface="Calibri"/>
                <a:cs typeface="Times New Roman"/>
              </a:rPr>
              <a:t>de belangen van iemand behartigen </a:t>
            </a:r>
            <a:endParaRPr lang="nl-NL" sz="1000" dirty="0">
              <a:effectLst/>
              <a:ea typeface="Calibri"/>
              <a:cs typeface="Times New Roman"/>
            </a:endParaRPr>
          </a:p>
        </p:txBody>
      </p:sp>
      <p:cxnSp>
        <p:nvCxnSpPr>
          <p:cNvPr id="8" name="Rechte verbindingslijn 7"/>
          <p:cNvCxnSpPr/>
          <p:nvPr/>
        </p:nvCxnSpPr>
        <p:spPr>
          <a:xfrm flipH="1">
            <a:off x="2771800" y="3573016"/>
            <a:ext cx="432048" cy="1358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5134423" y="1432346"/>
            <a:ext cx="711596" cy="84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608616" y="825813"/>
            <a:ext cx="305161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635896" y="798036"/>
            <a:ext cx="302433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advocaat</a:t>
            </a:r>
            <a:endParaRPr lang="nl-NL" sz="1050" dirty="0">
              <a:effectLst/>
              <a:ea typeface="Calibri"/>
              <a:cs typeface="Times New Roman"/>
            </a:endParaRPr>
          </a:p>
        </p:txBody>
      </p:sp>
      <p:sp>
        <p:nvSpPr>
          <p:cNvPr id="15" name="Text Box 14"/>
          <p:cNvSpPr txBox="1"/>
          <p:nvPr/>
        </p:nvSpPr>
        <p:spPr>
          <a:xfrm>
            <a:off x="2561147" y="4931772"/>
            <a:ext cx="2752321"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2483768" y="4908352"/>
            <a:ext cx="287811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smtClean="0">
                <a:effectLst/>
                <a:latin typeface="Trebuchet MS"/>
                <a:ea typeface="Calibri"/>
                <a:cs typeface="Times New Roman"/>
              </a:rPr>
              <a:t>de premier</a:t>
            </a:r>
            <a:endParaRPr lang="nl-NL" sz="1050" dirty="0">
              <a:effectLst/>
              <a:ea typeface="Calibri"/>
              <a:cs typeface="Times New Roman"/>
            </a:endParaRPr>
          </a:p>
        </p:txBody>
      </p:sp>
      <p:sp>
        <p:nvSpPr>
          <p:cNvPr id="23" name="Text Box 14"/>
          <p:cNvSpPr txBox="1"/>
          <p:nvPr/>
        </p:nvSpPr>
        <p:spPr>
          <a:xfrm>
            <a:off x="2330068" y="3573016"/>
            <a:ext cx="4330163" cy="864096"/>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4" name="Tekstvak 2"/>
          <p:cNvSpPr txBox="1">
            <a:spLocks noChangeArrowheads="1"/>
          </p:cNvSpPr>
          <p:nvPr/>
        </p:nvSpPr>
        <p:spPr bwMode="auto">
          <a:xfrm>
            <a:off x="2339753" y="3573016"/>
            <a:ext cx="4320478" cy="57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latin typeface="Trebuchet MS"/>
                <a:ea typeface="Calibri"/>
                <a:cs typeface="Times New Roman"/>
              </a:rPr>
              <a:t>je inzetten voor iets wat voor iemand belangrijk is</a:t>
            </a:r>
            <a:endParaRPr lang="nl-NL" sz="1050" dirty="0">
              <a:effectLst/>
              <a:latin typeface="Calibri"/>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pic>
        <p:nvPicPr>
          <p:cNvPr id="1536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458065"/>
            <a:ext cx="3131912" cy="167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081342" y="1988840"/>
            <a:ext cx="1739130" cy="14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5536" y="3956682"/>
            <a:ext cx="1823648" cy="176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145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63750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smtClean="0">
                <a:latin typeface="Trebuchet MS"/>
                <a:ea typeface="Calibri"/>
                <a:cs typeface="Times New Roman"/>
              </a:rPr>
              <a:t>de informatie</a:t>
            </a:r>
            <a:endParaRPr lang="nl-NL" sz="1050" dirty="0">
              <a:effectLst/>
              <a:ea typeface="Calibri"/>
              <a:cs typeface="Times New Roman"/>
            </a:endParaRPr>
          </a:p>
        </p:txBody>
      </p:sp>
      <p:sp>
        <p:nvSpPr>
          <p:cNvPr id="9" name="Text Box 14"/>
          <p:cNvSpPr txBox="1"/>
          <p:nvPr/>
        </p:nvSpPr>
        <p:spPr>
          <a:xfrm>
            <a:off x="2966594" y="4077072"/>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2800" dirty="0">
                <a:latin typeface="Trebuchet MS"/>
                <a:ea typeface="Calibri"/>
                <a:cs typeface="Times New Roman"/>
              </a:rPr>
              <a:t>de beeldvorming</a:t>
            </a:r>
            <a:endParaRPr lang="nl-NL" sz="700" dirty="0">
              <a:ea typeface="Calibri"/>
              <a:cs typeface="Times New Roman"/>
            </a:endParaRPr>
          </a:p>
        </p:txBody>
      </p:sp>
      <p:sp>
        <p:nvSpPr>
          <p:cNvPr id="10" name="Text Box 14"/>
          <p:cNvSpPr txBox="1"/>
          <p:nvPr/>
        </p:nvSpPr>
        <p:spPr>
          <a:xfrm>
            <a:off x="5868144" y="3485376"/>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smtClean="0">
                <a:effectLst/>
                <a:latin typeface="Trebuchet MS"/>
                <a:ea typeface="Calibri"/>
                <a:cs typeface="Times New Roman"/>
              </a:rPr>
              <a:t>de mening</a:t>
            </a:r>
            <a:endParaRPr lang="nl-NL" sz="800" dirty="0">
              <a:effectLst/>
              <a:ea typeface="Calibri"/>
              <a:cs typeface="Times New Roman"/>
            </a:endParaRPr>
          </a:p>
        </p:txBody>
      </p:sp>
      <p:sp>
        <p:nvSpPr>
          <p:cNvPr id="12" name="Text Box 14"/>
          <p:cNvSpPr txBox="1"/>
          <p:nvPr/>
        </p:nvSpPr>
        <p:spPr>
          <a:xfrm>
            <a:off x="3150330" y="4797152"/>
            <a:ext cx="3494214" cy="1295062"/>
          </a:xfrm>
          <a:prstGeom prst="rect">
            <a:avLst/>
          </a:prstGeom>
          <a:solidFill>
            <a:srgbClr val="FAFCFA"/>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150329" y="4801150"/>
            <a:ext cx="3551458" cy="4757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Trebuchet MS"/>
                <a:ea typeface="Calibri"/>
                <a:cs typeface="Times New Roman"/>
              </a:rPr>
              <a:t>= </a:t>
            </a:r>
            <a:r>
              <a:rPr lang="nl-NL" sz="2400" dirty="0" smtClean="0">
                <a:effectLst/>
                <a:latin typeface="Trebuchet MS"/>
                <a:ea typeface="Calibri"/>
                <a:cs typeface="Times New Roman"/>
              </a:rPr>
              <a:t>het ontstaan van een mening over bepaalde mensen of onderwerpen</a:t>
            </a:r>
            <a:endParaRPr lang="nl-NL" sz="1050" dirty="0">
              <a:effectLst/>
              <a:latin typeface="Calibri"/>
              <a:ea typeface="Calibri"/>
              <a:cs typeface="Times New Roman"/>
            </a:endParaRPr>
          </a:p>
        </p:txBody>
      </p:sp>
      <p:pic>
        <p:nvPicPr>
          <p:cNvPr id="1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2160" y="1617022"/>
            <a:ext cx="2793756" cy="174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51520" y="2276872"/>
            <a:ext cx="2808323" cy="224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50330" y="1443509"/>
            <a:ext cx="2717814" cy="244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184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313932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urgent</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dringend, heel hard nodig</a:t>
            </a:r>
          </a:p>
          <a:p>
            <a:pPr lvl="0"/>
            <a:endParaRPr lang="nl-NL" sz="3200" i="1" u="sng"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De situatie van de hond was </a:t>
            </a:r>
            <a:r>
              <a:rPr lang="nl-NL" sz="3200" i="1" u="sng" dirty="0" smtClean="0">
                <a:solidFill>
                  <a:srgbClr val="00B050"/>
                </a:solidFill>
                <a:latin typeface="Trebuchet MS" panose="020B0603020202020204" pitchFamily="34" charset="0"/>
              </a:rPr>
              <a:t>urgent</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10684" y="2924944"/>
            <a:ext cx="9133383" cy="3693319"/>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aangaan</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belangrijk zijn voor</a:t>
            </a:r>
          </a:p>
          <a:p>
            <a:pPr lvl="0"/>
            <a:endParaRPr lang="nl-NL" dirty="0" smtClean="0">
              <a:solidFill>
                <a:prstClr val="black"/>
              </a:solidFill>
              <a:latin typeface="Trebuchet MS" panose="020B0603020202020204" pitchFamily="34" charset="0"/>
            </a:endParaRPr>
          </a:p>
          <a:p>
            <a:pPr lvl="0"/>
            <a:endParaRPr lang="nl-NL"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Onze buurman vertelde de hele buurt over de hond, want dat </a:t>
            </a:r>
            <a:r>
              <a:rPr lang="nl-NL" sz="3200" i="1" u="sng" dirty="0" smtClean="0">
                <a:solidFill>
                  <a:srgbClr val="00B050"/>
                </a:solidFill>
                <a:latin typeface="Trebuchet MS" panose="020B0603020202020204" pitchFamily="34" charset="0"/>
              </a:rPr>
              <a:t>ging</a:t>
            </a:r>
            <a:r>
              <a:rPr lang="nl-NL" sz="3200" i="1" dirty="0" smtClean="0">
                <a:solidFill>
                  <a:srgbClr val="00B050"/>
                </a:solidFill>
                <a:latin typeface="Trebuchet MS" panose="020B0603020202020204" pitchFamily="34" charset="0"/>
              </a:rPr>
              <a:t> ons allemaal </a:t>
            </a:r>
            <a:r>
              <a:rPr lang="nl-NL" sz="3200" i="1" u="sng" dirty="0" smtClean="0">
                <a:solidFill>
                  <a:srgbClr val="00B050"/>
                </a:solidFill>
                <a:latin typeface="Trebuchet MS" panose="020B0603020202020204" pitchFamily="34" charset="0"/>
              </a:rPr>
              <a:t>aan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72589" y="1196751"/>
            <a:ext cx="2204338" cy="168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90188" y="4291004"/>
            <a:ext cx="5232395" cy="1226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934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7078861"/>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iets of iemand onder zijn hoede hebben</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zorgen voor iets of iemand</a:t>
            </a: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1600" i="1" u="sng"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buurman </a:t>
            </a:r>
            <a:r>
              <a:rPr lang="nl-NL" sz="3200" i="1" u="sng" dirty="0" smtClean="0">
                <a:solidFill>
                  <a:srgbClr val="00B050"/>
                </a:solidFill>
                <a:latin typeface="Trebuchet MS" panose="020B0603020202020204" pitchFamily="34" charset="0"/>
              </a:rPr>
              <a:t>heeft</a:t>
            </a:r>
            <a:r>
              <a:rPr lang="nl-NL" sz="3200" i="1" dirty="0" smtClean="0">
                <a:solidFill>
                  <a:srgbClr val="00B050"/>
                </a:solidFill>
                <a:latin typeface="Trebuchet MS" panose="020B0603020202020204" pitchFamily="34" charset="0"/>
              </a:rPr>
              <a:t> de blinde straathond </a:t>
            </a:r>
            <a:r>
              <a:rPr lang="nl-NL" sz="3200" i="1" u="sng" dirty="0" smtClean="0">
                <a:solidFill>
                  <a:srgbClr val="00B050"/>
                </a:solidFill>
                <a:latin typeface="Trebuchet MS" panose="020B0603020202020204" pitchFamily="34" charset="0"/>
              </a:rPr>
              <a:t>onder zijn hoede genomen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789040"/>
            <a:ext cx="2880320" cy="192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28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25 – 18 juni 2019</a:t>
            </a:r>
          </a:p>
          <a:p>
            <a:r>
              <a:rPr lang="nl-NL" dirty="0" smtClean="0">
                <a:solidFill>
                  <a:srgbClr val="C00000"/>
                </a:solidFill>
              </a:rPr>
              <a:t>Niveau </a:t>
            </a:r>
            <a:r>
              <a:rPr lang="nl-NL" dirty="0">
                <a:solidFill>
                  <a:srgbClr val="C00000"/>
                </a:solidFill>
              </a:rPr>
              <a:t>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2276020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801862"/>
          </a:xfrm>
          <a:prstGeom prst="rect">
            <a:avLst/>
          </a:prstGeom>
          <a:noFill/>
        </p:spPr>
        <p:txBody>
          <a:bodyPr wrap="square" rtlCol="0">
            <a:spAutoFit/>
          </a:bodyPr>
          <a:lstStyle/>
          <a:p>
            <a:pPr lvl="0"/>
            <a:r>
              <a:rPr lang="nl-NL" sz="8000" b="1" u="sng" dirty="0" smtClean="0">
                <a:solidFill>
                  <a:prstClr val="black"/>
                </a:solidFill>
                <a:latin typeface="Trebuchet MS" panose="020B0603020202020204" pitchFamily="34" charset="0"/>
              </a:rPr>
              <a:t>het speerpunt</a:t>
            </a:r>
            <a:r>
              <a:rPr lang="nl-NL" sz="72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iets waar je extra aandacht aan geeft</a:t>
            </a:r>
          </a:p>
          <a:p>
            <a:pPr lvl="0"/>
            <a:endParaRPr lang="nl-NL" sz="5400" dirty="0">
              <a:solidFill>
                <a:prstClr val="black"/>
              </a:solidFill>
              <a:latin typeface="Trebuchet MS" panose="020B0603020202020204" pitchFamily="34" charset="0"/>
            </a:endParaRPr>
          </a:p>
          <a:p>
            <a:pPr lvl="0"/>
            <a:endParaRPr lang="nl-NL" sz="5400" dirty="0" smtClean="0">
              <a:solidFill>
                <a:prstClr val="black"/>
              </a:solidFill>
              <a:latin typeface="Trebuchet MS" panose="020B0603020202020204" pitchFamily="34" charset="0"/>
            </a:endParaRPr>
          </a:p>
          <a:p>
            <a:pPr lvl="0"/>
            <a:endParaRPr lang="nl-NL" sz="5400" dirty="0">
              <a:solidFill>
                <a:prstClr val="black"/>
              </a:solidFill>
              <a:latin typeface="Trebuchet MS" panose="020B0603020202020204" pitchFamily="34" charset="0"/>
            </a:endParaRPr>
          </a:p>
          <a:p>
            <a:pPr lvl="0"/>
            <a:endParaRPr lang="nl-NL" sz="5400" dirty="0" smtClean="0">
              <a:solidFill>
                <a:prstClr val="black"/>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Dit is een </a:t>
            </a:r>
            <a:r>
              <a:rPr lang="nl-NL" sz="3200" i="1" u="sng" dirty="0" smtClean="0">
                <a:solidFill>
                  <a:srgbClr val="00B050"/>
                </a:solidFill>
                <a:latin typeface="Trebuchet MS" panose="020B0603020202020204" pitchFamily="34" charset="0"/>
              </a:rPr>
              <a:t>speerpunt</a:t>
            </a:r>
            <a:r>
              <a:rPr lang="nl-NL" sz="3200" i="1" dirty="0" smtClean="0">
                <a:solidFill>
                  <a:srgbClr val="00B050"/>
                </a:solidFill>
                <a:latin typeface="Trebuchet MS" panose="020B0603020202020204" pitchFamily="34" charset="0"/>
              </a:rPr>
              <a:t> van mijn buurman.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9872" y="2276872"/>
            <a:ext cx="516962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80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309420"/>
          </a:xfrm>
          <a:prstGeom prst="rect">
            <a:avLst/>
          </a:prstGeom>
          <a:noFill/>
        </p:spPr>
        <p:txBody>
          <a:bodyPr wrap="square" rtlCol="0">
            <a:spAutoFit/>
          </a:bodyPr>
          <a:lstStyle/>
          <a:p>
            <a:pPr lvl="0"/>
            <a:r>
              <a:rPr lang="nl-NL" sz="7200" b="1" u="sng" dirty="0" smtClean="0">
                <a:solidFill>
                  <a:prstClr val="black"/>
                </a:solidFill>
                <a:latin typeface="Trebuchet MS" panose="020B0603020202020204" pitchFamily="34" charset="0"/>
              </a:rPr>
              <a:t>de toegankelijkheid</a:t>
            </a:r>
            <a:r>
              <a:rPr lang="nl-NL" sz="66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hoe makkelijk je ergens kunt komen</a:t>
            </a:r>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buurman wil </a:t>
            </a:r>
            <a:r>
              <a:rPr lang="nl-NL" sz="3200" i="1" u="sng" dirty="0" smtClean="0">
                <a:solidFill>
                  <a:srgbClr val="00B050"/>
                </a:solidFill>
                <a:latin typeface="Trebuchet MS" panose="020B0603020202020204" pitchFamily="34" charset="0"/>
              </a:rPr>
              <a:t>de toegankelijkheid</a:t>
            </a:r>
            <a:r>
              <a:rPr lang="nl-NL" sz="3200" i="1" dirty="0" smtClean="0">
                <a:solidFill>
                  <a:srgbClr val="00B050"/>
                </a:solidFill>
                <a:latin typeface="Trebuchet MS" panose="020B0603020202020204" pitchFamily="34" charset="0"/>
              </a:rPr>
              <a:t> van parken voor gehandicapte dieren verbeteren.</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2348880"/>
            <a:ext cx="3318897" cy="282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9552" y="2780928"/>
            <a:ext cx="3600400" cy="238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996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11665"/>
            <a:ext cx="9133383" cy="6463308"/>
          </a:xfrm>
          <a:prstGeom prst="rect">
            <a:avLst/>
          </a:prstGeom>
          <a:noFill/>
        </p:spPr>
        <p:txBody>
          <a:bodyPr wrap="square" rtlCol="0">
            <a:spAutoFit/>
          </a:bodyPr>
          <a:lstStyle/>
          <a:p>
            <a:pPr lvl="0"/>
            <a:r>
              <a:rPr lang="nl-NL" sz="7200" b="1" u="sng" dirty="0" smtClean="0">
                <a:solidFill>
                  <a:prstClr val="black"/>
                </a:solidFill>
                <a:latin typeface="Trebuchet MS" panose="020B0603020202020204" pitchFamily="34" charset="0"/>
              </a:rPr>
              <a:t>op de kaart zetten</a:t>
            </a:r>
            <a:r>
              <a:rPr lang="nl-NL" sz="6600" dirty="0" smtClean="0">
                <a:solidFill>
                  <a:prstClr val="black"/>
                </a:solidFill>
                <a:latin typeface="Trebuchet MS" panose="020B0603020202020204" pitchFamily="34" charset="0"/>
              </a:rPr>
              <a:t> </a:t>
            </a:r>
            <a:r>
              <a:rPr lang="nl-NL" sz="5400" dirty="0" smtClean="0">
                <a:solidFill>
                  <a:prstClr val="black"/>
                </a:solidFill>
                <a:latin typeface="Trebuchet MS" panose="020B0603020202020204" pitchFamily="34" charset="0"/>
              </a:rPr>
              <a:t>= bekendheid geven</a:t>
            </a:r>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endParaRPr lang="nl-NL" sz="3200" i="1" u="sng" dirty="0">
              <a:solidFill>
                <a:srgbClr val="00B050"/>
              </a:solidFill>
              <a:latin typeface="Trebuchet MS" panose="020B0603020202020204" pitchFamily="34" charset="0"/>
            </a:endParaRPr>
          </a:p>
          <a:p>
            <a:pPr lvl="0"/>
            <a:endParaRPr lang="nl-NL" sz="3200" i="1" u="sng" dirty="0" smtClean="0">
              <a:solidFill>
                <a:srgbClr val="00B050"/>
              </a:solidFill>
              <a:latin typeface="Trebuchet MS" panose="020B0603020202020204" pitchFamily="34" charset="0"/>
            </a:endParaRPr>
          </a:p>
          <a:p>
            <a:pPr lvl="0"/>
            <a:r>
              <a:rPr lang="nl-NL" sz="3200" i="1" dirty="0" smtClean="0">
                <a:solidFill>
                  <a:srgbClr val="00B050"/>
                </a:solidFill>
                <a:latin typeface="Trebuchet MS" panose="020B0603020202020204" pitchFamily="34" charset="0"/>
              </a:rPr>
              <a:t>Mijn </a:t>
            </a:r>
            <a:r>
              <a:rPr lang="nl-NL" sz="3200" i="1" smtClean="0">
                <a:solidFill>
                  <a:srgbClr val="00B050"/>
                </a:solidFill>
                <a:latin typeface="Trebuchet MS" panose="020B0603020202020204" pitchFamily="34" charset="0"/>
              </a:rPr>
              <a:t>buurman wil het </a:t>
            </a:r>
            <a:r>
              <a:rPr lang="nl-NL" sz="3200" i="1" dirty="0" smtClean="0">
                <a:solidFill>
                  <a:srgbClr val="00B050"/>
                </a:solidFill>
                <a:latin typeface="Trebuchet MS" panose="020B0603020202020204" pitchFamily="34" charset="0"/>
              </a:rPr>
              <a:t>onderwerp </a:t>
            </a:r>
            <a:r>
              <a:rPr lang="nl-NL" sz="3200" i="1" u="sng" dirty="0" smtClean="0">
                <a:solidFill>
                  <a:srgbClr val="00B050"/>
                </a:solidFill>
                <a:latin typeface="Trebuchet MS" panose="020B0603020202020204" pitchFamily="34" charset="0"/>
              </a:rPr>
              <a:t>op de kaart zetten</a:t>
            </a:r>
            <a:r>
              <a:rPr lang="nl-NL" sz="3200" i="1" dirty="0" smtClean="0">
                <a:solidFill>
                  <a:srgbClr val="00B050"/>
                </a:solidFill>
                <a:latin typeface="Trebuchet MS" panose="020B0603020202020204" pitchFamily="34" charset="0"/>
              </a:rPr>
              <a:t>.</a:t>
            </a:r>
            <a:endParaRPr lang="nl-NL" sz="3200" i="1" dirty="0">
              <a:solidFill>
                <a:prstClr val="black"/>
              </a:solidFill>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278" y="1969021"/>
            <a:ext cx="4607794" cy="3267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359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0" y="-27384"/>
            <a:ext cx="9144000" cy="1323439"/>
          </a:xfrm>
          <a:prstGeom prst="rect">
            <a:avLst/>
          </a:prstGeom>
          <a:noFill/>
        </p:spPr>
        <p:txBody>
          <a:bodyPr wrap="square" rtlCol="0">
            <a:spAutoFit/>
          </a:bodyPr>
          <a:lstStyle/>
          <a:p>
            <a:r>
              <a:rPr lang="nl-NL" sz="8000" b="1" u="sng" dirty="0" smtClean="0"/>
              <a:t>visueel</a:t>
            </a:r>
            <a:endParaRPr lang="nl-NL" sz="8000" b="1" u="sng"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1628800"/>
            <a:ext cx="7416824" cy="495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4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2554545"/>
          </a:xfrm>
          <a:prstGeom prst="rect">
            <a:avLst/>
          </a:prstGeom>
          <a:noFill/>
        </p:spPr>
        <p:txBody>
          <a:bodyPr wrap="square" rtlCol="0">
            <a:spAutoFit/>
          </a:bodyPr>
          <a:lstStyle/>
          <a:p>
            <a:r>
              <a:rPr lang="nl-NL" sz="8000" b="1" u="sng" dirty="0" smtClean="0"/>
              <a:t>iets of iemand onder zijn hoede hebben</a:t>
            </a:r>
            <a:endParaRPr lang="nl-NL" sz="8000"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562482"/>
            <a:ext cx="6120680" cy="4086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92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1323439"/>
          </a:xfrm>
          <a:prstGeom prst="rect">
            <a:avLst/>
          </a:prstGeom>
          <a:noFill/>
        </p:spPr>
        <p:txBody>
          <a:bodyPr wrap="square" rtlCol="0">
            <a:spAutoFit/>
          </a:bodyPr>
          <a:lstStyle/>
          <a:p>
            <a:r>
              <a:rPr lang="nl-NL" sz="8000" b="1" u="sng" dirty="0" smtClean="0"/>
              <a:t>urgent</a:t>
            </a:r>
            <a:endParaRPr lang="nl-NL" sz="8000" b="1"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1556792"/>
            <a:ext cx="7605436"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25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42776"/>
            <a:ext cx="9393566" cy="2554545"/>
          </a:xfrm>
          <a:prstGeom prst="rect">
            <a:avLst/>
          </a:prstGeom>
          <a:noFill/>
        </p:spPr>
        <p:txBody>
          <a:bodyPr wrap="square" rtlCol="0">
            <a:spAutoFit/>
          </a:bodyPr>
          <a:lstStyle/>
          <a:p>
            <a:r>
              <a:rPr lang="nl-NL" sz="8000" b="1" u="sng" dirty="0" smtClean="0"/>
              <a:t>de belangen van iemand behartigen</a:t>
            </a:r>
            <a:endParaRPr lang="nl-NL" sz="8000" b="1" u="sng"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2597319"/>
            <a:ext cx="6400485" cy="392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2139" y="2597319"/>
            <a:ext cx="4531861" cy="392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9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8964488" cy="1323439"/>
          </a:xfrm>
          <a:prstGeom prst="rect">
            <a:avLst/>
          </a:prstGeom>
          <a:noFill/>
        </p:spPr>
        <p:txBody>
          <a:bodyPr wrap="square" rtlCol="0">
            <a:spAutoFit/>
          </a:bodyPr>
          <a:lstStyle/>
          <a:p>
            <a:r>
              <a:rPr lang="nl-NL" sz="8000" b="1" u="sng" dirty="0" smtClean="0"/>
              <a:t>de acceptatie</a:t>
            </a:r>
            <a:endParaRPr lang="nl-NL" sz="8000" b="1" u="sng" dirty="0"/>
          </a:p>
        </p:txBody>
      </p:sp>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5577" y="1772816"/>
            <a:ext cx="3396426" cy="427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341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aangaan</a:t>
            </a:r>
            <a:endParaRPr lang="nl-NL" sz="8000" b="1" u="sng" dirty="0"/>
          </a:p>
        </p:txBody>
      </p:sp>
      <p:sp>
        <p:nvSpPr>
          <p:cNvPr id="4" name="Rechthoek 3"/>
          <p:cNvSpPr/>
          <p:nvPr/>
        </p:nvSpPr>
        <p:spPr>
          <a:xfrm>
            <a:off x="1475656" y="5445224"/>
            <a:ext cx="148764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907628"/>
            <a:ext cx="9144000" cy="21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80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7937"/>
            <a:ext cx="9243119" cy="1323439"/>
          </a:xfrm>
          <a:prstGeom prst="rect">
            <a:avLst/>
          </a:prstGeom>
          <a:noFill/>
        </p:spPr>
        <p:txBody>
          <a:bodyPr wrap="square" rtlCol="0">
            <a:spAutoFit/>
          </a:bodyPr>
          <a:lstStyle/>
          <a:p>
            <a:r>
              <a:rPr lang="nl-NL" sz="8000" b="1" u="sng" dirty="0" smtClean="0"/>
              <a:t>de beeldvorming</a:t>
            </a:r>
            <a:endParaRPr lang="nl-NL" sz="8000" b="1" u="sng"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9912" y="3429000"/>
            <a:ext cx="5256584" cy="3236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9926" y="1443509"/>
            <a:ext cx="3486679" cy="313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21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606</Words>
  <Application>Microsoft Office PowerPoint</Application>
  <PresentationFormat>Diavoorstelling (4:3)</PresentationFormat>
  <Paragraphs>142</Paragraphs>
  <Slides>22</Slides>
  <Notes>10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Plas - Das, Gerarda van der</dc:creator>
  <cp:lastModifiedBy>Koster, Mariët</cp:lastModifiedBy>
  <cp:revision>363</cp:revision>
  <dcterms:created xsi:type="dcterms:W3CDTF">2019-03-05T11:12:30Z</dcterms:created>
  <dcterms:modified xsi:type="dcterms:W3CDTF">2019-06-20T11:42:27Z</dcterms:modified>
</cp:coreProperties>
</file>