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264" r:id="rId4"/>
    <p:sldId id="311" r:id="rId5"/>
    <p:sldId id="265" r:id="rId6"/>
    <p:sldId id="266" r:id="rId7"/>
    <p:sldId id="260" r:id="rId8"/>
    <p:sldId id="289" r:id="rId9"/>
    <p:sldId id="327" r:id="rId10"/>
    <p:sldId id="259" r:id="rId11"/>
    <p:sldId id="312" r:id="rId12"/>
    <p:sldId id="324" r:id="rId13"/>
    <p:sldId id="270" r:id="rId14"/>
    <p:sldId id="332" r:id="rId15"/>
    <p:sldId id="326" r:id="rId16"/>
    <p:sldId id="307" r:id="rId17"/>
    <p:sldId id="333" r:id="rId18"/>
    <p:sldId id="323" r:id="rId19"/>
    <p:sldId id="285" r:id="rId20"/>
    <p:sldId id="334" r:id="rId21"/>
    <p:sldId id="276" r:id="rId22"/>
    <p:sldId id="320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>
        <p:scale>
          <a:sx n="70" d="100"/>
          <a:sy n="70" d="100"/>
        </p:scale>
        <p:origin x="-191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 smtClean="0"/>
              <a:t>Semantisatieverhaal</a:t>
            </a:r>
            <a:r>
              <a:rPr lang="nl-NL" sz="2000" u="sng" dirty="0" smtClean="0"/>
              <a:t>:</a:t>
            </a:r>
          </a:p>
          <a:p>
            <a:pPr marL="0" indent="0" fontAlgn="b">
              <a:buNone/>
            </a:pPr>
            <a:r>
              <a:rPr lang="nl-NL" sz="2000" dirty="0" smtClean="0"/>
              <a:t>Mijn broertje deed dit weekend mee met een fietswedstrijd. Hij moest 200 km fietsen. Dat is toch </a:t>
            </a:r>
            <a:r>
              <a:rPr lang="nl-NL" sz="2000" b="1" u="sng" dirty="0" smtClean="0"/>
              <a:t>absurd</a:t>
            </a:r>
            <a:r>
              <a:rPr lang="nl-NL" sz="2000" dirty="0" smtClean="0"/>
              <a:t>? Absurd betekent </a:t>
            </a:r>
            <a:r>
              <a:rPr lang="nl-NL" sz="2000" b="1" i="1" dirty="0" smtClean="0"/>
              <a:t>zo gek dat je het bijna niet gelooft</a:t>
            </a:r>
            <a:r>
              <a:rPr lang="nl-NL" sz="2000" dirty="0" smtClean="0"/>
              <a:t>. De wedstrijd was in België en tijdens de race moest mijn broertje </a:t>
            </a:r>
            <a:r>
              <a:rPr lang="nl-NL" sz="2000" b="1" u="sng" dirty="0" smtClean="0"/>
              <a:t>een berg bedwingen</a:t>
            </a:r>
            <a:r>
              <a:rPr lang="nl-NL" sz="2000" dirty="0" smtClean="0"/>
              <a:t>, </a:t>
            </a:r>
            <a:r>
              <a:rPr lang="nl-NL" sz="2000" b="1" i="1" dirty="0" smtClean="0"/>
              <a:t>een berg met succes beklimmen</a:t>
            </a:r>
            <a:r>
              <a:rPr lang="nl-NL" sz="2000" dirty="0" smtClean="0"/>
              <a:t>. Ik ben dit weekend ook naar België gegaan om mijn broertje aan te moedigen. Ik was niet de enige. Het was superdruk. </a:t>
            </a:r>
            <a:r>
              <a:rPr lang="nl-NL" sz="2000" b="1" u="sng" dirty="0" smtClean="0"/>
              <a:t>De toestroom</a:t>
            </a:r>
            <a:r>
              <a:rPr lang="nl-NL" sz="2000" dirty="0" smtClean="0"/>
              <a:t> was enorm. De toestroom betekent </a:t>
            </a:r>
            <a:r>
              <a:rPr lang="nl-NL" sz="2000" b="1" i="1" dirty="0" smtClean="0"/>
              <a:t>het aantal mensen dat naar iets toegaat</a:t>
            </a:r>
            <a:r>
              <a:rPr lang="nl-NL" sz="2000" dirty="0" smtClean="0"/>
              <a:t>. Je mocht niet overal zomaar kijken. Op sommige plekken mocht je alleen staan als je </a:t>
            </a:r>
            <a:r>
              <a:rPr lang="nl-NL" sz="2000" b="1" u="sng" dirty="0" smtClean="0"/>
              <a:t>een vergunning</a:t>
            </a:r>
            <a:r>
              <a:rPr lang="nl-NL" sz="2000" dirty="0" smtClean="0"/>
              <a:t> had. De vergunning is </a:t>
            </a:r>
            <a:r>
              <a:rPr lang="nl-NL" sz="2000" b="1" i="1" dirty="0" smtClean="0"/>
              <a:t>de toestemming om iets te doen, van degene die de regels bepaalt</a:t>
            </a:r>
            <a:r>
              <a:rPr lang="nl-NL" sz="2000" dirty="0" smtClean="0"/>
              <a:t>. Wij hadden geen vergunning, dus op sommige plekken mochten wij niet staan. Gelukkig hadden we een mooi plekje gevonden. We hadden een </a:t>
            </a:r>
            <a:r>
              <a:rPr lang="nl-NL" sz="2000" b="1" u="sng" dirty="0" smtClean="0"/>
              <a:t>weids</a:t>
            </a:r>
            <a:r>
              <a:rPr lang="nl-NL" sz="2000" dirty="0" smtClean="0"/>
              <a:t> uitzicht, een ruim en groots uitzicht. En we konden de wielrenners goed zien. Het </a:t>
            </a:r>
            <a:r>
              <a:rPr lang="nl-NL" sz="2000" b="1" u="sng" dirty="0" smtClean="0"/>
              <a:t>spreekt voor zich</a:t>
            </a:r>
            <a:r>
              <a:rPr lang="nl-NL" sz="2000" dirty="0" smtClean="0"/>
              <a:t> dat dat het belangrijkst was. Dat is </a:t>
            </a:r>
            <a:r>
              <a:rPr lang="nl-NL" sz="2000" b="1" i="1" dirty="0" smtClean="0"/>
              <a:t>zo duidelijk dat er geen uitleg nodig is</a:t>
            </a:r>
            <a:r>
              <a:rPr lang="nl-NL" sz="2000" dirty="0" smtClean="0"/>
              <a:t>. Mijn broertje deed het heel erg goed tijdens de wedstrijd. Het eerste stuk kon hij het goed volhouden. Maar de vermoeidheid </a:t>
            </a:r>
            <a:r>
              <a:rPr lang="nl-NL" sz="2000" b="1" u="sng" dirty="0" smtClean="0"/>
              <a:t>lag op de loer</a:t>
            </a:r>
            <a:r>
              <a:rPr lang="nl-NL" sz="2000" dirty="0" smtClean="0"/>
              <a:t>, </a:t>
            </a:r>
            <a:r>
              <a:rPr lang="nl-NL" sz="2000" b="1" i="1" dirty="0" smtClean="0"/>
              <a:t>het dreigde te gebeuren</a:t>
            </a:r>
            <a:r>
              <a:rPr lang="nl-NL" sz="2000" dirty="0" smtClean="0"/>
              <a:t> dat hij vermoeid werd. Door </a:t>
            </a:r>
            <a:r>
              <a:rPr lang="nl-NL" sz="2000" b="1" u="sng" dirty="0" smtClean="0"/>
              <a:t>de uitputting</a:t>
            </a:r>
            <a:r>
              <a:rPr lang="nl-NL" sz="2000" dirty="0" smtClean="0"/>
              <a:t> ging mijn broertje </a:t>
            </a:r>
            <a:r>
              <a:rPr lang="nl-NL" sz="2000" dirty="0" smtClean="0">
                <a:latin typeface="+mj-lt"/>
              </a:rPr>
              <a:t>steeds langzamer fietsen. </a:t>
            </a:r>
            <a:r>
              <a:rPr lang="nl-NL" sz="2000" dirty="0" smtClean="0">
                <a:latin typeface="+mj-lt"/>
              </a:rPr>
              <a:t>Hij </a:t>
            </a:r>
            <a:r>
              <a:rPr lang="nl-NL" sz="2000" b="1" i="1" dirty="0" smtClean="0">
                <a:latin typeface="+mj-lt"/>
              </a:rPr>
              <a:t>was </a:t>
            </a:r>
            <a:r>
              <a:rPr lang="nl-NL" sz="2000" b="1" i="1" dirty="0" smtClean="0">
                <a:latin typeface="+mj-lt"/>
                <a:ea typeface="Calibri"/>
                <a:cs typeface="Times New Roman"/>
              </a:rPr>
              <a:t>doodmoe en had geen </a:t>
            </a:r>
            <a:r>
              <a:rPr lang="nl-NL" sz="2000" b="1" i="1" dirty="0">
                <a:latin typeface="+mj-lt"/>
                <a:ea typeface="Calibri"/>
                <a:cs typeface="Times New Roman"/>
              </a:rPr>
              <a:t>kracht meer </a:t>
            </a:r>
            <a:r>
              <a:rPr lang="nl-NL" sz="2000" b="1" i="1" dirty="0" smtClean="0">
                <a:latin typeface="+mj-lt"/>
                <a:ea typeface="Calibri"/>
                <a:cs typeface="Times New Roman"/>
              </a:rPr>
              <a:t>over</a:t>
            </a:r>
            <a:r>
              <a:rPr lang="nl-NL" sz="2000" dirty="0" smtClean="0">
                <a:latin typeface="+mj-lt"/>
                <a:ea typeface="Calibri"/>
                <a:cs typeface="Times New Roman"/>
              </a:rPr>
              <a:t>. </a:t>
            </a:r>
            <a:r>
              <a:rPr lang="nl-NL" sz="2000" b="1" u="sng" dirty="0" smtClean="0">
                <a:latin typeface="+mj-lt"/>
              </a:rPr>
              <a:t>Puur</a:t>
            </a:r>
            <a:r>
              <a:rPr lang="nl-NL" sz="2000" dirty="0" smtClean="0">
                <a:latin typeface="+mj-lt"/>
              </a:rPr>
              <a:t> </a:t>
            </a:r>
            <a:r>
              <a:rPr lang="nl-NL" sz="2000" dirty="0" smtClean="0">
                <a:latin typeface="+mj-lt"/>
              </a:rPr>
              <a:t>op doorzettingsvermogen haalde mijn broertje het einde. </a:t>
            </a:r>
            <a:r>
              <a:rPr lang="nl-NL" sz="2000" b="1" i="1" dirty="0" smtClean="0">
                <a:latin typeface="+mj-lt"/>
              </a:rPr>
              <a:t>Enkel en alleen</a:t>
            </a:r>
            <a:r>
              <a:rPr lang="nl-NL" sz="2000" dirty="0" smtClean="0">
                <a:latin typeface="+mj-lt"/>
              </a:rPr>
              <a:t> op doorzettingsvermogen. Ik denk dat mijn broertje misschien </a:t>
            </a:r>
            <a:r>
              <a:rPr lang="nl-NL" sz="2000" dirty="0" smtClean="0"/>
              <a:t>iets meer had moeten trainen. Hij zal dit zelf vast </a:t>
            </a:r>
            <a:r>
              <a:rPr lang="nl-NL" sz="2000" b="1" u="sng" dirty="0" smtClean="0"/>
              <a:t>weerspreken</a:t>
            </a:r>
            <a:r>
              <a:rPr lang="nl-NL" sz="2000" dirty="0" smtClean="0"/>
              <a:t>, mijn broertje zal het vast </a:t>
            </a:r>
            <a:r>
              <a:rPr lang="nl-NL" sz="2000" b="1" i="1" dirty="0" smtClean="0"/>
              <a:t>tegenspreken, zeggen dat het anders is</a:t>
            </a:r>
            <a:r>
              <a:rPr lang="nl-NL" sz="2000" dirty="0" smtClean="0"/>
              <a:t>. Maar ik denk dat je voor 200 km fietsen heel veel moet trainen. Wat denken jullie?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uitputting</a:t>
            </a:r>
            <a:endParaRPr lang="nl-NL" sz="8000" b="1" u="sng" dirty="0"/>
          </a:p>
        </p:txBody>
      </p:sp>
      <p:pic>
        <p:nvPicPr>
          <p:cNvPr id="7" name="Picture 4" descr="C:\Users\Kosterm\Downloads\shutterstock_1159339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314905"/>
            <a:ext cx="4968552" cy="55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puur</a:t>
            </a:r>
            <a:endParaRPr lang="nl-NL" sz="8000" b="1" u="sng" dirty="0"/>
          </a:p>
        </p:txBody>
      </p:sp>
      <p:pic>
        <p:nvPicPr>
          <p:cNvPr id="14338" name="Picture 2" descr="C:\Users\Kosterm\Downloads\shutterstock_1124768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865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weerspreken</a:t>
            </a:r>
            <a:endParaRPr lang="nl-NL" sz="8000" b="1" u="sng" dirty="0"/>
          </a:p>
        </p:txBody>
      </p:sp>
      <p:pic>
        <p:nvPicPr>
          <p:cNvPr id="8" name="Picture 2" descr="C:\Users\Kosterm\Downloads\shutterstock_640655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778" y="1844823"/>
            <a:ext cx="4838469" cy="48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bijzonder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vreemd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absurd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796136" y="5155742"/>
            <a:ext cx="309059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Mijn broertje fietst 200 km. Dat is toch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absurd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?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058005" y="4302244"/>
            <a:ext cx="2798471" cy="854948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44072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zo gek dat je het bijna niet gelooft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2" descr="C:\Users\Kosterm\Downloads\shutterstock_12433272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7146" y="404663"/>
            <a:ext cx="16271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sterm\Downloads\shutterstock_11594700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38" y="1268761"/>
            <a:ext cx="2715856" cy="32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term\Downloads\shutterstock_11085101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462" y="692696"/>
            <a:ext cx="2724803" cy="32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" y="33910"/>
            <a:ext cx="9096375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51721" y="404664"/>
            <a:ext cx="396044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79712" y="361856"/>
            <a:ext cx="4111425" cy="76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500" b="1" dirty="0" smtClean="0">
                <a:effectLst/>
                <a:latin typeface="Trebuchet MS"/>
                <a:ea typeface="Calibri"/>
                <a:cs typeface="Times New Roman"/>
              </a:rPr>
              <a:t>de vergunning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1520" y="3721028"/>
            <a:ext cx="3168352" cy="10761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79512" y="3712324"/>
            <a:ext cx="3312368" cy="9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verblijfsvergunning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563888" y="3721028"/>
            <a:ext cx="2808311" cy="10761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523548" y="3696761"/>
            <a:ext cx="2920660" cy="9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bouwvergunning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444208" y="3721028"/>
            <a:ext cx="2304257" cy="10761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372200" y="3712324"/>
            <a:ext cx="2463423" cy="10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de v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isvergunning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795786" y="3278427"/>
            <a:ext cx="98741" cy="475829"/>
          </a:xfrm>
          <a:prstGeom prst="rect">
            <a:avLst/>
          </a:prstGeom>
        </p:spPr>
      </p:pic>
      <p:sp>
        <p:nvSpPr>
          <p:cNvPr id="19" name="Text Box 14"/>
          <p:cNvSpPr txBox="1"/>
          <p:nvPr/>
        </p:nvSpPr>
        <p:spPr>
          <a:xfrm>
            <a:off x="6170116" y="395709"/>
            <a:ext cx="2530887" cy="2878829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6124508" y="404664"/>
            <a:ext cx="25764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toestemming om iets te doen, van degene die de regels bepaalt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4832632"/>
            <a:ext cx="1944215" cy="19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Kosterm\Downloads\shutterstock_7457899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431" y="4821140"/>
            <a:ext cx="1911721" cy="19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osterm\Downloads\shutterstock_104064329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869160"/>
            <a:ext cx="1440991" cy="12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osterm\Downloads\shutterstock_31367927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9832" y="4869160"/>
            <a:ext cx="1415944" cy="9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025440" y="5085184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vispas</a:t>
            </a:r>
            <a:endParaRPr lang="nl-N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27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3265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weids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beperkt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ruim, groots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i="1" u="sng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i="1" u="sng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 hebben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weids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uitzicht.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niet zoveel of zo groot als zou kunnen</a:t>
            </a: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8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Door de mist hebben we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beperkt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uitzicht.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C:\Users\Kosterm\Downloads\shutterstock_11735844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05" y="3224377"/>
            <a:ext cx="4036045" cy="14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sterm\Downloads\shutterstock_779067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713658"/>
            <a:ext cx="3744416" cy="25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448040"/>
            <a:ext cx="2808312" cy="12580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latin typeface="Trebuchet MS"/>
                <a:ea typeface="Calibri"/>
                <a:cs typeface="Times New Roman"/>
              </a:rPr>
              <a:t>de fitheid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467080"/>
            <a:ext cx="3138805" cy="125806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de vermoeidheid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4290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de uitputting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563888" y="5445224"/>
            <a:ext cx="5322843" cy="3962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Door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uitputting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ging hij steeds langzamer.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058005" y="4302244"/>
            <a:ext cx="2798471" cy="1142980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44072" cy="6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000" dirty="0" smtClean="0">
                <a:effectLst/>
                <a:latin typeface="Trebuchet MS"/>
                <a:ea typeface="Calibri"/>
                <a:cs typeface="Times New Roman"/>
              </a:rPr>
              <a:t>het doodmoe zijn en geen kracht meer over hebben</a:t>
            </a:r>
            <a:endParaRPr lang="nl-NL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 descr="C:\Users\Kosterm\Downloads\shutterstock_6517191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84440"/>
            <a:ext cx="2772666" cy="21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osterm\Downloads\shutterstock_11593391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595" y="548680"/>
            <a:ext cx="2567289" cy="28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Kosterm\Downloads\shutterstock_12544797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874" y="1196752"/>
            <a:ext cx="2810278" cy="21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instemmen</a:t>
            </a:r>
            <a:endParaRPr lang="nl-NL" sz="5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16017" y="398934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weerspreken</a:t>
            </a:r>
            <a:endParaRPr lang="nl-NL" sz="5200" dirty="0"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het ermee eens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stemde in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met wat de ander zei.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tegenspreken, zeggen dat het anders is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 </a:t>
            </a:r>
            <a:endParaRPr lang="nl-NL" sz="36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    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broertje zal het vast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weerspreken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C:\Users\Kosterm\Downloads\shutterstock_6406555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612" y="2667000"/>
            <a:ext cx="2655780" cy="26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osterm\Downloads\shutterstock_41897508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186" y="2564904"/>
            <a:ext cx="1869558" cy="27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osterm\Downloads\shutterstock_48860072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569511"/>
            <a:ext cx="1921188" cy="27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59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toestroom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het aantal mensen dat naar iets toegaat</a:t>
            </a:r>
          </a:p>
          <a:p>
            <a:pPr lvl="0"/>
            <a:endParaRPr lang="nl-NL" sz="105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toestroom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was enorm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Kosterm\Downloads\shutterstock_39910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5819728" cy="32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22 – 28 mei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puur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enkel en alleen</a:t>
            </a:r>
          </a:p>
          <a:p>
            <a:pPr lvl="0"/>
            <a:endParaRPr lang="nl-NL" sz="5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Puur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op doorzettingsvermogen 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haalde hij de finish.</a:t>
            </a:r>
            <a:endParaRPr lang="nl-NL" sz="3200" i="1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617" y="3212976"/>
            <a:ext cx="9133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op de loer liggen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dreigen te gebeuren</a:t>
            </a:r>
            <a:endParaRPr lang="nl-NL" sz="4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vermoeidheid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lag op de loer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147" name="Picture 3" descr="C:\Users\Kosterm\Downloads\shutterstock_11380264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2384" y="4480415"/>
            <a:ext cx="2106013" cy="23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osterm\Downloads\shutterstock_1124768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1307" y="1217135"/>
            <a:ext cx="3098139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-10320" y="-27384"/>
            <a:ext cx="915432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2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berg bedwingen</a:t>
            </a:r>
            <a:r>
              <a:rPr lang="nl-NL" sz="75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een berg met succes beklimmen</a:t>
            </a:r>
            <a:endParaRPr lang="nl-NL" sz="4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4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24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Tijdens de race moest mijn broertje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een berg bedwingen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105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Kosterm\Downloads\shutterstock_558086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214072" cy="29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voor zich spreken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zo duidelijk zijn dat er geen uitleg nodig is</a:t>
            </a:r>
            <a:endParaRPr lang="nl-NL" sz="4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spreekt voor zich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dat het </a:t>
            </a:r>
            <a:r>
              <a:rPr lang="nl-NL" sz="3200" i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het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belangrijkst was dat we de wielrenners goed konden zien.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osterm\Downloads\shutterstock_635675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868" y="2924944"/>
            <a:ext cx="4861061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osterm\Downloads\shutterstock_7719831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7730" y="2060848"/>
            <a:ext cx="23587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03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absurd</a:t>
            </a:r>
            <a:endParaRPr lang="nl-NL" sz="8000" b="1" u="sng" dirty="0"/>
          </a:p>
        </p:txBody>
      </p:sp>
      <p:pic>
        <p:nvPicPr>
          <p:cNvPr id="1026" name="Picture 2" descr="C:\Users\Kosterm\Downloads\shutterstock_376458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83" y="1368652"/>
            <a:ext cx="6513252" cy="42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term\Downloads\shutterstock_12433272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798" y="7937"/>
            <a:ext cx="3111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-273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een berg bedwingen</a:t>
            </a:r>
            <a:endParaRPr lang="nl-NL" sz="8000" b="1" u="sng" dirty="0"/>
          </a:p>
        </p:txBody>
      </p:sp>
      <p:pic>
        <p:nvPicPr>
          <p:cNvPr id="3074" name="Picture 2" descr="C:\Users\Kosterm\Downloads\shutterstock_558086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14224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toestroom</a:t>
            </a:r>
            <a:endParaRPr lang="nl-NL" sz="8000" b="1" u="sng" dirty="0"/>
          </a:p>
        </p:txBody>
      </p:sp>
      <p:pic>
        <p:nvPicPr>
          <p:cNvPr id="5122" name="Picture 2" descr="C:\Users\Kosterm\Downloads\shutterstock_399101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40" y="1556792"/>
            <a:ext cx="8363339" cy="46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vergunning</a:t>
            </a:r>
            <a:endParaRPr lang="nl-NL" sz="8000" b="1" u="sng" dirty="0"/>
          </a:p>
        </p:txBody>
      </p:sp>
      <p:pic>
        <p:nvPicPr>
          <p:cNvPr id="3" name="Picture 2" descr="C:\Users\Kosterm\Downloads\shutterstock_3316793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1760560"/>
            <a:ext cx="6858000" cy="50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weids</a:t>
            </a:r>
            <a:endParaRPr lang="nl-NL" sz="8000" b="1" u="sng" dirty="0"/>
          </a:p>
        </p:txBody>
      </p:sp>
      <p:pic>
        <p:nvPicPr>
          <p:cNvPr id="9219" name="Picture 3" descr="C:\Users\Kosterm\Downloads\shutterstock_1173584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08" y="2276872"/>
            <a:ext cx="91535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voor zich spreken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C:\Users\Kosterm\Downloads\shutterstock_635675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698811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osterm\Downloads\shutterstock_7719831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9778" y="2564904"/>
            <a:ext cx="23587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op de loer liggen</a:t>
            </a:r>
            <a:endParaRPr lang="nl-NL" sz="8000" b="1" u="sng" dirty="0"/>
          </a:p>
        </p:txBody>
      </p:sp>
      <p:pic>
        <p:nvPicPr>
          <p:cNvPr id="12290" name="Picture 2" descr="C:\Users\Kosterm\Downloads\shutterstock_1138026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199" y="1331376"/>
            <a:ext cx="4794642" cy="55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560</Words>
  <Application>Microsoft Office PowerPoint</Application>
  <PresentationFormat>Diavoorstelling (4:3)</PresentationFormat>
  <Paragraphs>156</Paragraphs>
  <Slides>22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Plas - Das, Gerarda van der</cp:lastModifiedBy>
  <cp:revision>274</cp:revision>
  <dcterms:created xsi:type="dcterms:W3CDTF">2019-03-05T11:12:30Z</dcterms:created>
  <dcterms:modified xsi:type="dcterms:W3CDTF">2019-05-28T09:58:51Z</dcterms:modified>
</cp:coreProperties>
</file>