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50" r:id="rId2"/>
    <p:sldId id="764" r:id="rId3"/>
    <p:sldId id="775" r:id="rId4"/>
    <p:sldId id="776" r:id="rId5"/>
    <p:sldId id="777" r:id="rId6"/>
    <p:sldId id="778" r:id="rId7"/>
    <p:sldId id="779" r:id="rId8"/>
    <p:sldId id="780" r:id="rId9"/>
    <p:sldId id="781" r:id="rId10"/>
    <p:sldId id="789" r:id="rId11"/>
    <p:sldId id="768" r:id="rId12"/>
    <p:sldId id="783" r:id="rId13"/>
    <p:sldId id="782" r:id="rId14"/>
    <p:sldId id="784" r:id="rId15"/>
    <p:sldId id="785" r:id="rId16"/>
    <p:sldId id="788" r:id="rId17"/>
    <p:sldId id="787" r:id="rId18"/>
    <p:sldId id="786" r:id="rId19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350"/>
            <p14:sldId id="764"/>
            <p14:sldId id="775"/>
            <p14:sldId id="776"/>
            <p14:sldId id="777"/>
            <p14:sldId id="778"/>
            <p14:sldId id="779"/>
            <p14:sldId id="780"/>
            <p14:sldId id="781"/>
            <p14:sldId id="789"/>
            <p14:sldId id="768"/>
            <p14:sldId id="783"/>
            <p14:sldId id="782"/>
            <p14:sldId id="784"/>
            <p14:sldId id="785"/>
            <p14:sldId id="788"/>
            <p14:sldId id="787"/>
            <p14:sldId id="7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494" autoAdjust="0"/>
  </p:normalViewPr>
  <p:slideViewPr>
    <p:cSldViewPr>
      <p:cViewPr>
        <p:scale>
          <a:sx n="70" d="100"/>
          <a:sy n="70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525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072A-D64F-4BD7-8E3D-8268BB93A7ED}" type="datetimeFigureOut">
              <a:rPr lang="nl-NL" smtClean="0"/>
              <a:pPr/>
              <a:t>28-5-2019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01AE0-AD1A-4608-AACD-4A44537BCCC3}" type="datetimeFigureOut">
              <a:rPr lang="nl-NL" smtClean="0"/>
              <a:pPr/>
              <a:t>28-5-2019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3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3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i="1" u="sng" dirty="0" smtClean="0"/>
              <a:t>Woordenschatwoorden</a:t>
            </a:r>
            <a:endParaRPr lang="en-US" sz="120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28-5-2019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28-5-2019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28-5-2019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28-5-2019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28-5-2019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28-5-2019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28-5-2019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BfrOgPjZQ8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-23438"/>
            <a:ext cx="9144000" cy="6881438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2200" u="sng" dirty="0" smtClean="0"/>
              <a:t>Semantisatieverhaal:</a:t>
            </a:r>
          </a:p>
          <a:p>
            <a:pPr marL="0" indent="0" fontAlgn="b">
              <a:buNone/>
            </a:pPr>
            <a:r>
              <a:rPr lang="nl-NL" sz="2000" dirty="0" smtClean="0"/>
              <a:t>Dat buurman Bob aan mountainbiken doet weten jullie natuurlijk al. Maar weten jullie ook al dat hij in </a:t>
            </a:r>
            <a:r>
              <a:rPr lang="nl-NL" sz="2000" dirty="0"/>
              <a:t>de </a:t>
            </a:r>
            <a:r>
              <a:rPr lang="nl-NL" sz="2000" dirty="0" smtClean="0"/>
              <a:t>bergen fietst? Down Hill Mountainbiken noemt je dat. Volgende </a:t>
            </a:r>
            <a:r>
              <a:rPr lang="nl-NL" sz="2000" dirty="0"/>
              <a:t>week gaat hij </a:t>
            </a:r>
            <a:r>
              <a:rPr lang="nl-NL" sz="2000" dirty="0" smtClean="0"/>
              <a:t>fietsen in de Alpen. </a:t>
            </a:r>
            <a:r>
              <a:rPr lang="nl-NL" sz="2000" dirty="0"/>
              <a:t>De Alpen is </a:t>
            </a:r>
            <a:r>
              <a:rPr lang="nl-NL" sz="2000" b="1" u="sng" dirty="0"/>
              <a:t>het gebergte</a:t>
            </a:r>
            <a:r>
              <a:rPr lang="nl-NL" sz="2000" dirty="0"/>
              <a:t>, </a:t>
            </a:r>
            <a:r>
              <a:rPr lang="nl-NL" sz="2000" b="1" i="1" dirty="0"/>
              <a:t>een groep bergen</a:t>
            </a:r>
            <a:r>
              <a:rPr lang="nl-NL" sz="2000" dirty="0"/>
              <a:t>, op </a:t>
            </a:r>
            <a:r>
              <a:rPr lang="nl-NL" sz="2000" b="1" u="sng" dirty="0"/>
              <a:t>de grens</a:t>
            </a:r>
            <a:r>
              <a:rPr lang="nl-NL" sz="2000" b="1" dirty="0"/>
              <a:t> </a:t>
            </a:r>
            <a:r>
              <a:rPr lang="nl-NL" sz="2000" dirty="0"/>
              <a:t>van Duitsland, Oostenrijk </a:t>
            </a:r>
            <a:r>
              <a:rPr lang="nl-NL" sz="2000" dirty="0" smtClean="0"/>
              <a:t>, Frankrijk en </a:t>
            </a:r>
            <a:r>
              <a:rPr lang="nl-NL" sz="2000" dirty="0"/>
              <a:t>Italië. De grens is </a:t>
            </a:r>
            <a:r>
              <a:rPr lang="nl-NL" sz="2000" b="1" i="1" dirty="0"/>
              <a:t>een plek waar een land ophoudt en waar een ander land begint</a:t>
            </a:r>
            <a:r>
              <a:rPr lang="nl-NL" sz="2000" dirty="0"/>
              <a:t>. De Alpen </a:t>
            </a:r>
            <a:r>
              <a:rPr lang="nl-NL" sz="2000" b="1" u="sng" dirty="0"/>
              <a:t>trekken</a:t>
            </a:r>
            <a:r>
              <a:rPr lang="nl-NL" sz="2000" dirty="0"/>
              <a:t> altijd al veel mensen </a:t>
            </a:r>
            <a:r>
              <a:rPr lang="nl-NL" sz="2000" b="1" u="sng" dirty="0"/>
              <a:t>aan</a:t>
            </a:r>
            <a:r>
              <a:rPr lang="nl-NL" sz="2000" dirty="0"/>
              <a:t> die houden van wandelen. Aantrekken betekent </a:t>
            </a:r>
            <a:r>
              <a:rPr lang="nl-NL" sz="2000" b="1" i="1" dirty="0"/>
              <a:t>naar zich toehalen omdat het leuk, mooi of lekker is. </a:t>
            </a:r>
            <a:r>
              <a:rPr lang="nl-NL" sz="2000" dirty="0"/>
              <a:t>Nu gaan er ook  mensen </a:t>
            </a:r>
            <a:r>
              <a:rPr lang="nl-NL" sz="2000" dirty="0" smtClean="0"/>
              <a:t>naar toe </a:t>
            </a:r>
            <a:r>
              <a:rPr lang="nl-NL" sz="2000" dirty="0"/>
              <a:t>om te fietsen. Volgens Bob zijn de Alpen </a:t>
            </a:r>
            <a:r>
              <a:rPr lang="nl-NL" sz="2000" b="1" u="sng" dirty="0"/>
              <a:t>ideaal</a:t>
            </a:r>
            <a:r>
              <a:rPr lang="nl-NL" sz="2000" dirty="0"/>
              <a:t> om te fietsen. Ideaal betekent </a:t>
            </a:r>
            <a:r>
              <a:rPr lang="nl-NL" sz="2000" b="1" i="1" dirty="0"/>
              <a:t>het allerbest of allerfijnst</a:t>
            </a:r>
            <a:r>
              <a:rPr lang="nl-NL" sz="2000" dirty="0"/>
              <a:t>. Je </a:t>
            </a:r>
            <a:r>
              <a:rPr lang="nl-NL" sz="2000" b="1" u="sng" dirty="0"/>
              <a:t>komt</a:t>
            </a:r>
            <a:r>
              <a:rPr lang="nl-NL" sz="2000" dirty="0"/>
              <a:t> op de mooiste plekken </a:t>
            </a:r>
            <a:r>
              <a:rPr lang="nl-NL" sz="2000" b="1" u="sng" dirty="0"/>
              <a:t>terecht</a:t>
            </a:r>
            <a:r>
              <a:rPr lang="nl-NL" sz="2000" dirty="0"/>
              <a:t>.  </a:t>
            </a:r>
            <a:r>
              <a:rPr lang="nl-NL" sz="2000" dirty="0" smtClean="0"/>
              <a:t>Terechtkomen </a:t>
            </a:r>
            <a:r>
              <a:rPr lang="nl-NL" sz="2000" dirty="0"/>
              <a:t>betekent </a:t>
            </a:r>
            <a:r>
              <a:rPr lang="nl-NL" sz="2000" b="1" i="1" dirty="0"/>
              <a:t>op een plaats komen</a:t>
            </a:r>
            <a:r>
              <a:rPr lang="nl-NL" sz="2000" dirty="0"/>
              <a:t>. En </a:t>
            </a:r>
            <a:r>
              <a:rPr lang="nl-NL" sz="2000" b="1" u="sng" dirty="0"/>
              <a:t>het uitzicht </a:t>
            </a:r>
            <a:r>
              <a:rPr lang="nl-NL" sz="2000" dirty="0"/>
              <a:t>op de top, </a:t>
            </a:r>
            <a:r>
              <a:rPr lang="nl-NL" sz="2000" b="1" i="1" dirty="0"/>
              <a:t>wat je om je heen kunt zien</a:t>
            </a:r>
            <a:r>
              <a:rPr lang="nl-NL" sz="2000" dirty="0"/>
              <a:t>, is geweldig.</a:t>
            </a:r>
            <a:br>
              <a:rPr lang="nl-NL" sz="2000" dirty="0"/>
            </a:br>
            <a:r>
              <a:rPr lang="nl-NL" sz="2000" dirty="0" smtClean="0"/>
              <a:t>Je </a:t>
            </a:r>
            <a:r>
              <a:rPr lang="nl-NL" sz="2000" dirty="0"/>
              <a:t>kan </a:t>
            </a:r>
            <a:r>
              <a:rPr lang="nl-NL" sz="2000" dirty="0" smtClean="0"/>
              <a:t>niet </a:t>
            </a:r>
            <a:r>
              <a:rPr lang="nl-NL" sz="2000" dirty="0"/>
              <a:t>zo maar </a:t>
            </a:r>
            <a:r>
              <a:rPr lang="nl-NL" sz="2000" dirty="0" smtClean="0"/>
              <a:t>fietsen in de bergen. Je moet een hele goede fiets hebben. Ook moet je goed trainen. Zeker voor een zware fietstocht. Stel </a:t>
            </a:r>
            <a:r>
              <a:rPr lang="nl-NL" sz="2000" dirty="0"/>
              <a:t>je voor dat je boven op de berg </a:t>
            </a:r>
            <a:r>
              <a:rPr lang="nl-NL" sz="2000" b="1" u="sng" dirty="0" smtClean="0"/>
              <a:t>duizelig</a:t>
            </a:r>
            <a:r>
              <a:rPr lang="nl-NL" sz="2000" dirty="0" smtClean="0"/>
              <a:t> </a:t>
            </a:r>
            <a:r>
              <a:rPr lang="nl-NL" sz="2000" dirty="0"/>
              <a:t>wordt. Duizelig betekent </a:t>
            </a:r>
            <a:r>
              <a:rPr lang="nl-NL" sz="2000" b="1" i="1" dirty="0"/>
              <a:t>alsof alles om je heen draait</a:t>
            </a:r>
            <a:r>
              <a:rPr lang="nl-NL" sz="2000" dirty="0"/>
              <a:t>. Je kan dan misschien wel naar beneden vallen. </a:t>
            </a:r>
            <a:br>
              <a:rPr lang="nl-NL" sz="2000" dirty="0"/>
            </a:br>
            <a:r>
              <a:rPr lang="nl-NL" sz="2000" dirty="0"/>
              <a:t>Ik laat je nog even een filmpje zien van buurman Bob. Hij racet hier naar beneden. Brr... wat spannend</a:t>
            </a:r>
            <a:r>
              <a:rPr lang="nl-NL" sz="2000" dirty="0" smtClean="0"/>
              <a:t>. (Klik ....filmpje duurt ongeveer 2 minuten)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>Zou jij dit ook durven?</a:t>
            </a:r>
            <a:br>
              <a:rPr lang="nl-NL" sz="2000" dirty="0"/>
            </a:br>
            <a:endParaRPr lang="nl-NL" sz="2000" u="sng" dirty="0" smtClean="0"/>
          </a:p>
        </p:txBody>
      </p:sp>
    </p:spTree>
    <p:extLst>
      <p:ext uri="{BB962C8B-B14F-4D97-AF65-F5344CB8AC3E}">
        <p14:creationId xmlns:p14="http://schemas.microsoft.com/office/powerpoint/2010/main" val="13597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https://www.youtube.com/watch?v=0BfrOgPjZQ8</a:t>
            </a:r>
          </a:p>
        </p:txBody>
      </p:sp>
      <p:sp>
        <p:nvSpPr>
          <p:cNvPr id="4" name="Rechthoek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www.youtube.com/watch?v=0BfrOgPjZQ8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77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16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5575" y="312737"/>
            <a:ext cx="4416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6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terechtkomen</a:t>
            </a:r>
            <a:endParaRPr lang="nl-NL" sz="4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572000" y="312738"/>
            <a:ext cx="464400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6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vertrekken</a:t>
            </a:r>
            <a:endParaRPr lang="nl-NL" sz="4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 op een plaats komen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Je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komt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op de mooiste plekken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terecht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weggaan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mountainbiker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vertrekt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van de bergtop.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692" y="2276871"/>
            <a:ext cx="3798580" cy="273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vrielinf\AppData\Local\Microsoft\Windows\Temporary Internet Files\Content.IE5\GMQXL1AG\shutterstock_124199938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8916" y="2276873"/>
            <a:ext cx="3622674" cy="273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rielinf\AppData\Local\Microsoft\Windows\Temporary Internet Files\Content.IE5\9JTDTNE5\shutterstock_118892365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886" b="75618" l="22942" r="77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98421">
            <a:off x="6725094" y="1635788"/>
            <a:ext cx="2365068" cy="27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3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aantrekken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afstoten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484784"/>
            <a:ext cx="4072956" cy="507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naar zich toe halen omdat het leuk, mooi of lekker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De Alpen </a:t>
            </a:r>
            <a:r>
              <a:rPr lang="nl-NL" sz="2400" i="1" u="sng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trekken</a:t>
            </a:r>
            <a:r>
              <a:rPr lang="nl-NL" sz="24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 nu ook veel mountainbikers </a:t>
            </a:r>
            <a:r>
              <a:rPr lang="nl-NL" sz="2400" i="1" u="sng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aan.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484784"/>
            <a:ext cx="42484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niet meer will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en hebben of doen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Fietsen in de bergen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stoot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mij gewoon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af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370058"/>
            <a:ext cx="2160240" cy="237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vrielinf\AppData\Local\Microsoft\Windows\Temporary Internet Files\Content.IE5\3VG0ZVQG\shutterstock_125327619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1630" y="2846825"/>
            <a:ext cx="1908213" cy="19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5232807" y="2846825"/>
            <a:ext cx="78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Bah!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390" y="2912023"/>
            <a:ext cx="3337605" cy="22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4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" y="241314"/>
            <a:ext cx="9096375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/>
          <p:nvPr/>
        </p:nvSpPr>
        <p:spPr>
          <a:xfrm>
            <a:off x="5749563" y="536526"/>
            <a:ext cx="2880360" cy="138030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4" name="Tekstvak 2"/>
          <p:cNvSpPr txBox="1">
            <a:spLocks noChangeArrowheads="1"/>
          </p:cNvSpPr>
          <p:nvPr/>
        </p:nvSpPr>
        <p:spPr bwMode="auto">
          <a:xfrm>
            <a:off x="5749563" y="544146"/>
            <a:ext cx="2880360" cy="137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de aanblik die een stuk land biedt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 Box 14"/>
          <p:cNvSpPr txBox="1"/>
          <p:nvPr/>
        </p:nvSpPr>
        <p:spPr>
          <a:xfrm>
            <a:off x="1738663" y="548680"/>
            <a:ext cx="3909935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738664" y="476672"/>
            <a:ext cx="3985464" cy="6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rebuchet MS" panose="020B0603020202020204" pitchFamily="34" charset="0"/>
                <a:ea typeface="Calibri"/>
                <a:cs typeface="Times New Roman"/>
              </a:rPr>
              <a:t>h</a:t>
            </a:r>
            <a:r>
              <a:rPr lang="en-US" sz="44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et landschap</a:t>
            </a:r>
            <a:endParaRPr lang="nl-NL" sz="44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42894" y="3854448"/>
            <a:ext cx="2425384" cy="115212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67544" y="3789040"/>
            <a:ext cx="2216126" cy="120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Trebuchet MS"/>
                <a:ea typeface="Calibri"/>
                <a:cs typeface="Times New Roman"/>
              </a:rPr>
              <a:t>h</a:t>
            </a:r>
            <a:r>
              <a:rPr lang="en-US" sz="3600" dirty="0" smtClean="0">
                <a:latin typeface="Trebuchet MS"/>
                <a:ea typeface="Calibri"/>
                <a:cs typeface="Times New Roman"/>
              </a:rPr>
              <a:t>et gebergte</a:t>
            </a:r>
            <a:endParaRPr lang="nl-NL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4092" y="3861048"/>
            <a:ext cx="2444750" cy="115212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2863127" y="3843738"/>
            <a:ext cx="2646680" cy="120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h</a:t>
            </a:r>
            <a:r>
              <a:rPr lang="nl-NL" sz="3600" dirty="0" smtClean="0">
                <a:latin typeface="Trebuchet MS"/>
                <a:ea typeface="Calibri"/>
                <a:cs typeface="Times New Roman"/>
              </a:rPr>
              <a:t>et bos-landschap</a:t>
            </a:r>
            <a:endParaRPr lang="nl-NL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648599" y="3854448"/>
            <a:ext cx="2897231" cy="115212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644013" y="3861048"/>
            <a:ext cx="3091459" cy="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het rivieren- landschap</a:t>
            </a:r>
            <a:endParaRPr lang="nl-NL" sz="3600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1235644">
            <a:off x="3802684" y="3381053"/>
            <a:ext cx="233471" cy="613382"/>
          </a:xfrm>
          <a:prstGeom prst="rect">
            <a:avLst/>
          </a:prstGeom>
        </p:spPr>
      </p:pic>
      <p:pic>
        <p:nvPicPr>
          <p:cNvPr id="17" name="Picture 2" descr="C:\Users\vrielinf\AppData\Local\Microsoft\Windows\Temporary Internet Files\Content.IE5\ERRFVDQP\shutterstock_11370715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1731435" cy="115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vrielinf\AppData\Local\Microsoft\Windows\Temporary Internet Files\Content.IE5\ERRFVDQP\shutterstock_105604897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5506" y="5085184"/>
            <a:ext cx="192192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rielinf\AppData\Local\Microsoft\Windows\Temporary Internet Files\Content.IE5\GMQXL1AG\shutterstock_138885475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85185"/>
            <a:ext cx="1800200" cy="108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9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25" y="89248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432047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835696" y="2616394"/>
            <a:ext cx="4896261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 smtClean="0">
                <a:effectLst/>
                <a:latin typeface="Trebuchet MS"/>
                <a:ea typeface="Calibri"/>
                <a:cs typeface="Times New Roman"/>
              </a:rPr>
              <a:t>bergbeklimmen</a:t>
            </a:r>
            <a:endParaRPr lang="nl-NL" sz="9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279915" y="4190241"/>
            <a:ext cx="210039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968303" y="4149080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e route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28186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19113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h</a:t>
            </a: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et uitzicht</a:t>
            </a:r>
            <a:endParaRPr lang="nl-NL" sz="360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93197" y="4249173"/>
            <a:ext cx="2815419" cy="72750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323528" y="4249173"/>
            <a:ext cx="374512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 panose="020B0603020202020204" pitchFamily="34" charset="0"/>
                <a:ea typeface="Calibri"/>
                <a:cs typeface="Times New Roman"/>
              </a:rPr>
              <a:t>b</a:t>
            </a:r>
            <a:r>
              <a:rPr lang="nl-NL" sz="3600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ergafwaarts </a:t>
            </a:r>
            <a:endParaRPr lang="nl-NL" sz="3600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xt Box 14"/>
          <p:cNvSpPr txBox="1"/>
          <p:nvPr/>
        </p:nvSpPr>
        <p:spPr>
          <a:xfrm>
            <a:off x="793198" y="4976680"/>
            <a:ext cx="2345788" cy="797411"/>
          </a:xfrm>
          <a:prstGeom prst="rect">
            <a:avLst/>
          </a:prstGeom>
          <a:solidFill>
            <a:srgbClr val="FAFCFA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829013" y="4976680"/>
            <a:ext cx="2333767" cy="90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400" dirty="0" smtClean="0">
                <a:effectLst/>
                <a:latin typeface="Trebuchet MS"/>
                <a:ea typeface="Calibri"/>
                <a:cs typeface="Times New Roman"/>
              </a:rPr>
              <a:t>langs de berg naar beneden</a:t>
            </a:r>
            <a:endParaRPr lang="nl-NL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14"/>
          <p:cNvSpPr txBox="1"/>
          <p:nvPr/>
        </p:nvSpPr>
        <p:spPr>
          <a:xfrm>
            <a:off x="5308978" y="4839804"/>
            <a:ext cx="2935429" cy="1260745"/>
          </a:xfrm>
          <a:prstGeom prst="rect">
            <a:avLst/>
          </a:prstGeom>
          <a:solidFill>
            <a:srgbClr val="FAFCFA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0" name="Tekstvak 2"/>
          <p:cNvSpPr txBox="1">
            <a:spLocks noChangeArrowheads="1"/>
          </p:cNvSpPr>
          <p:nvPr/>
        </p:nvSpPr>
        <p:spPr bwMode="auto">
          <a:xfrm>
            <a:off x="5279915" y="4839804"/>
            <a:ext cx="2964493" cy="71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400" dirty="0" smtClean="0">
                <a:effectLst/>
                <a:latin typeface="Trebuchet MS"/>
                <a:ea typeface="Calibri"/>
                <a:cs typeface="Times New Roman"/>
              </a:rPr>
              <a:t>weg die je moet volgen om ergens te komen</a:t>
            </a:r>
            <a:endParaRPr lang="nl-NL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Text Box 14"/>
          <p:cNvSpPr txBox="1"/>
          <p:nvPr/>
        </p:nvSpPr>
        <p:spPr>
          <a:xfrm>
            <a:off x="4423215" y="1432725"/>
            <a:ext cx="4253241" cy="937124"/>
          </a:xfrm>
          <a:prstGeom prst="rect">
            <a:avLst/>
          </a:prstGeom>
          <a:solidFill>
            <a:srgbClr val="FAFCFA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2" name="Tekstvak 2"/>
          <p:cNvSpPr txBox="1">
            <a:spLocks noChangeArrowheads="1"/>
          </p:cNvSpPr>
          <p:nvPr/>
        </p:nvSpPr>
        <p:spPr bwMode="auto">
          <a:xfrm>
            <a:off x="4423216" y="1432725"/>
            <a:ext cx="4253240" cy="9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400" dirty="0" smtClean="0">
                <a:latin typeface="Trebuchet MS"/>
                <a:ea typeface="Calibri"/>
                <a:cs typeface="Times New Roman"/>
              </a:rPr>
              <a:t>wat je om je heen kunt zien als je ergens staat </a:t>
            </a:r>
            <a:endParaRPr lang="nl-NL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Text Box 14"/>
          <p:cNvSpPr txBox="1"/>
          <p:nvPr/>
        </p:nvSpPr>
        <p:spPr>
          <a:xfrm>
            <a:off x="2925860" y="3212975"/>
            <a:ext cx="3734372" cy="977265"/>
          </a:xfrm>
          <a:prstGeom prst="rect">
            <a:avLst/>
          </a:prstGeom>
          <a:solidFill>
            <a:srgbClr val="FAFCFA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4" name="Tekstvak 2"/>
          <p:cNvSpPr txBox="1">
            <a:spLocks noChangeArrowheads="1"/>
          </p:cNvSpPr>
          <p:nvPr/>
        </p:nvSpPr>
        <p:spPr bwMode="auto">
          <a:xfrm>
            <a:off x="2925860" y="3212976"/>
            <a:ext cx="358707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400" dirty="0" smtClean="0">
                <a:latin typeface="Trebuchet MS"/>
                <a:ea typeface="Calibri"/>
                <a:cs typeface="Times New Roman"/>
              </a:rPr>
              <a:t>naar de top van een berg klimmen</a:t>
            </a:r>
            <a:endParaRPr lang="nl-NL" sz="105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5860" y="5470037"/>
            <a:ext cx="2042443" cy="12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61431"/>
            <a:ext cx="2821125" cy="18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vrielinf\AppData\Local\Microsoft\Windows\Temporary Internet Files\Content.IE5\JEBT5MUV\shutterstock_61834209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4037" y="2707613"/>
            <a:ext cx="1966435" cy="144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4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20143" y="4581128"/>
            <a:ext cx="266768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1" y="3448040"/>
            <a:ext cx="2736304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3" y="4527788"/>
            <a:ext cx="2832928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redelijk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19200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goed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6156177" y="3413368"/>
            <a:ext cx="2448271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ideaal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161982" y="4885928"/>
            <a:ext cx="4377119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Alpen zijn </a:t>
            </a:r>
            <a:r>
              <a:rPr lang="nl-NL" sz="20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ideaal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om te mountainbiken</a:t>
            </a: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.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6058005" y="4302244"/>
            <a:ext cx="2651173" cy="854948"/>
          </a:xfrm>
          <a:prstGeom prst="rect">
            <a:avLst/>
          </a:prstGeom>
          <a:solidFill>
            <a:srgbClr val="FAFCFA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6012160" y="4302244"/>
            <a:ext cx="2697018" cy="57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400" dirty="0" smtClean="0">
                <a:effectLst/>
                <a:latin typeface="Trebuchet MS"/>
                <a:ea typeface="Calibri"/>
                <a:cs typeface="Times New Roman"/>
              </a:rPr>
              <a:t>het allerbest of allerfijnst</a:t>
            </a:r>
            <a:endParaRPr lang="nl-NL" sz="105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7" y="613245"/>
            <a:ext cx="2592287" cy="276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vrielinf\AppData\Local\Microsoft\Windows\Temporary Internet Files\Content.IE5\4E00RALO\shutterstock_3641231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4833" y="1678832"/>
            <a:ext cx="2501303" cy="22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rielinf\AppData\Local\Microsoft\Windows\Temporary Internet Files\Content.IE5\SW6GRB4S\shutterstock_38343169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424" y="2202614"/>
            <a:ext cx="2555776" cy="230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" y="25814"/>
            <a:ext cx="914399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duizelig</a:t>
            </a:r>
            <a:r>
              <a:rPr lang="nl-NL" sz="4800" dirty="0" smtClean="0"/>
              <a:t>= alsof alles om je heen draait en je denkt dat je gaat vallen</a:t>
            </a:r>
          </a:p>
          <a:p>
            <a:endParaRPr lang="nl-NL" sz="6000" b="1" u="sng" dirty="0"/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Stel je voor dat je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duizelig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wordt boven op de berg.</a:t>
            </a:r>
            <a:endParaRPr lang="nl-NL" sz="100" dirty="0"/>
          </a:p>
        </p:txBody>
      </p:sp>
      <p:pic>
        <p:nvPicPr>
          <p:cNvPr id="9" name="Picture 2" descr="C:\Users\vrielinf\AppData\Local\Microsoft\Windows\Temporary Internet Files\Content.IE5\6842XQW0\shutterstock_5035667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641" y="2204864"/>
            <a:ext cx="3244719" cy="32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" y="25814"/>
            <a:ext cx="914399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grens</a:t>
            </a:r>
            <a:r>
              <a:rPr lang="nl-NL" sz="4800" dirty="0" smtClean="0"/>
              <a:t>= een plek waar een land ophoudt en waar een ander land begint</a:t>
            </a:r>
          </a:p>
          <a:p>
            <a:endParaRPr lang="nl-NL" sz="6000" b="1" u="sng" dirty="0"/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Alpen liggen op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grens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van Duitsland, Oostenrijk en Italië.</a:t>
            </a:r>
            <a:endParaRPr lang="nl-NL" sz="1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204864"/>
            <a:ext cx="48482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JL-OMLAAG 2"/>
          <p:cNvSpPr/>
          <p:nvPr/>
        </p:nvSpPr>
        <p:spPr>
          <a:xfrm rot="1490161">
            <a:off x="7741157" y="2131809"/>
            <a:ext cx="336351" cy="209053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6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22  – 28 mei 2019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AA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1979712" cy="1079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Mandy Routledge</a:t>
            </a: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  <a:endParaRPr lang="nl-NL" sz="1100" i="1" dirty="0" smtClean="0">
              <a:solidFill>
                <a:srgbClr val="00B050"/>
              </a:solidFill>
            </a:endParaRP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AutoShape 4" descr="Afbeeldingsresultaat voor s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 smtClean="0"/>
              <a:t>   </a:t>
            </a:r>
            <a:r>
              <a:rPr lang="nl-NL" sz="8000" b="1" u="sng" dirty="0" smtClean="0"/>
              <a:t>het gebergte</a:t>
            </a:r>
            <a:endParaRPr lang="nl-NL" sz="8000" b="1" u="sng" dirty="0"/>
          </a:p>
        </p:txBody>
      </p:sp>
      <p:pic>
        <p:nvPicPr>
          <p:cNvPr id="1026" name="Picture 2" descr="C:\Users\vrielinf\AppData\Local\Microsoft\Windows\Temporary Internet Files\Content.IE5\ERRFVDQP\shutterstock_1137071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43" y="1328161"/>
            <a:ext cx="7769962" cy="51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0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" y="25814"/>
            <a:ext cx="9428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 smtClean="0"/>
              <a:t>  </a:t>
            </a:r>
            <a:r>
              <a:rPr lang="nl-NL" sz="8000" b="1" u="sng" dirty="0" smtClean="0"/>
              <a:t>de grens</a:t>
            </a:r>
            <a:endParaRPr lang="nl-NL" sz="8000" b="1" u="sng" dirty="0"/>
          </a:p>
        </p:txBody>
      </p:sp>
      <p:sp>
        <p:nvSpPr>
          <p:cNvPr id="3" name="Tekstvak 2"/>
          <p:cNvSpPr txBox="1"/>
          <p:nvPr/>
        </p:nvSpPr>
        <p:spPr>
          <a:xfrm>
            <a:off x="3923928" y="13128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   </a:t>
            </a:r>
            <a:endParaRPr lang="nl-NL" sz="2400" dirty="0"/>
          </a:p>
        </p:txBody>
      </p:sp>
      <p:pic>
        <p:nvPicPr>
          <p:cNvPr id="2051" name="Picture 3" descr="C:\Users\vrielinf\AppData\Local\Microsoft\Windows\Temporary Internet Files\Content.IE5\4EL16YFW\shutterstock_132415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97558"/>
            <a:ext cx="7373705" cy="492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vrielinf\Downloads\slagboo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0" b="98267" l="500" r="97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3058194" cy="176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JL-OMLAAG 6"/>
          <p:cNvSpPr/>
          <p:nvPr/>
        </p:nvSpPr>
        <p:spPr>
          <a:xfrm rot="1054710" flipH="1">
            <a:off x="7985264" y="1174635"/>
            <a:ext cx="432048" cy="30524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1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-16506" y="793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 smtClean="0"/>
              <a:t>   </a:t>
            </a:r>
            <a:r>
              <a:rPr lang="nl-NL" sz="8000" b="1" u="sng" dirty="0" smtClean="0"/>
              <a:t>aantrekken</a:t>
            </a:r>
            <a:endParaRPr lang="nl-NL" sz="80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284" y="1772816"/>
            <a:ext cx="7385980" cy="492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238" y="1556792"/>
            <a:ext cx="3715698" cy="284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067944" y="321297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Wow!</a:t>
            </a:r>
            <a:endParaRPr lang="nl-NL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1907705" y="439697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Daar wil ik naar toe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88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 smtClean="0"/>
              <a:t>  </a:t>
            </a:r>
            <a:r>
              <a:rPr lang="nl-NL" sz="8000" b="1" u="sng" dirty="0" smtClean="0"/>
              <a:t>ideaal</a:t>
            </a:r>
            <a:endParaRPr lang="nl-NL" sz="8000" b="1" u="sng" dirty="0"/>
          </a:p>
        </p:txBody>
      </p:sp>
      <p:sp>
        <p:nvSpPr>
          <p:cNvPr id="3" name="Rechthoek 2"/>
          <p:cNvSpPr/>
          <p:nvPr/>
        </p:nvSpPr>
        <p:spPr>
          <a:xfrm>
            <a:off x="4829598" y="1988840"/>
            <a:ext cx="603919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099" name="Picture 3" descr="C:\Users\vrielinf\AppData\Local\Microsoft\Windows\Temporary Internet Files\Content.IE5\JEBT5MUV\shutterstock_417660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3528392" cy="235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lkvormige toelichting 7"/>
          <p:cNvSpPr/>
          <p:nvPr/>
        </p:nvSpPr>
        <p:spPr>
          <a:xfrm>
            <a:off x="3460815" y="1196752"/>
            <a:ext cx="5460367" cy="3964080"/>
          </a:xfrm>
          <a:prstGeom prst="cloudCallout">
            <a:avLst>
              <a:gd name="adj1" fmla="val -64397"/>
              <a:gd name="adj2" fmla="val 340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 descr="C:\Users\vrielinf\AppData\Local\Microsoft\Windows\Temporary Internet Files\Content.IE5\4EL16YFW\shutterstock_7490680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752" y="1556792"/>
            <a:ext cx="2776492" cy="295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73093" y="42776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terechtkomen</a:t>
            </a:r>
            <a:endParaRPr lang="nl-NL" sz="8000" b="1" u="sng" dirty="0"/>
          </a:p>
        </p:txBody>
      </p:sp>
      <p:sp>
        <p:nvSpPr>
          <p:cNvPr id="7" name="Rechthoek 6"/>
          <p:cNvSpPr/>
          <p:nvPr/>
        </p:nvSpPr>
        <p:spPr>
          <a:xfrm>
            <a:off x="3059832" y="3211281"/>
            <a:ext cx="603919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2" name="Picture 2" descr="C:\Users\vrielinf\AppData\Local\Microsoft\Windows\Temporary Internet Files\Content.IE5\SW6GRB4S\shutterstock_858376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26" y="1366215"/>
            <a:ext cx="7373274" cy="49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5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7975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h</a:t>
            </a:r>
            <a:r>
              <a:rPr lang="nl-NL" sz="8000" b="1" u="sng" dirty="0" smtClean="0"/>
              <a:t>et uitzicht</a:t>
            </a:r>
            <a:endParaRPr lang="nl-NL" sz="8000" b="1" u="sng" dirty="0"/>
          </a:p>
        </p:txBody>
      </p:sp>
      <p:sp>
        <p:nvSpPr>
          <p:cNvPr id="4" name="Rechthoek 3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455144" y="2303293"/>
            <a:ext cx="1847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nl-NL" sz="2800" dirty="0"/>
          </a:p>
        </p:txBody>
      </p:sp>
      <p:pic>
        <p:nvPicPr>
          <p:cNvPr id="6146" name="Picture 2" descr="C:\Users\vrielinf\AppData\Local\Microsoft\Windows\Temporary Internet Files\Content.IE5\3VG0ZVQG\shutterstock_4170013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71" y="1362544"/>
            <a:ext cx="7529457" cy="502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9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4800" y="7937"/>
            <a:ext cx="90590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800" b="1" u="sng" dirty="0" smtClean="0"/>
              <a:t>duizelig</a:t>
            </a:r>
            <a:endParaRPr lang="nl-NL" sz="7800" b="1" u="sng" dirty="0"/>
          </a:p>
        </p:txBody>
      </p:sp>
      <p:pic>
        <p:nvPicPr>
          <p:cNvPr id="7170" name="Picture 2" descr="C:\Users\vrielinf\AppData\Local\Microsoft\Windows\Temporary Internet Files\Content.IE5\6842XQW0\shutterstock_5035667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750" y="1556792"/>
            <a:ext cx="4581128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2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12654</TotalTime>
  <Words>331</Words>
  <Application>Microsoft Office PowerPoint</Application>
  <PresentationFormat>Diavoorstelling (4:3)</PresentationFormat>
  <Paragraphs>145</Paragraphs>
  <Slides>18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Koster, Mariët</cp:lastModifiedBy>
  <cp:revision>1603</cp:revision>
  <cp:lastPrinted>2018-03-27T09:04:19Z</cp:lastPrinted>
  <dcterms:created xsi:type="dcterms:W3CDTF">2014-06-10T08:03:16Z</dcterms:created>
  <dcterms:modified xsi:type="dcterms:W3CDTF">2019-05-28T10:04:04Z</dcterms:modified>
</cp:coreProperties>
</file>