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0" r:id="rId2"/>
    <p:sldId id="764" r:id="rId3"/>
    <p:sldId id="775" r:id="rId4"/>
    <p:sldId id="776" r:id="rId5"/>
    <p:sldId id="777" r:id="rId6"/>
    <p:sldId id="778" r:id="rId7"/>
    <p:sldId id="779" r:id="rId8"/>
    <p:sldId id="780" r:id="rId9"/>
    <p:sldId id="781" r:id="rId10"/>
    <p:sldId id="768" r:id="rId11"/>
    <p:sldId id="783" r:id="rId12"/>
    <p:sldId id="784" r:id="rId13"/>
    <p:sldId id="788" r:id="rId14"/>
    <p:sldId id="785" r:id="rId15"/>
    <p:sldId id="786" r:id="rId16"/>
    <p:sldId id="787" r:id="rId17"/>
    <p:sldId id="789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350"/>
            <p14:sldId id="764"/>
            <p14:sldId id="775"/>
            <p14:sldId id="776"/>
            <p14:sldId id="777"/>
            <p14:sldId id="778"/>
            <p14:sldId id="779"/>
            <p14:sldId id="780"/>
            <p14:sldId id="781"/>
            <p14:sldId id="768"/>
            <p14:sldId id="783"/>
            <p14:sldId id="784"/>
            <p14:sldId id="788"/>
            <p14:sldId id="785"/>
            <p14:sldId id="786"/>
            <p14:sldId id="787"/>
            <p14:sldId id="7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494" autoAdjust="0"/>
  </p:normalViewPr>
  <p:slideViewPr>
    <p:cSldViewPr>
      <p:cViewPr>
        <p:scale>
          <a:sx n="70" d="100"/>
          <a:sy n="70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i="1" u="sng" dirty="0" smtClean="0"/>
              <a:t>Woordenschatwoorden</a:t>
            </a:r>
            <a:endParaRPr lang="en-US" sz="120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23438"/>
            <a:ext cx="9144000" cy="6881438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200" dirty="0" smtClean="0"/>
              <a:t>Buurman Bob houdt heel veel van mountainbiken. Hij fietst elk weekend wel 50 kilometer door de </a:t>
            </a:r>
            <a:r>
              <a:rPr lang="nl-NL" sz="2200" b="1" u="sng" dirty="0" smtClean="0"/>
              <a:t>duinen</a:t>
            </a:r>
            <a:r>
              <a:rPr lang="nl-NL" sz="2200" dirty="0" smtClean="0"/>
              <a:t>. Duinen zijn </a:t>
            </a:r>
            <a:r>
              <a:rPr lang="nl-NL" sz="2200" b="1" i="1" dirty="0" smtClean="0"/>
              <a:t>heuvels van zand die door de wind zijn gemaakt. </a:t>
            </a:r>
            <a:r>
              <a:rPr lang="nl-NL" sz="2200" dirty="0" smtClean="0"/>
              <a:t>Buurman Bob is niet de enige die door de duinen fietst. Op een mooie zaterdag fietsen wel 200 </a:t>
            </a:r>
            <a:r>
              <a:rPr lang="nl-NL" sz="2200" b="1" u="sng" dirty="0" smtClean="0"/>
              <a:t>coureurs</a:t>
            </a:r>
            <a:r>
              <a:rPr lang="nl-NL" sz="2200" dirty="0" smtClean="0"/>
              <a:t> over de smalle paadjes. De coureur is </a:t>
            </a:r>
            <a:r>
              <a:rPr lang="nl-NL" sz="2200" b="1" i="1" dirty="0" smtClean="0"/>
              <a:t>iemand die wedstrijden rijdt met een auto, motor of fiets. </a:t>
            </a:r>
            <a:r>
              <a:rPr lang="nl-NL" sz="2200" dirty="0" smtClean="0"/>
              <a:t>Ze </a:t>
            </a:r>
            <a:r>
              <a:rPr lang="nl-NL" sz="2200" b="1" u="sng" dirty="0" smtClean="0"/>
              <a:t>bereiken</a:t>
            </a:r>
            <a:r>
              <a:rPr lang="nl-NL" sz="2200" dirty="0" smtClean="0"/>
              <a:t> op deze manier de hoogste heuvels. Bereiken betekent </a:t>
            </a:r>
            <a:r>
              <a:rPr lang="nl-NL" sz="2200" b="1" i="1" dirty="0" smtClean="0"/>
              <a:t>op een plek komen</a:t>
            </a:r>
            <a:r>
              <a:rPr lang="nl-NL" sz="2200" dirty="0" smtClean="0"/>
              <a:t>. De andere mensen in het bos </a:t>
            </a:r>
            <a:r>
              <a:rPr lang="nl-NL" sz="2200" b="1" u="sng" dirty="0" smtClean="0"/>
              <a:t>klagen</a:t>
            </a:r>
            <a:r>
              <a:rPr lang="nl-NL" sz="2200" dirty="0" smtClean="0"/>
              <a:t> regelmatig over alle mountainbikers. Klagen betekent </a:t>
            </a:r>
            <a:r>
              <a:rPr lang="nl-NL" sz="2200" b="1" i="1" dirty="0" smtClean="0"/>
              <a:t>zeggen dat je iets niet leuk of niet goed vindt. </a:t>
            </a:r>
            <a:r>
              <a:rPr lang="nl-NL" sz="2200" dirty="0" smtClean="0"/>
              <a:t>De mensen </a:t>
            </a:r>
            <a:r>
              <a:rPr lang="nl-NL" sz="2200" b="1" u="sng" dirty="0" smtClean="0"/>
              <a:t>verwachten</a:t>
            </a:r>
            <a:r>
              <a:rPr lang="nl-NL" sz="2200" dirty="0" smtClean="0"/>
              <a:t> dat er ongelukken gaan gebeuren. Verwachten is </a:t>
            </a:r>
            <a:r>
              <a:rPr lang="nl-NL" sz="2200" b="1" i="1" dirty="0" smtClean="0"/>
              <a:t>denken dat iets gaat gebeuren of denken dat iemand gaat komen.</a:t>
            </a:r>
            <a:r>
              <a:rPr lang="nl-NL" sz="2200" dirty="0" smtClean="0"/>
              <a:t> Dat een fietsen tegen een wandelaar botst bijvoorbeeld. Daarom komt er nu een speciale mountainbikeroute in het bos. Ze </a:t>
            </a:r>
            <a:r>
              <a:rPr lang="nl-NL" sz="2200" b="1" u="sng" dirty="0" smtClean="0"/>
              <a:t>passen</a:t>
            </a:r>
            <a:r>
              <a:rPr lang="nl-NL" sz="2200" dirty="0" smtClean="0"/>
              <a:t> de route </a:t>
            </a:r>
            <a:r>
              <a:rPr lang="nl-NL" sz="2200" b="1" u="sng" dirty="0" smtClean="0"/>
              <a:t>aan</a:t>
            </a:r>
            <a:r>
              <a:rPr lang="nl-NL" sz="2200" dirty="0" smtClean="0"/>
              <a:t>. Aanpassen betekent </a:t>
            </a:r>
            <a:r>
              <a:rPr lang="nl-NL" sz="2200" b="1" i="1" dirty="0" smtClean="0"/>
              <a:t>veranderen. </a:t>
            </a:r>
            <a:r>
              <a:rPr lang="nl-NL" sz="2200" dirty="0" smtClean="0"/>
              <a:t>Ze passen de route zó aan dat de fietsers geen wandelaars tegenkomen. </a:t>
            </a:r>
            <a:r>
              <a:rPr lang="nl-NL" sz="2200" b="1" u="sng" dirty="0"/>
              <a:t>H</a:t>
            </a:r>
            <a:r>
              <a:rPr lang="nl-NL" sz="2200" b="1" u="sng" dirty="0" smtClean="0"/>
              <a:t>et levert ook wat op </a:t>
            </a:r>
            <a:r>
              <a:rPr lang="nl-NL" sz="2200" dirty="0" smtClean="0"/>
              <a:t>voor buurman Bob, </a:t>
            </a:r>
            <a:r>
              <a:rPr lang="nl-NL" sz="2200" b="1" i="1" dirty="0" smtClean="0"/>
              <a:t>het zorgt ook voor iets goeds </a:t>
            </a:r>
            <a:r>
              <a:rPr lang="nl-NL" sz="2200" dirty="0" smtClean="0"/>
              <a:t>voor buurman Bob. Buurman Bob kan nu op zijn fiets over de paden crossen en de wandelaars kunnen rustig wandelen. Iedereen is tevreden.</a:t>
            </a:r>
            <a:endParaRPr lang="nl-NL" sz="2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59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6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" y="33910"/>
            <a:ext cx="9096375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5940151" y="536526"/>
            <a:ext cx="2967479" cy="188436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940152" y="544147"/>
            <a:ext cx="331236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iemand die wedstrijden rijdt met een auto, motor of fiets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2405223" y="376593"/>
            <a:ext cx="3464715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051720" y="332656"/>
            <a:ext cx="3894602" cy="66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500" b="1" dirty="0" smtClean="0">
                <a:latin typeface="Trebuchet MS"/>
                <a:ea typeface="Calibri"/>
                <a:cs typeface="Times New Roman"/>
              </a:rPr>
              <a:t>  de coureur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41732" y="3789041"/>
            <a:ext cx="2430069" cy="5760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51520" y="3753036"/>
            <a:ext cx="2664296" cy="89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Calibri"/>
                <a:ea typeface="Calibri"/>
                <a:cs typeface="Times New Roman"/>
              </a:rPr>
              <a:t>d</a:t>
            </a:r>
            <a:r>
              <a:rPr lang="nl-NL" sz="3000" dirty="0" smtClean="0">
                <a:effectLst/>
                <a:latin typeface="Calibri"/>
                <a:ea typeface="Calibri"/>
                <a:cs typeface="Times New Roman"/>
              </a:rPr>
              <a:t>e wielrenner</a:t>
            </a:r>
            <a:endParaRPr lang="nl-NL" sz="3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15816" y="3777740"/>
            <a:ext cx="2925238" cy="5873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83569" y="3753036"/>
            <a:ext cx="2984575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000" dirty="0" smtClean="0">
                <a:effectLst/>
                <a:latin typeface="Calibri"/>
                <a:ea typeface="Calibri"/>
                <a:cs typeface="Times New Roman"/>
              </a:rPr>
              <a:t>de mountainbiker</a:t>
            </a:r>
            <a:endParaRPr lang="nl-NL" sz="3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96524" y="3783354"/>
            <a:ext cx="2651940" cy="58175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96524" y="3738047"/>
            <a:ext cx="2651940" cy="6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Calibri"/>
                <a:ea typeface="Calibri"/>
                <a:cs typeface="Times New Roman"/>
              </a:rPr>
              <a:t>d</a:t>
            </a:r>
            <a:r>
              <a:rPr lang="nl-NL" sz="3000" dirty="0" smtClean="0">
                <a:effectLst/>
                <a:latin typeface="Calibri"/>
                <a:ea typeface="Calibri"/>
                <a:cs typeface="Times New Roman"/>
              </a:rPr>
              <a:t>e motorrijder</a:t>
            </a:r>
            <a:endParaRPr lang="nl-NL" sz="3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799068" y="3278601"/>
            <a:ext cx="92178" cy="5375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23" y="4455207"/>
            <a:ext cx="1633286" cy="1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vrielinf\AppData\Local\Microsoft\Windows\Temporary Internet Files\Content.IE5\3VG0ZVQG\shutterstock_10598549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631" y="4455207"/>
            <a:ext cx="1421388" cy="14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vrielinf\AppData\Local\Microsoft\Windows\Temporary Internet Files\Content.IE5\GMQXL1AG\shutterstock_2996450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426489"/>
            <a:ext cx="1588420" cy="16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bereiken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vertrekken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op een plek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bereikt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de mooiste plekjes als je fietst.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van een plek weggaan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jongen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vertrekt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huis, hij gaat wandelen.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39" y="2564904"/>
            <a:ext cx="3550096" cy="23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vrielinf\AppData\Local\Microsoft\Windows\Temporary Internet Files\Content.IE5\JEBT5MUV\shutterstock_36578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872" y="2348879"/>
            <a:ext cx="2232248" cy="28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65137"/>
            <a:ext cx="4275584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aanpassen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65138"/>
            <a:ext cx="4788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etzelfde blijven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veranderen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passen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route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niet veranderen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route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blijft hetzelfde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79" y="2205622"/>
            <a:ext cx="3980798" cy="244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8252"/>
            <a:ext cx="3038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645700"/>
            <a:ext cx="2678435" cy="16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69" y="2495700"/>
            <a:ext cx="741239" cy="6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55028" y="322239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klagen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</a:t>
            </a:r>
            <a:r>
              <a:rPr lang="nl-NL" sz="52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evreden zijn</a:t>
            </a:r>
            <a:endParaRPr lang="nl-NL" sz="5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zeggen dat je iets niet leuk of goed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Wandelaars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klagen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over de mountainbikers in het bos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niets te klagen hebben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fietsers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zijn tevreden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over de nieuwe route.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546" y="2729668"/>
            <a:ext cx="3873187" cy="24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989" y="2663048"/>
            <a:ext cx="2231033" cy="24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duinen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het strand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heuvels van zand, die door de wind zijn gemaakt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Buurman Bob fietst graag door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duinen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zand langs de zee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Vlakbij de duinen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strand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AppData\Local\Microsoft\Windows\Temporary Internet Files\Content.IE5\4E00RALO\shutterstock_1076858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30" y="2992734"/>
            <a:ext cx="3168352" cy="21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sterm\Downloads\shutterstock_11199858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53" y="2669971"/>
            <a:ext cx="3600400" cy="24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5575" y="18864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levert ook wat op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16017" y="188640"/>
            <a:ext cx="424847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het levert niets op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het zorgt ook voor iets goeds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verandering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levert ook wat op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buurman Bob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het verandert niks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ben al een uur aan het opruimen, maar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levert niets op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8" y="2852936"/>
            <a:ext cx="2102555" cy="24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vrielinf\AppData\Local\Microsoft\Windows\Temporary Internet Files\Content.IE5\GMQXL1AG\shutterstock_51937988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5"/>
          <a:stretch/>
        </p:blipFill>
        <p:spPr bwMode="auto">
          <a:xfrm>
            <a:off x="2810284" y="2260943"/>
            <a:ext cx="1448628" cy="30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osterm\Downloads\shutterstock_112286537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2325" y="2132856"/>
            <a:ext cx="3275856" cy="25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3770083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241391" y="2420888"/>
            <a:ext cx="4101173" cy="7920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effectLst/>
                <a:latin typeface="Trebuchet MS"/>
                <a:ea typeface="Calibri"/>
                <a:cs typeface="Times New Roman"/>
              </a:rPr>
              <a:t>verwachten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907704" y="3212976"/>
            <a:ext cx="1700912" cy="1964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1751532" cy="1964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109835" y="5177667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846018" y="5085184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regen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462346" y="825813"/>
            <a:ext cx="234190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visite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5177667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4" y="517766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baby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2330068" y="3212976"/>
            <a:ext cx="4042132" cy="810654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2339752" y="3212976"/>
            <a:ext cx="4173181" cy="5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000" dirty="0" smtClean="0">
                <a:latin typeface="Trebuchet MS"/>
                <a:ea typeface="Calibri"/>
                <a:cs typeface="Times New Roman"/>
              </a:rPr>
              <a:t>denken dat iets gaat gebeuren of denken dat iemand gaat komen</a:t>
            </a:r>
            <a:endParaRPr lang="nl-NL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24588"/>
            <a:ext cx="933947" cy="25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vrielinf\AppData\Local\Microsoft\Windows\Temporary Internet Files\Content.IE5\3VG0ZVQG\shutterstock_1257355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444" y="3791527"/>
            <a:ext cx="1944217" cy="12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rielinf\AppData\Local\Microsoft\Windows\Temporary Internet Files\Content.IE5\SW6GRB4S\shutterstock_11261903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623" y="332656"/>
            <a:ext cx="2571627" cy="17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21  – 21 mei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1979712" cy="1079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Mandy Routledge</a:t>
            </a: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  <a:endParaRPr lang="nl-NL" sz="1100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 </a:t>
            </a:r>
            <a:r>
              <a:rPr lang="nl-NL" sz="8000" b="1" u="sng" dirty="0" smtClean="0"/>
              <a:t>de duinen</a:t>
            </a:r>
            <a:endParaRPr lang="nl-NL" sz="8000" b="1" u="sng" dirty="0"/>
          </a:p>
        </p:txBody>
      </p:sp>
      <p:pic>
        <p:nvPicPr>
          <p:cNvPr id="4" name="Picture 2" descr="C:\Users\vrielinf\AppData\Local\Microsoft\Windows\Temporary Internet Files\Content.IE5\4E00RALO\shutterstock_1076858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58314"/>
            <a:ext cx="7192606" cy="48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428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</a:t>
            </a:r>
            <a:r>
              <a:rPr lang="nl-NL" sz="8000" b="1" u="sng" dirty="0" smtClean="0"/>
              <a:t>de coureur</a:t>
            </a:r>
            <a:endParaRPr lang="nl-NL" sz="80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3923928" y="1312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  </a:t>
            </a:r>
            <a:endParaRPr lang="nl-NL" sz="2400" dirty="0"/>
          </a:p>
        </p:txBody>
      </p:sp>
      <p:pic>
        <p:nvPicPr>
          <p:cNvPr id="4" name="Picture 2" descr="C:\Users\vrielinf\AppData\Local\Microsoft\Windows\Temporary Internet Files\Content.IE5\GMQXL1AG\shutterstock_519379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93295"/>
            <a:ext cx="7480640" cy="499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-16506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/>
              <a:t>   </a:t>
            </a:r>
            <a:r>
              <a:rPr lang="nl-NL" sz="8000" b="1" u="sng" dirty="0" smtClean="0"/>
              <a:t>bereiken</a:t>
            </a:r>
            <a:endParaRPr lang="nl-NL" sz="8000" b="1" u="sng" dirty="0"/>
          </a:p>
        </p:txBody>
      </p:sp>
      <p:pic>
        <p:nvPicPr>
          <p:cNvPr id="3" name="Picture 2" descr="C:\Users\vrielinf\AppData\Local\Microsoft\Windows\Temporary Internet Files\Content.IE5\ERRFVDQP\shutterstock_128808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4667"/>
            <a:ext cx="7386041" cy="49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</a:t>
            </a:r>
            <a:r>
              <a:rPr lang="nl-NL" sz="8000" b="1" u="sng" dirty="0" smtClean="0"/>
              <a:t>klagen</a:t>
            </a:r>
            <a:endParaRPr lang="nl-NL" sz="8000" b="1" u="sng" dirty="0"/>
          </a:p>
        </p:txBody>
      </p:sp>
      <p:pic>
        <p:nvPicPr>
          <p:cNvPr id="4098" name="Picture 2" descr="C:\Users\vrielinf\AppData\Local\Microsoft\Windows\Temporary Internet Files\Content.IE5\N0DE5L25\shutterstock_2883533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221779"/>
            <a:ext cx="30798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rielinf\AppData\Local\Microsoft\Windows\Temporary Internet Files\Content.IE5\GMQXL1AG\shutterstock_2996450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15972"/>
            <a:ext cx="3477031" cy="35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829598" y="1988840"/>
            <a:ext cx="603919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3093" y="427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verwachten</a:t>
            </a:r>
            <a:endParaRPr lang="nl-NL" sz="8000" b="1" u="sng" dirty="0"/>
          </a:p>
        </p:txBody>
      </p:sp>
      <p:pic>
        <p:nvPicPr>
          <p:cNvPr id="1026" name="Picture 2" descr="C:\Users\Kosterm\Downloads\shutterstock_13555956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3211281"/>
            <a:ext cx="3408313" cy="34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3059832" y="3211281"/>
            <a:ext cx="603919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Wolkvormige toelichting 2"/>
          <p:cNvSpPr/>
          <p:nvPr/>
        </p:nvSpPr>
        <p:spPr>
          <a:xfrm>
            <a:off x="3219608" y="1366215"/>
            <a:ext cx="5148946" cy="3141210"/>
          </a:xfrm>
          <a:prstGeom prst="cloudCallout">
            <a:avLst>
              <a:gd name="adj1" fmla="val -64397"/>
              <a:gd name="adj2" fmla="val 34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C:\Users\Kosterm\Downloads\shutterstock_1844599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920" y="1857243"/>
            <a:ext cx="3284514" cy="20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aanpassen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55144" y="2303293"/>
            <a:ext cx="1847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l-NL" sz="2800" dirty="0"/>
          </a:p>
        </p:txBody>
      </p:sp>
      <p:sp>
        <p:nvSpPr>
          <p:cNvPr id="3" name="Gekromde PIJL-LINKS 2"/>
          <p:cNvSpPr/>
          <p:nvPr/>
        </p:nvSpPr>
        <p:spPr>
          <a:xfrm rot="18762389">
            <a:off x="5787796" y="1443896"/>
            <a:ext cx="1503989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8" name="Picture 2" descr="C:\Users\vrielinf\AppData\Local\Microsoft\Windows\Temporary Internet Files\Content.IE5\JEBT5MUV\shutterstock_1168425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33389"/>
            <a:ext cx="3975256" cy="26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rielinf\AppData\Local\Microsoft\Windows\Temporary Internet Files\Content.IE5\SW6GRB4S\shutterstock_11835827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526" y="3539847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349253"/>
            <a:ext cx="1490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909" y="4384193"/>
            <a:ext cx="1741091" cy="10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363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800" b="1" u="sng" dirty="0"/>
              <a:t>h</a:t>
            </a:r>
            <a:r>
              <a:rPr lang="nl-NL" sz="7800" b="1" u="sng" dirty="0" smtClean="0"/>
              <a:t>et levert ook wat op</a:t>
            </a:r>
            <a:endParaRPr lang="nl-NL" sz="78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63937"/>
            <a:ext cx="3509657" cy="414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1580085"/>
            <a:ext cx="3582983" cy="412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vrielinf\AppData\Local\Microsoft\Windows\Temporary Internet Files\Content.IE5\GMQXL1AG\shutterstock_51937988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5"/>
          <a:stretch/>
        </p:blipFill>
        <p:spPr bwMode="auto">
          <a:xfrm>
            <a:off x="7511741" y="2852936"/>
            <a:ext cx="1617700" cy="33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12435</TotalTime>
  <Words>385</Words>
  <Application>Microsoft Office PowerPoint</Application>
  <PresentationFormat>Diavoorstelling (4:3)</PresentationFormat>
  <Paragraphs>205</Paragraphs>
  <Slides>17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1523</cp:revision>
  <cp:lastPrinted>2018-03-27T09:04:19Z</cp:lastPrinted>
  <dcterms:created xsi:type="dcterms:W3CDTF">2014-06-10T08:03:16Z</dcterms:created>
  <dcterms:modified xsi:type="dcterms:W3CDTF">2019-05-21T09:43:26Z</dcterms:modified>
</cp:coreProperties>
</file>