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3" r:id="rId2"/>
    <p:sldId id="257" r:id="rId3"/>
    <p:sldId id="312" r:id="rId4"/>
    <p:sldId id="324" r:id="rId5"/>
    <p:sldId id="265" r:id="rId6"/>
    <p:sldId id="266" r:id="rId7"/>
    <p:sldId id="260" r:id="rId8"/>
    <p:sldId id="289" r:id="rId9"/>
    <p:sldId id="264" r:id="rId10"/>
    <p:sldId id="326" r:id="rId11"/>
    <p:sldId id="328" r:id="rId12"/>
    <p:sldId id="327" r:id="rId13"/>
    <p:sldId id="270" r:id="rId14"/>
    <p:sldId id="335" r:id="rId15"/>
    <p:sldId id="336" r:id="rId16"/>
    <p:sldId id="340" r:id="rId17"/>
    <p:sldId id="338" r:id="rId18"/>
    <p:sldId id="341" r:id="rId19"/>
    <p:sldId id="320" r:id="rId20"/>
    <p:sldId id="329" r:id="rId21"/>
    <p:sldId id="325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0941" autoAdjust="0"/>
  </p:normalViewPr>
  <p:slideViewPr>
    <p:cSldViewPr>
      <p:cViewPr>
        <p:scale>
          <a:sx n="70" d="100"/>
          <a:sy n="70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EE719-2132-428F-88C3-601463DE0DD6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D2238-BC57-49DB-9000-78F2CA072F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b">
              <a:buNone/>
            </a:pPr>
            <a:r>
              <a:rPr lang="nl-NL" sz="1200" dirty="0" smtClean="0"/>
              <a:t> gezamenlijk: met elkaar, samen</a:t>
            </a:r>
          </a:p>
          <a:p>
            <a:pPr marL="0" indent="0" fontAlgn="b">
              <a:buNone/>
            </a:pPr>
            <a:r>
              <a:rPr lang="nl-NL" sz="1200" dirty="0" smtClean="0"/>
              <a:t> de plaag: iets waar veel mensen last van hebben</a:t>
            </a:r>
          </a:p>
          <a:p>
            <a:pPr marL="0" indent="0" fontAlgn="b">
              <a:buNone/>
            </a:pPr>
            <a:r>
              <a:rPr lang="nl-NL" sz="1200" dirty="0" smtClean="0"/>
              <a:t> overdragen: aan iemand doorgeven (bijvoorbeeld een ziekte)</a:t>
            </a:r>
          </a:p>
          <a:p>
            <a:pPr marL="0" indent="0" fontAlgn="b">
              <a:buNone/>
            </a:pPr>
            <a:r>
              <a:rPr lang="nl-NL" sz="1200" dirty="0" smtClean="0"/>
              <a:t> in actie komen: iets gaan doen</a:t>
            </a:r>
          </a:p>
          <a:p>
            <a:pPr marL="0" indent="0" fontAlgn="b">
              <a:buNone/>
            </a:pPr>
            <a:r>
              <a:rPr lang="nl-NL" sz="1200" dirty="0" smtClean="0"/>
              <a:t> de deskundige: iemand die veel van iets weet</a:t>
            </a:r>
          </a:p>
          <a:p>
            <a:pPr marL="0" indent="0" fontAlgn="b">
              <a:buNone/>
            </a:pPr>
            <a:r>
              <a:rPr lang="nl-NL" sz="1200" dirty="0" smtClean="0"/>
              <a:t> melden: laten weten</a:t>
            </a:r>
          </a:p>
          <a:p>
            <a:pPr marL="0" indent="0" fontAlgn="b">
              <a:buNone/>
            </a:pPr>
            <a:r>
              <a:rPr lang="nl-NL" sz="1200" dirty="0" smtClean="0"/>
              <a:t> iets laten rondslingeren: iets zomaar ergens neergooien of laten liggen</a:t>
            </a:r>
          </a:p>
          <a:p>
            <a:pPr marL="0" indent="0" fontAlgn="b">
              <a:buNone/>
            </a:pPr>
            <a:r>
              <a:rPr lang="nl-NL" sz="1200" dirty="0" smtClean="0"/>
              <a:t> oproepen: iemand dringend vragen iets te doen</a:t>
            </a:r>
          </a:p>
          <a:p>
            <a:pPr marL="0" indent="0" fontAlgn="b">
              <a:buNone/>
            </a:pPr>
            <a:r>
              <a:rPr lang="nl-NL" sz="1200" dirty="0" smtClean="0"/>
              <a:t> de boete: geld dat je als straf moet betalen</a:t>
            </a:r>
          </a:p>
          <a:p>
            <a:pPr marL="0" indent="0" fontAlgn="b">
              <a:buNone/>
            </a:pPr>
            <a:r>
              <a:rPr lang="nl-NL" sz="1200" dirty="0" smtClean="0"/>
              <a:t> verplicht: iets wat moet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2238-BC57-49DB-9000-78F2CA072F0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240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2238-BC57-49DB-9000-78F2CA072F0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240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53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89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04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21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18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40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19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79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83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90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46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02EBB-E90F-443C-9C5D-D5925B8084A4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53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image" Target="../media/image26.png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27.jpeg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6.png"/><Relationship Id="rId7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2000" u="sng" dirty="0" err="1" smtClean="0"/>
              <a:t>Semantisatieverhaal</a:t>
            </a:r>
            <a:r>
              <a:rPr lang="nl-NL" sz="2000" u="sng" dirty="0" smtClean="0"/>
              <a:t>:</a:t>
            </a:r>
          </a:p>
          <a:p>
            <a:pPr marL="0" indent="0" fontAlgn="b">
              <a:buNone/>
            </a:pPr>
            <a:r>
              <a:rPr lang="nl-NL" sz="1900" dirty="0" smtClean="0"/>
              <a:t>Mijn </a:t>
            </a:r>
            <a:r>
              <a:rPr lang="nl-NL" sz="1900" dirty="0"/>
              <a:t>tante heeft een heel groot gezin. Zij zijn met 8 mensen thuis. Zij </a:t>
            </a:r>
            <a:r>
              <a:rPr lang="nl-NL" sz="1900" b="1" u="sng" dirty="0"/>
              <a:t>meldde</a:t>
            </a:r>
            <a:r>
              <a:rPr lang="nl-NL" sz="1900" dirty="0"/>
              <a:t> </a:t>
            </a:r>
            <a:r>
              <a:rPr lang="nl-NL" sz="1900" dirty="0" smtClean="0"/>
              <a:t>mij, ze </a:t>
            </a:r>
            <a:r>
              <a:rPr lang="nl-NL" sz="1900" b="1" i="1" dirty="0" smtClean="0"/>
              <a:t>liet mij weten</a:t>
            </a:r>
            <a:r>
              <a:rPr lang="nl-NL" sz="1900" i="1" dirty="0" smtClean="0"/>
              <a:t>,</a:t>
            </a:r>
            <a:r>
              <a:rPr lang="nl-NL" sz="1900" dirty="0" smtClean="0"/>
              <a:t> </a:t>
            </a:r>
            <a:r>
              <a:rPr lang="nl-NL" sz="1900" dirty="0"/>
              <a:t>dat mijn neefjes altijd extreem veel rommel maken. Ze </a:t>
            </a:r>
            <a:r>
              <a:rPr lang="nl-NL" sz="1900" b="1" u="sng" dirty="0"/>
              <a:t>laten altijd van alles rondslingeren</a:t>
            </a:r>
            <a:r>
              <a:rPr lang="nl-NL" sz="1900" dirty="0"/>
              <a:t>. I</a:t>
            </a:r>
            <a:r>
              <a:rPr lang="nl-NL" sz="1900" dirty="0" smtClean="0"/>
              <a:t>ets laten rondslingeren betekent </a:t>
            </a:r>
            <a:r>
              <a:rPr lang="nl-NL" sz="1900" b="1" i="1" dirty="0" smtClean="0"/>
              <a:t>iets zomaar ergens neergooien of laten liggen</a:t>
            </a:r>
            <a:r>
              <a:rPr lang="nl-NL" sz="1900" dirty="0" smtClean="0"/>
              <a:t>. Gymspullen</a:t>
            </a:r>
            <a:r>
              <a:rPr lang="nl-NL" sz="1900" dirty="0"/>
              <a:t>, broodtrommels, lego, tattooplaatjes van de Albert </a:t>
            </a:r>
            <a:r>
              <a:rPr lang="nl-NL" sz="1900" dirty="0" smtClean="0"/>
              <a:t>Heijn, hun gitaar, verfspullen... </a:t>
            </a:r>
            <a:r>
              <a:rPr lang="nl-NL" sz="1900" dirty="0"/>
              <a:t>ze ruimen niks op. De andere kinderen én mijn oom en tante hebben daar veel last van. Al die rommel, het is net </a:t>
            </a:r>
            <a:r>
              <a:rPr lang="nl-NL" sz="1900" b="1" u="sng" dirty="0"/>
              <a:t>een plaag</a:t>
            </a:r>
            <a:r>
              <a:rPr lang="nl-NL" sz="1900" dirty="0"/>
              <a:t>. </a:t>
            </a:r>
            <a:r>
              <a:rPr lang="nl-NL" sz="1900" dirty="0" smtClean="0"/>
              <a:t>Een plaag is </a:t>
            </a:r>
            <a:r>
              <a:rPr lang="nl-NL" sz="1900" b="1" i="1" dirty="0" smtClean="0"/>
              <a:t>iets waar veel mensen last van hebben</a:t>
            </a:r>
            <a:r>
              <a:rPr lang="nl-NL" sz="1900" dirty="0" smtClean="0"/>
              <a:t>. Waar </a:t>
            </a:r>
            <a:r>
              <a:rPr lang="nl-NL" sz="1900" dirty="0"/>
              <a:t>je ook kijkt, er ligt overal rommel. Er moest een oplossing </a:t>
            </a:r>
            <a:r>
              <a:rPr lang="nl-NL" sz="1900" dirty="0" smtClean="0"/>
              <a:t>komen, </a:t>
            </a:r>
            <a:r>
              <a:rPr lang="nl-NL" sz="1900" dirty="0"/>
              <a:t>want mijn oom en tante </a:t>
            </a:r>
            <a:r>
              <a:rPr lang="nl-NL" sz="1900" dirty="0" smtClean="0"/>
              <a:t>hadden er echt last van. Ze werden </a:t>
            </a:r>
            <a:r>
              <a:rPr lang="nl-NL" sz="1900" dirty="0"/>
              <a:t>zo chagrijnig van de troep. En omdat zij chagrijnig waren, werd mijn ene nicht ook chagrijnig en daarna de andere 2 nichten ook. Echt, ze </a:t>
            </a:r>
            <a:r>
              <a:rPr lang="nl-NL" sz="1900" b="1" u="sng" dirty="0"/>
              <a:t>droegen</a:t>
            </a:r>
            <a:r>
              <a:rPr lang="nl-NL" sz="1900" b="1" dirty="0"/>
              <a:t> </a:t>
            </a:r>
            <a:r>
              <a:rPr lang="nl-NL" sz="1900" dirty="0"/>
              <a:t>de chagrijnigheid aan elkaar over. </a:t>
            </a:r>
            <a:r>
              <a:rPr lang="nl-NL" sz="1900" dirty="0" smtClean="0"/>
              <a:t>Overdragen betekent </a:t>
            </a:r>
            <a:r>
              <a:rPr lang="nl-NL" sz="1900" b="1" i="1" dirty="0" smtClean="0"/>
              <a:t>aan iemand doorgeven. </a:t>
            </a:r>
            <a:r>
              <a:rPr lang="nl-NL" sz="1900" dirty="0" smtClean="0"/>
              <a:t>Doordat </a:t>
            </a:r>
            <a:r>
              <a:rPr lang="nl-NL" sz="1900" dirty="0"/>
              <a:t>mijn neefjes zoveel spullen laten rondslingeren werd het hele gezin chagrijnig. Maar toen kwam mijn tante </a:t>
            </a:r>
            <a:r>
              <a:rPr lang="nl-NL" sz="1900" b="1" u="sng" dirty="0"/>
              <a:t>in actie</a:t>
            </a:r>
            <a:r>
              <a:rPr lang="nl-NL" sz="1900" dirty="0"/>
              <a:t>. </a:t>
            </a:r>
            <a:r>
              <a:rPr lang="nl-NL" sz="1900" dirty="0" smtClean="0"/>
              <a:t>Ze ging </a:t>
            </a:r>
            <a:r>
              <a:rPr lang="nl-NL" sz="1900" b="1" i="1" dirty="0" smtClean="0"/>
              <a:t>iets doen. </a:t>
            </a:r>
            <a:r>
              <a:rPr lang="nl-NL" sz="1900" dirty="0" smtClean="0"/>
              <a:t>Ze </a:t>
            </a:r>
            <a:r>
              <a:rPr lang="nl-NL" sz="1900" dirty="0"/>
              <a:t>had op tv </a:t>
            </a:r>
            <a:r>
              <a:rPr lang="nl-NL" sz="1900" b="1" u="sng" dirty="0"/>
              <a:t>een deskundige</a:t>
            </a:r>
            <a:r>
              <a:rPr lang="nl-NL" sz="1900" b="1" dirty="0"/>
              <a:t> </a:t>
            </a:r>
            <a:r>
              <a:rPr lang="nl-NL" sz="1900" dirty="0" smtClean="0"/>
              <a:t>gezien. Een deskundige is </a:t>
            </a:r>
            <a:r>
              <a:rPr lang="nl-NL" sz="1900" b="1" i="1" dirty="0" smtClean="0"/>
              <a:t>iemand die veel van iets weet.</a:t>
            </a:r>
            <a:r>
              <a:rPr lang="nl-NL" sz="1900" dirty="0" smtClean="0"/>
              <a:t> Die deskundige zei </a:t>
            </a:r>
            <a:r>
              <a:rPr lang="nl-NL" sz="1900" dirty="0"/>
              <a:t>dat zo’n rommelig huis een </a:t>
            </a:r>
            <a:r>
              <a:rPr lang="nl-NL" sz="1900" b="1" u="sng" dirty="0"/>
              <a:t>gezamenlijk</a:t>
            </a:r>
            <a:r>
              <a:rPr lang="nl-NL" sz="1900" dirty="0"/>
              <a:t> probleem is. </a:t>
            </a:r>
            <a:r>
              <a:rPr lang="nl-NL" sz="1900" dirty="0" smtClean="0"/>
              <a:t>Het is een probleem van elkaar samen. Gezamenlijk betekent </a:t>
            </a:r>
            <a:r>
              <a:rPr lang="nl-NL" sz="1900" b="1" i="1" dirty="0" smtClean="0"/>
              <a:t>met elkaar, samen. </a:t>
            </a:r>
            <a:r>
              <a:rPr lang="nl-NL" sz="1900" dirty="0" smtClean="0"/>
              <a:t>En </a:t>
            </a:r>
            <a:r>
              <a:rPr lang="nl-NL" sz="1900" dirty="0"/>
              <a:t>dat iedereen </a:t>
            </a:r>
            <a:r>
              <a:rPr lang="nl-NL" sz="1900" dirty="0" smtClean="0"/>
              <a:t>dus moet </a:t>
            </a:r>
            <a:r>
              <a:rPr lang="nl-NL" sz="1900" dirty="0"/>
              <a:t>helpen het huis netjes te houden. Mijn tante maakte een nieuwe huisregel. Eigenlijk </a:t>
            </a:r>
            <a:r>
              <a:rPr lang="nl-NL" sz="1900" dirty="0" smtClean="0"/>
              <a:t>heeft </a:t>
            </a:r>
            <a:r>
              <a:rPr lang="nl-NL" sz="1900" dirty="0"/>
              <a:t>ze </a:t>
            </a:r>
            <a:r>
              <a:rPr lang="nl-NL" sz="1900" dirty="0" smtClean="0"/>
              <a:t>iedereen </a:t>
            </a:r>
            <a:r>
              <a:rPr lang="nl-NL" sz="1900" b="1" u="sng" dirty="0" smtClean="0"/>
              <a:t>opgeroepen</a:t>
            </a:r>
            <a:r>
              <a:rPr lang="nl-NL" sz="1900" dirty="0" smtClean="0"/>
              <a:t>.</a:t>
            </a:r>
            <a:r>
              <a:rPr lang="nl-NL" sz="1900" b="1" dirty="0" smtClean="0"/>
              <a:t> </a:t>
            </a:r>
            <a:r>
              <a:rPr lang="nl-NL" sz="1900" dirty="0" smtClean="0"/>
              <a:t>Oproepen betekent </a:t>
            </a:r>
            <a:r>
              <a:rPr lang="nl-NL" sz="1900" b="1" i="1" dirty="0" smtClean="0"/>
              <a:t>iemand dringen</a:t>
            </a:r>
            <a:r>
              <a:rPr lang="nl-NL" sz="1900" b="1" i="1" dirty="0"/>
              <a:t>d vragen iets te doen. </a:t>
            </a:r>
            <a:r>
              <a:rPr lang="nl-NL" sz="1900" dirty="0" smtClean="0"/>
              <a:t>Ze zei: </a:t>
            </a:r>
            <a:r>
              <a:rPr lang="nl-NL" sz="1900" dirty="0"/>
              <a:t>elke dag voor het slapen </a:t>
            </a:r>
            <a:r>
              <a:rPr lang="nl-NL" sz="1900" dirty="0" smtClean="0"/>
              <a:t>gaan, </a:t>
            </a:r>
            <a:r>
              <a:rPr lang="nl-NL" sz="1900" dirty="0"/>
              <a:t>gaat iedereen opruimen. Dat is </a:t>
            </a:r>
            <a:r>
              <a:rPr lang="nl-NL" sz="1900" b="1" u="sng" dirty="0"/>
              <a:t>verplicht</a:t>
            </a:r>
            <a:r>
              <a:rPr lang="nl-NL" sz="1900" dirty="0"/>
              <a:t>! </a:t>
            </a:r>
            <a:r>
              <a:rPr lang="nl-NL" sz="1900" dirty="0" smtClean="0"/>
              <a:t>Verplicht is </a:t>
            </a:r>
            <a:r>
              <a:rPr lang="nl-NL" sz="1900" b="1" i="1" dirty="0" smtClean="0"/>
              <a:t>iets wat moet. </a:t>
            </a:r>
            <a:r>
              <a:rPr lang="nl-NL" sz="1900" dirty="0" smtClean="0"/>
              <a:t>En </a:t>
            </a:r>
            <a:r>
              <a:rPr lang="nl-NL" sz="1900" dirty="0"/>
              <a:t>mijn tante is heel erg streng. Als je niet opruimt </a:t>
            </a:r>
            <a:r>
              <a:rPr lang="nl-NL" sz="1900" dirty="0" smtClean="0"/>
              <a:t>moet je je zakgeld teruggeven. Zo, </a:t>
            </a:r>
            <a:r>
              <a:rPr lang="nl-NL" sz="1900" dirty="0"/>
              <a:t>dat is streng </a:t>
            </a:r>
            <a:r>
              <a:rPr lang="nl-NL" sz="1900" dirty="0" smtClean="0"/>
              <a:t>hè! Het is </a:t>
            </a:r>
            <a:r>
              <a:rPr lang="nl-NL" sz="1900" b="1" u="sng" dirty="0" smtClean="0"/>
              <a:t>een </a:t>
            </a:r>
            <a:r>
              <a:rPr lang="nl-NL" sz="1900" b="1" u="sng" dirty="0"/>
              <a:t>boete</a:t>
            </a:r>
            <a:r>
              <a:rPr lang="nl-NL" sz="1900" dirty="0"/>
              <a:t>! </a:t>
            </a:r>
            <a:r>
              <a:rPr lang="nl-NL" sz="1900" dirty="0" smtClean="0"/>
              <a:t>Een boete betekent </a:t>
            </a:r>
            <a:r>
              <a:rPr lang="nl-NL" sz="1900" b="1" i="1" dirty="0" smtClean="0"/>
              <a:t>geld dat je als straf moet betalen. </a:t>
            </a:r>
            <a:r>
              <a:rPr lang="nl-NL" sz="1900" dirty="0" smtClean="0"/>
              <a:t>Wat </a:t>
            </a:r>
            <a:r>
              <a:rPr lang="nl-NL" sz="1900" dirty="0"/>
              <a:t>vind jij daarvan?</a:t>
            </a:r>
          </a:p>
          <a:p>
            <a:pPr marL="0" indent="0" fontAlgn="b">
              <a:buNone/>
            </a:pPr>
            <a:endParaRPr lang="nl-NL" sz="1900" u="sng" dirty="0" smtClean="0"/>
          </a:p>
        </p:txBody>
      </p:sp>
    </p:spTree>
    <p:extLst>
      <p:ext uri="{BB962C8B-B14F-4D97-AF65-F5344CB8AC3E}">
        <p14:creationId xmlns:p14="http://schemas.microsoft.com/office/powerpoint/2010/main" val="24626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>
                <a:solidFill>
                  <a:prstClr val="black"/>
                </a:solidFill>
              </a:rPr>
              <a:t>oproepen</a:t>
            </a:r>
            <a:endParaRPr lang="nl-NL" sz="8000" b="1" u="sng" dirty="0">
              <a:solidFill>
                <a:prstClr val="black"/>
              </a:solidFill>
            </a:endParaRPr>
          </a:p>
        </p:txBody>
      </p:sp>
      <p:pic>
        <p:nvPicPr>
          <p:cNvPr id="7" name="Picture 8" descr="C:\Users\vdplasg\Downloads\shutterstock_1085515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36204"/>
            <a:ext cx="5161756" cy="51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2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verplicht</a:t>
            </a:r>
            <a:endParaRPr lang="nl-NL" sz="8000" b="1" u="sng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5983"/>
            <a:ext cx="496855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d</a:t>
            </a:r>
            <a:r>
              <a:rPr lang="nl-NL" sz="8000" b="1" u="sng" dirty="0" smtClean="0"/>
              <a:t>e boete</a:t>
            </a:r>
            <a:endParaRPr lang="nl-NL" sz="80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446642"/>
            <a:ext cx="3960440" cy="493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2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woordmuur: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17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80391" y="312737"/>
            <a:ext cx="456361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3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gezamenlijk</a:t>
            </a:r>
            <a:endParaRPr lang="nl-NL" sz="53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3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alleen</a:t>
            </a:r>
            <a:endParaRPr lang="nl-NL" sz="53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met elkaar, samen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Ik vind een rommelig huis een probleem van ons samen, dat we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gezamenlijk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moeten oplossen.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3" y="1624654"/>
            <a:ext cx="4032449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= zonder anderen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Mijn broer vindt het geen gezamenlijk probleem en vindt dat jij het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alleen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moet oplossen.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280" y="2348880"/>
            <a:ext cx="2011712" cy="201171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670" y="2552868"/>
            <a:ext cx="3542652" cy="160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80391" y="404664"/>
            <a:ext cx="456361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6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</a:t>
            </a:r>
            <a:r>
              <a:rPr lang="nl-NL" sz="46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n actie komen</a:t>
            </a:r>
            <a:endParaRPr lang="nl-NL" sz="4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40466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6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p</a:t>
            </a:r>
            <a:r>
              <a:rPr lang="nl-NL" sz="46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assief blijven</a:t>
            </a:r>
            <a:endParaRPr lang="nl-NL" sz="4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iets gaan doen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Mijn tante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komt in actie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3" y="1624654"/>
            <a:ext cx="4032449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niks doen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Ik heb er geen zin in. Ik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blijf passief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Picture 2" descr="C:\Users\routledm\AppData\Local\Microsoft\Windows\Temporary Internet Files\Content.IE5\R1B20EC9\shutterstock_27032798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7562" y="2420888"/>
            <a:ext cx="2829274" cy="28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462" y="2204864"/>
            <a:ext cx="1819570" cy="260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80391" y="188640"/>
            <a:ext cx="456361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</a:t>
            </a:r>
            <a:r>
              <a:rPr lang="nl-NL" sz="36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ets laten rondslingeren</a:t>
            </a:r>
            <a:endParaRPr lang="nl-NL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3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opruimen</a:t>
            </a:r>
            <a:endParaRPr lang="nl-NL" sz="53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iets zomaar ergens neergooien of laten liggen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Mijn neefjes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laten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veel spullen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rondslingeren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 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3" y="1624654"/>
            <a:ext cx="4032449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= alles op de juiste plek leggen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Ik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ruim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alles netjes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op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C:\Users\vdplasg\Downloads\shutterstock_7257159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750" y="2852936"/>
            <a:ext cx="3554491" cy="237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869288" y="3220175"/>
            <a:ext cx="2772327" cy="1563971"/>
            <a:chOff x="331226" y="1628800"/>
            <a:chExt cx="7495113" cy="4228267"/>
          </a:xfrm>
        </p:grpSpPr>
        <p:pic>
          <p:nvPicPr>
            <p:cNvPr id="16" name="Afbeelding 15" descr="C:\Users\vdplasg\AppData\Local\Microsoft\Windows\Temporary Internet Files\Content.IE5\E8S9XBXU\shutterstock_726380734.jpg"/>
            <p:cNvPicPr/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362" b="962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11760" y="1628800"/>
              <a:ext cx="3896995" cy="39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6" descr="Afbeeldingsresultaat voor tattoo plaatjes AH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004693">
              <a:off x="1117929" y="4744519"/>
              <a:ext cx="1487694" cy="991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 descr="C:\Users\vdplasg\Downloads\shutterstock_709423807.jpg"/>
            <p:cNvPicPr/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18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39" y="4839162"/>
              <a:ext cx="1524000" cy="101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:\Users\vdplasg\Downloads\shutterstock_700339009.jpg"/>
            <p:cNvPicPr/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817" b="99648" l="2000" r="96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51333">
              <a:off x="331226" y="2993358"/>
              <a:ext cx="3296920" cy="1872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C:\Users\vdplasg\Downloads\shutterstock_117908278.jpg"/>
            <p:cNvPicPr/>
            <p:nvPr/>
          </p:nvPicPr>
          <p:blipFill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725" b="98093" l="7273" r="8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33264">
              <a:off x="5664806" y="3133891"/>
              <a:ext cx="1143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93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80391" y="260648"/>
            <a:ext cx="456361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6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verplicht</a:t>
            </a:r>
            <a:endParaRPr lang="nl-NL" sz="6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26064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6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vrijwillig</a:t>
            </a:r>
            <a:endParaRPr lang="nl-NL" sz="53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iets wat moet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Stoppen als het rood is,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verplicht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 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3" y="1624654"/>
            <a:ext cx="4032449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= iets wat mag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11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Meedansen is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vrijwillig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32856"/>
            <a:ext cx="1363216" cy="1363216"/>
          </a:xfrm>
          <a:prstGeom prst="rect">
            <a:avLst/>
          </a:prstGeom>
        </p:spPr>
      </p:pic>
      <p:pic>
        <p:nvPicPr>
          <p:cNvPr id="4098" name="Picture 2" descr="C:\Users\vdplasg\Downloads\shutterstock_64907514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65"/>
          <a:stretch/>
        </p:blipFill>
        <p:spPr bwMode="auto">
          <a:xfrm>
            <a:off x="612775" y="2814464"/>
            <a:ext cx="1749424" cy="211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dplasg\Downloads\shutterstock_2082754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54" y="2645712"/>
            <a:ext cx="2880185" cy="195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" y="33910"/>
            <a:ext cx="9096375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/>
          <p:nvPr/>
        </p:nvSpPr>
        <p:spPr>
          <a:xfrm>
            <a:off x="5749563" y="536526"/>
            <a:ext cx="2880360" cy="159633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4" name="Tekstvak 2"/>
          <p:cNvSpPr txBox="1">
            <a:spLocks noChangeArrowheads="1"/>
          </p:cNvSpPr>
          <p:nvPr/>
        </p:nvSpPr>
        <p:spPr bwMode="auto">
          <a:xfrm>
            <a:off x="5775392" y="633997"/>
            <a:ext cx="2880360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iets waar veel mensen last van hebben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 Box 14"/>
          <p:cNvSpPr txBox="1"/>
          <p:nvPr/>
        </p:nvSpPr>
        <p:spPr>
          <a:xfrm>
            <a:off x="2863127" y="548679"/>
            <a:ext cx="2785471" cy="84700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915816" y="543972"/>
            <a:ext cx="2646680" cy="6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500" b="1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4500" b="1" dirty="0" smtClean="0">
                <a:latin typeface="Trebuchet MS"/>
                <a:ea typeface="Calibri"/>
                <a:cs typeface="Times New Roman"/>
              </a:rPr>
              <a:t>e plaag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23528" y="3645024"/>
            <a:ext cx="1872208" cy="100811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247460" y="3645024"/>
            <a:ext cx="1945977" cy="6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latin typeface="Trebuchet MS"/>
                <a:ea typeface="Calibri"/>
                <a:cs typeface="Times New Roman"/>
              </a:rPr>
              <a:t>h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eel veel </a:t>
            </a:r>
            <a:br>
              <a:rPr lang="nl-NL" sz="2800" dirty="0" smtClean="0">
                <a:latin typeface="Trebuchet MS"/>
                <a:ea typeface="Calibri"/>
                <a:cs typeface="Times New Roman"/>
              </a:rPr>
            </a:br>
            <a:r>
              <a:rPr lang="nl-NL" sz="2800" dirty="0" smtClean="0">
                <a:latin typeface="Trebuchet MS"/>
                <a:ea typeface="Calibri"/>
                <a:cs typeface="Times New Roman"/>
              </a:rPr>
              <a:t>rupsen</a:t>
            </a:r>
            <a:endParaRPr lang="nl-NL" sz="9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5148064" y="3645024"/>
            <a:ext cx="3507688" cy="100811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004048" y="3705400"/>
            <a:ext cx="3789406" cy="70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latin typeface="Trebuchet MS"/>
                <a:ea typeface="Calibri"/>
                <a:cs typeface="Times New Roman"/>
              </a:rPr>
              <a:t>h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eel veel chagrijnige mensen</a:t>
            </a:r>
            <a:endParaRPr lang="nl-NL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1235644">
            <a:off x="3821242" y="3271899"/>
            <a:ext cx="196353" cy="962275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84090" y="3663606"/>
            <a:ext cx="1872208" cy="100811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98031" y="3717032"/>
            <a:ext cx="1945977" cy="6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latin typeface="Trebuchet MS"/>
                <a:ea typeface="Calibri"/>
                <a:cs typeface="Times New Roman"/>
              </a:rPr>
              <a:t>h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eel veel </a:t>
            </a:r>
            <a:br>
              <a:rPr lang="nl-NL" sz="2800" dirty="0" smtClean="0">
                <a:latin typeface="Trebuchet MS"/>
                <a:ea typeface="Calibri"/>
                <a:cs typeface="Times New Roman"/>
              </a:rPr>
            </a:br>
            <a:r>
              <a:rPr lang="nl-NL" sz="2800" dirty="0" smtClean="0">
                <a:latin typeface="Trebuchet MS"/>
                <a:ea typeface="Calibri"/>
                <a:cs typeface="Times New Roman"/>
              </a:rPr>
              <a:t>duiven</a:t>
            </a:r>
            <a:endParaRPr lang="nl-NL" sz="9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 descr="C:\Users\vdplasg\Downloads\shutterstock_5988462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32" y="4797152"/>
            <a:ext cx="1524000" cy="10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dplasg\Downloads\shutterstock_12851804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278" y="4812295"/>
            <a:ext cx="1529097" cy="102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routledm\AppData\Local\Microsoft\Windows\Temporary Internet Files\Content.IE5\J64RXXUD\shutterstock_114466494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9"/>
          <a:stretch/>
        </p:blipFill>
        <p:spPr bwMode="auto">
          <a:xfrm flipH="1">
            <a:off x="6223483" y="4739321"/>
            <a:ext cx="1350536" cy="120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804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333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overdragen</a:t>
            </a:r>
            <a:r>
              <a:rPr lang="nl-NL" sz="7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4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aan iemand doorgeven (bijvoorbeeld een ziekte)</a:t>
            </a:r>
            <a:endParaRPr lang="nl-NL" sz="5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Ze </a:t>
            </a:r>
            <a:r>
              <a:rPr lang="nl-NL" sz="3200" i="1" u="sng" dirty="0">
                <a:solidFill>
                  <a:srgbClr val="00B050"/>
                </a:solidFill>
                <a:latin typeface="Trebuchet MS" panose="020B0603020202020204" pitchFamily="34" charset="0"/>
              </a:rPr>
              <a:t>droegen</a:t>
            </a:r>
            <a:r>
              <a:rPr lang="nl-NL" sz="3200" i="1" dirty="0">
                <a:solidFill>
                  <a:srgbClr val="00B050"/>
                </a:solidFill>
                <a:latin typeface="Trebuchet MS" panose="020B0603020202020204" pitchFamily="34" charset="0"/>
              </a:rPr>
              <a:t> de chagrijnigheid aan elkaar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over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-24879" y="3429000"/>
            <a:ext cx="913338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deskundige</a:t>
            </a:r>
            <a:b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nl-NL" sz="4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iemand die veel van iets weet</a:t>
            </a: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Ze had op tv een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deskundige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gezien.</a:t>
            </a:r>
            <a:endParaRPr lang="nl-NL" sz="3200" i="1" dirty="0">
              <a:solidFill>
                <a:prstClr val="black"/>
              </a:solidFill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7354154" y="3927225"/>
            <a:ext cx="1680673" cy="1301975"/>
            <a:chOff x="1763688" y="1331376"/>
            <a:chExt cx="5976664" cy="474571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331376"/>
              <a:ext cx="5976664" cy="4745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344" y="1700808"/>
              <a:ext cx="5193233" cy="345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ep 14"/>
          <p:cNvGrpSpPr/>
          <p:nvPr/>
        </p:nvGrpSpPr>
        <p:grpSpPr>
          <a:xfrm>
            <a:off x="6439061" y="1988840"/>
            <a:ext cx="1675115" cy="1014252"/>
            <a:chOff x="0" y="1289519"/>
            <a:chExt cx="8538580" cy="5169957"/>
          </a:xfrm>
        </p:grpSpPr>
        <p:pic>
          <p:nvPicPr>
            <p:cNvPr id="16" name="Picture 3" descr="C:\Users\routledm\AppData\Local\Microsoft\Windows\Temporary Internet Files\Content.IE5\J64RXXUD\shutterstock_1144664942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11960" y="1289519"/>
              <a:ext cx="4326620" cy="4326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vdplasg\Downloads\shutterstock_1277420176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48880"/>
              <a:ext cx="4110596" cy="4110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Gekromde verbindingslijn 17"/>
            <p:cNvCxnSpPr/>
            <p:nvPr/>
          </p:nvCxnSpPr>
          <p:spPr>
            <a:xfrm>
              <a:off x="2483768" y="2492896"/>
              <a:ext cx="2213016" cy="504056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Gekromde verbindingslijn 18"/>
            <p:cNvCxnSpPr/>
            <p:nvPr/>
          </p:nvCxnSpPr>
          <p:spPr>
            <a:xfrm>
              <a:off x="2987824" y="3212976"/>
              <a:ext cx="1280490" cy="864096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Gekromde verbindingslijn 19"/>
            <p:cNvCxnSpPr/>
            <p:nvPr/>
          </p:nvCxnSpPr>
          <p:spPr>
            <a:xfrm>
              <a:off x="3004088" y="3140968"/>
              <a:ext cx="2213016" cy="504056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Gekromde verbindingslijn 20"/>
            <p:cNvCxnSpPr/>
            <p:nvPr/>
          </p:nvCxnSpPr>
          <p:spPr>
            <a:xfrm flipV="1">
              <a:off x="2521561" y="2060848"/>
              <a:ext cx="3346583" cy="584448"/>
            </a:xfrm>
            <a:prstGeom prst="curvedConnector3">
              <a:avLst>
                <a:gd name="adj1" fmla="val 3617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89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20 – 14 mei 2019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A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333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melden</a:t>
            </a:r>
            <a:r>
              <a:rPr lang="nl-NL" sz="7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laten weten</a:t>
            </a:r>
            <a:endParaRPr lang="nl-NL" sz="60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Zij </a:t>
            </a:r>
            <a:r>
              <a:rPr lang="nl-NL" sz="3200" i="1" u="sng" dirty="0">
                <a:solidFill>
                  <a:srgbClr val="00B050"/>
                </a:solidFill>
                <a:latin typeface="Trebuchet MS" panose="020B0603020202020204" pitchFamily="34" charset="0"/>
              </a:rPr>
              <a:t>meldde</a:t>
            </a:r>
            <a:r>
              <a:rPr lang="nl-NL" sz="3200" i="1" dirty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mij dat </a:t>
            </a:r>
            <a:r>
              <a:rPr lang="nl-NL" sz="3200" i="1" dirty="0">
                <a:solidFill>
                  <a:srgbClr val="00B050"/>
                </a:solidFill>
                <a:latin typeface="Trebuchet MS" panose="020B0603020202020204" pitchFamily="34" charset="0"/>
              </a:rPr>
              <a:t>mijn neefjes altijd extreem veel rommel maken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-24879" y="3429000"/>
            <a:ext cx="91333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oproepen</a:t>
            </a:r>
            <a:b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nl-NL" sz="4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iemand dringend vragen iets te doen</a:t>
            </a: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Mijn tante deed een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oproep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voor een nieuwe huisregel. </a:t>
            </a:r>
            <a:endParaRPr lang="nl-NL" sz="3200" i="1" dirty="0">
              <a:solidFill>
                <a:prstClr val="black"/>
              </a:solidFill>
            </a:endParaRPr>
          </a:p>
        </p:txBody>
      </p:sp>
      <p:grpSp>
        <p:nvGrpSpPr>
          <p:cNvPr id="11" name="Groep 10"/>
          <p:cNvGrpSpPr/>
          <p:nvPr/>
        </p:nvGrpSpPr>
        <p:grpSpPr>
          <a:xfrm>
            <a:off x="6444207" y="1052736"/>
            <a:ext cx="1961997" cy="1224136"/>
            <a:chOff x="1475656" y="1196752"/>
            <a:chExt cx="5954960" cy="4536504"/>
          </a:xfrm>
        </p:grpSpPr>
        <p:pic>
          <p:nvPicPr>
            <p:cNvPr id="15" name="Picture 2" descr="C:\Users\vdplasg\Downloads\shutterstock_1277420176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2276872"/>
              <a:ext cx="3456384" cy="3456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hthoekige toelichting 15"/>
            <p:cNvSpPr/>
            <p:nvPr/>
          </p:nvSpPr>
          <p:spPr>
            <a:xfrm>
              <a:off x="4716016" y="1196752"/>
              <a:ext cx="2714600" cy="1080120"/>
            </a:xfrm>
            <a:prstGeom prst="wedgeRectCallout">
              <a:avLst>
                <a:gd name="adj1" fmla="val -55765"/>
                <a:gd name="adj2" fmla="val 98035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1100" dirty="0" smtClean="0">
                  <a:solidFill>
                    <a:srgbClr val="FF0000"/>
                  </a:solidFill>
                </a:rPr>
                <a:t>WAT EEN ROMMEL!</a:t>
              </a:r>
              <a:endParaRPr lang="nl-NL" sz="11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7" name="Picture 8" descr="C:\Users\vdplasg\Downloads\shutterstock_10855155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10" y="3429000"/>
            <a:ext cx="1360800" cy="13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5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3338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de boete</a:t>
            </a:r>
            <a:r>
              <a:rPr lang="nl-NL" sz="7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geld dat je als straf moet betalen</a:t>
            </a:r>
          </a:p>
          <a:p>
            <a:pPr lvl="0"/>
            <a:endParaRPr lang="nl-NL" sz="20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sz="20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Als je niet opruimt dan krijg je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een boete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en moet je je zakgeld teruggeven.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159025"/>
            <a:ext cx="1381443" cy="172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0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melden</a:t>
            </a:r>
            <a:endParaRPr lang="nl-NL" sz="8000" b="1" u="sng" dirty="0"/>
          </a:p>
        </p:txBody>
      </p:sp>
      <p:grpSp>
        <p:nvGrpSpPr>
          <p:cNvPr id="4" name="Groep 3"/>
          <p:cNvGrpSpPr/>
          <p:nvPr/>
        </p:nvGrpSpPr>
        <p:grpSpPr>
          <a:xfrm>
            <a:off x="1475656" y="1196752"/>
            <a:ext cx="5954960" cy="4536504"/>
            <a:chOff x="1475656" y="1196752"/>
            <a:chExt cx="5954960" cy="4536504"/>
          </a:xfrm>
        </p:grpSpPr>
        <p:pic>
          <p:nvPicPr>
            <p:cNvPr id="7" name="Picture 2" descr="C:\Users\vdplasg\Downloads\shutterstock_1277420176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2276872"/>
              <a:ext cx="3456384" cy="3456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hthoekige toelichting 2"/>
            <p:cNvSpPr/>
            <p:nvPr/>
          </p:nvSpPr>
          <p:spPr>
            <a:xfrm>
              <a:off x="4716016" y="1196752"/>
              <a:ext cx="2714600" cy="1080120"/>
            </a:xfrm>
            <a:prstGeom prst="wedgeRectCallout">
              <a:avLst>
                <a:gd name="adj1" fmla="val -55765"/>
                <a:gd name="adj2" fmla="val 98035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 smtClean="0">
                  <a:solidFill>
                    <a:srgbClr val="FF0000"/>
                  </a:solidFill>
                </a:rPr>
                <a:t>WAT EEN ROMMEL!</a:t>
              </a:r>
              <a:endParaRPr lang="nl-NL" sz="4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16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/>
              <a:t>i</a:t>
            </a:r>
            <a:r>
              <a:rPr lang="nl-NL" sz="7200" b="1" u="sng" dirty="0" smtClean="0"/>
              <a:t>ets laten rondslingeren</a:t>
            </a:r>
            <a:endParaRPr lang="nl-NL" sz="7200" b="1" u="sng" dirty="0"/>
          </a:p>
        </p:txBody>
      </p:sp>
      <p:pic>
        <p:nvPicPr>
          <p:cNvPr id="7" name="Afbeelding 6" descr="C:\Users\vdplasg\AppData\Local\Microsoft\Windows\Temporary Internet Files\Content.IE5\E8S9XBXU\shutterstock_726380734.jpg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62" b="962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1628800"/>
            <a:ext cx="3896995" cy="3973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6" descr="Afbeeldingsresultaat voor tattoo plaatjes AH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4693">
            <a:off x="1117929" y="4744519"/>
            <a:ext cx="1487694" cy="99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vdplasg\Downloads\shutterstock_709423807.jpg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18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39" y="4839162"/>
            <a:ext cx="1524000" cy="101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vdplasg\Downloads\shutterstock_700339009.jpg"/>
          <p:cNvPicPr/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17" b="99648" l="20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51333">
            <a:off x="331226" y="2993358"/>
            <a:ext cx="3296920" cy="187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vdplasg\Downloads\shutterstock_117908278.jpg"/>
          <p:cNvPicPr/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25" b="98093" l="7273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33264">
            <a:off x="5664806" y="3133891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3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d</a:t>
            </a:r>
            <a:r>
              <a:rPr lang="nl-NL" sz="8000" b="1" u="sng" dirty="0" smtClean="0"/>
              <a:t>e plaag</a:t>
            </a:r>
            <a:endParaRPr lang="nl-NL" sz="8000" b="1" u="sng" dirty="0"/>
          </a:p>
        </p:txBody>
      </p:sp>
      <p:pic>
        <p:nvPicPr>
          <p:cNvPr id="8" name="Afbeelding 7" descr="C:\Users\vdplasg\AppData\Local\Microsoft\Windows\Temporary Internet Files\Content.IE5\E8S9XBXU\shutterstock_726380734.jpg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62" b="962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2024606"/>
            <a:ext cx="3896995" cy="3973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6" descr="Afbeeldingsresultaat voor tattoo plaatjes AH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4693">
            <a:off x="2342065" y="5277664"/>
            <a:ext cx="1487694" cy="99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vdplasg\Downloads\shutterstock_709423807.jpg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18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7458" y="5156913"/>
            <a:ext cx="1524000" cy="101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vdplasg\Downloads\shutterstock_700339009.jpg"/>
          <p:cNvPicPr/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17" b="99648" l="20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51333">
            <a:off x="934402" y="3750743"/>
            <a:ext cx="3296920" cy="187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vdplasg\Downloads\shutterstock_117908278.jpg"/>
          <p:cNvPicPr/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25" b="98093" l="7273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33264">
            <a:off x="6715958" y="2818183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routledm\AppData\Local\Microsoft\Windows\Temporary Internet Files\Content.IE5\QKTJTK94\shutterstock_122246718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2186320" cy="21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" y="42776"/>
            <a:ext cx="939356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500" b="1" u="sng" dirty="0" smtClean="0"/>
              <a:t>overdragen</a:t>
            </a:r>
            <a:endParaRPr lang="nl-NL" sz="7500" b="1" u="sng" dirty="0"/>
          </a:p>
        </p:txBody>
      </p:sp>
      <p:grpSp>
        <p:nvGrpSpPr>
          <p:cNvPr id="18" name="Groep 17"/>
          <p:cNvGrpSpPr/>
          <p:nvPr/>
        </p:nvGrpSpPr>
        <p:grpSpPr>
          <a:xfrm>
            <a:off x="0" y="1289519"/>
            <a:ext cx="8538580" cy="5169957"/>
            <a:chOff x="0" y="1289519"/>
            <a:chExt cx="8538580" cy="5169957"/>
          </a:xfrm>
        </p:grpSpPr>
        <p:pic>
          <p:nvPicPr>
            <p:cNvPr id="3075" name="Picture 3" descr="C:\Users\routledm\AppData\Local\Microsoft\Windows\Temporary Internet Files\Content.IE5\J64RXXUD\shutterstock_1144664942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11960" y="1289519"/>
              <a:ext cx="4326620" cy="4326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vdplasg\Downloads\shutterstock_1277420176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48880"/>
              <a:ext cx="4110596" cy="4110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Gekromde verbindingslijn 8"/>
            <p:cNvCxnSpPr/>
            <p:nvPr/>
          </p:nvCxnSpPr>
          <p:spPr>
            <a:xfrm>
              <a:off x="2483768" y="2492896"/>
              <a:ext cx="2213016" cy="504056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Gekromde verbindingslijn 13"/>
            <p:cNvCxnSpPr/>
            <p:nvPr/>
          </p:nvCxnSpPr>
          <p:spPr>
            <a:xfrm>
              <a:off x="2987824" y="3212976"/>
              <a:ext cx="1280490" cy="864096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Gekromde verbindingslijn 15"/>
            <p:cNvCxnSpPr/>
            <p:nvPr/>
          </p:nvCxnSpPr>
          <p:spPr>
            <a:xfrm>
              <a:off x="3004088" y="3140968"/>
              <a:ext cx="2213016" cy="504056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Gekromde verbindingslijn 16"/>
            <p:cNvCxnSpPr/>
            <p:nvPr/>
          </p:nvCxnSpPr>
          <p:spPr>
            <a:xfrm flipV="1">
              <a:off x="2521561" y="2060848"/>
              <a:ext cx="3346583" cy="584448"/>
            </a:xfrm>
            <a:prstGeom prst="curvedConnector3">
              <a:avLst>
                <a:gd name="adj1" fmla="val 3617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3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25814"/>
            <a:ext cx="81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in actie komen</a:t>
            </a:r>
            <a:endParaRPr lang="nl-NL" sz="8000" b="1" u="sng" dirty="0"/>
          </a:p>
        </p:txBody>
      </p:sp>
      <p:pic>
        <p:nvPicPr>
          <p:cNvPr id="2050" name="Picture 2" descr="C:\Users\routledm\AppData\Local\Microsoft\Windows\Temporary Internet Files\Content.IE5\R1B20EC9\shutterstock_2703279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0040" y="1484784"/>
            <a:ext cx="389232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3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d</a:t>
            </a:r>
            <a:r>
              <a:rPr lang="nl-NL" sz="8000" b="1" u="sng" dirty="0" smtClean="0"/>
              <a:t>e deskundige</a:t>
            </a:r>
            <a:endParaRPr lang="nl-NL" sz="8000" b="1" u="sng" dirty="0"/>
          </a:p>
        </p:txBody>
      </p:sp>
      <p:grpSp>
        <p:nvGrpSpPr>
          <p:cNvPr id="3" name="Groep 2"/>
          <p:cNvGrpSpPr/>
          <p:nvPr/>
        </p:nvGrpSpPr>
        <p:grpSpPr>
          <a:xfrm>
            <a:off x="1763688" y="1331376"/>
            <a:ext cx="5976664" cy="4745715"/>
            <a:chOff x="1763688" y="1331376"/>
            <a:chExt cx="5976664" cy="474571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331376"/>
              <a:ext cx="5976664" cy="4745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344" y="1700808"/>
              <a:ext cx="5193233" cy="345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62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" y="25814"/>
            <a:ext cx="8388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gezamenlijk</a:t>
            </a:r>
            <a:endParaRPr lang="nl-NL" sz="8000" b="1" u="sng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268760"/>
            <a:ext cx="532859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619</Words>
  <Application>Microsoft Office PowerPoint</Application>
  <PresentationFormat>Diavoorstelling (4:3)</PresentationFormat>
  <Paragraphs>178</Paragraphs>
  <Slides>21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Plas - Das, Gerarda van der</dc:creator>
  <cp:lastModifiedBy>Koster, Mariët</cp:lastModifiedBy>
  <cp:revision>242</cp:revision>
  <dcterms:created xsi:type="dcterms:W3CDTF">2019-03-05T11:12:30Z</dcterms:created>
  <dcterms:modified xsi:type="dcterms:W3CDTF">2019-05-14T10:12:16Z</dcterms:modified>
</cp:coreProperties>
</file>