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57" r:id="rId3"/>
    <p:sldId id="258" r:id="rId4"/>
    <p:sldId id="259" r:id="rId5"/>
    <p:sldId id="260" r:id="rId6"/>
    <p:sldId id="264" r:id="rId7"/>
    <p:sldId id="265" r:id="rId8"/>
    <p:sldId id="261" r:id="rId9"/>
    <p:sldId id="266" r:id="rId10"/>
    <p:sldId id="282" r:id="rId11"/>
    <p:sldId id="269" r:id="rId12"/>
    <p:sldId id="284" r:id="rId13"/>
    <p:sldId id="270" r:id="rId14"/>
    <p:sldId id="285" r:id="rId15"/>
    <p:sldId id="286" r:id="rId16"/>
    <p:sldId id="287" r:id="rId17"/>
    <p:sldId id="283" r:id="rId18"/>
    <p:sldId id="291" r:id="rId19"/>
    <p:sldId id="288" r:id="rId20"/>
    <p:sldId id="289" r:id="rId21"/>
    <p:sldId id="290" r:id="rId22"/>
    <p:sldId id="276"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10" y="-21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12-3-2019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i="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12-3-2019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12-3-2019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12-3-2019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12-3-2019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12-3-2019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12-3-2019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12-3-2019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smtClean="0"/>
              <a:t>Semantisatieverhaal:</a:t>
            </a:r>
          </a:p>
          <a:p>
            <a:pPr marL="0" indent="0" fontAlgn="b">
              <a:buNone/>
            </a:pPr>
            <a:r>
              <a:rPr lang="nl-NL" sz="2000" dirty="0" smtClean="0"/>
              <a:t>Heb jij wel eens iets gezegd wat iemand anders </a:t>
            </a:r>
            <a:r>
              <a:rPr lang="nl-NL" sz="2000" b="1" u="sng" dirty="0" smtClean="0"/>
              <a:t>kwetst</a:t>
            </a:r>
            <a:r>
              <a:rPr lang="nl-NL" sz="2000" dirty="0" smtClean="0"/>
              <a:t>? Dat je </a:t>
            </a:r>
            <a:r>
              <a:rPr lang="nl-NL" sz="2000" b="1" i="1" dirty="0" smtClean="0"/>
              <a:t>iets zegt of doet waardoor iemand verdrietig wordt (of zich beledigd voelt)</a:t>
            </a:r>
            <a:r>
              <a:rPr lang="nl-NL" sz="2000" dirty="0" smtClean="0"/>
              <a:t>. Misschien deed je dat </a:t>
            </a:r>
            <a:r>
              <a:rPr lang="nl-NL" sz="2000" b="1" u="sng" dirty="0" smtClean="0"/>
              <a:t>onbewust</a:t>
            </a:r>
            <a:r>
              <a:rPr lang="nl-NL" sz="2000" dirty="0" smtClean="0"/>
              <a:t>, </a:t>
            </a:r>
            <a:r>
              <a:rPr lang="nl-NL" sz="2000" b="1" i="1" dirty="0" smtClean="0"/>
              <a:t>zonder erbij na te denken</a:t>
            </a:r>
            <a:r>
              <a:rPr lang="nl-NL" sz="2000" dirty="0" smtClean="0"/>
              <a:t>. Het kan gebeuren dat je onbewust iets zegt wat iemand kwetst, maar dat je dat niet expres doet. Soms zeggen mensen </a:t>
            </a:r>
            <a:r>
              <a:rPr lang="nl-NL" sz="2000" dirty="0" smtClean="0"/>
              <a:t>ook bewust nare dingen, dus dat ze </a:t>
            </a:r>
            <a:r>
              <a:rPr lang="nl-NL" sz="2000" dirty="0" smtClean="0"/>
              <a:t>er wel bij </a:t>
            </a:r>
            <a:r>
              <a:rPr lang="nl-NL" sz="2000" dirty="0" smtClean="0"/>
              <a:t>nadenken </a:t>
            </a:r>
            <a:r>
              <a:rPr lang="nl-NL" sz="2000" dirty="0" smtClean="0"/>
              <a:t>Ik ken iemand die dit </a:t>
            </a:r>
            <a:r>
              <a:rPr lang="nl-NL" sz="2000" b="1" u="sng" dirty="0" smtClean="0"/>
              <a:t>veelvuldig</a:t>
            </a:r>
            <a:r>
              <a:rPr lang="nl-NL" sz="2000" dirty="0" smtClean="0"/>
              <a:t>, </a:t>
            </a:r>
            <a:r>
              <a:rPr lang="nl-NL" sz="2000" b="1" i="1" dirty="0" smtClean="0"/>
              <a:t>vaak</a:t>
            </a:r>
            <a:r>
              <a:rPr lang="nl-NL" sz="2000" dirty="0" smtClean="0"/>
              <a:t>, meemaakt. Mijn nichtje wordt gepest op school en zij maakt het veelvuldig mee dat mensen iets zeggen wat haar kwetst. Ze moet elke dag gemene opmerkingen van andere kinderen </a:t>
            </a:r>
            <a:r>
              <a:rPr lang="nl-NL" sz="2000" b="1" u="sng" dirty="0" smtClean="0"/>
              <a:t>incasseren</a:t>
            </a:r>
            <a:r>
              <a:rPr lang="nl-NL" sz="2000" dirty="0" smtClean="0"/>
              <a:t>, dat betekent </a:t>
            </a:r>
            <a:r>
              <a:rPr lang="nl-NL" sz="2000" b="1" i="1" dirty="0" smtClean="0"/>
              <a:t>iets vervelends doorstaan</a:t>
            </a:r>
            <a:r>
              <a:rPr lang="nl-NL" sz="2000" dirty="0" smtClean="0"/>
              <a:t>. Dan zeggen ze bijvoorbeeld</a:t>
            </a:r>
            <a:r>
              <a:rPr lang="nl-NL" sz="2000" dirty="0"/>
              <a:t> </a:t>
            </a:r>
            <a:r>
              <a:rPr lang="nl-NL" sz="2000" dirty="0" smtClean="0"/>
              <a:t>dat ze lelijk is of dom. </a:t>
            </a:r>
            <a:r>
              <a:rPr lang="nl-NL" sz="2000" dirty="0"/>
              <a:t>Dat is </a:t>
            </a:r>
            <a:r>
              <a:rPr lang="nl-NL" sz="2000" dirty="0" smtClean="0"/>
              <a:t>heel erg </a:t>
            </a:r>
            <a:r>
              <a:rPr lang="nl-NL" sz="2000" b="1" u="sng" dirty="0"/>
              <a:t>onbeschoft</a:t>
            </a:r>
            <a:r>
              <a:rPr lang="nl-NL" sz="2000" dirty="0"/>
              <a:t>, </a:t>
            </a:r>
            <a:r>
              <a:rPr lang="nl-NL" sz="2000" b="1" i="1" dirty="0"/>
              <a:t>brutaal, zonder manieren</a:t>
            </a:r>
            <a:r>
              <a:rPr lang="nl-NL" sz="2000" dirty="0"/>
              <a:t>. </a:t>
            </a:r>
            <a:r>
              <a:rPr lang="nl-NL" sz="2000" dirty="0" smtClean="0"/>
              <a:t>Mijn nichtje probeert die mensen te </a:t>
            </a:r>
            <a:r>
              <a:rPr lang="nl-NL" sz="2000" b="1" u="sng" dirty="0" smtClean="0"/>
              <a:t>negeren</a:t>
            </a:r>
            <a:r>
              <a:rPr lang="nl-NL" sz="2000" dirty="0" smtClean="0"/>
              <a:t>, </a:t>
            </a:r>
            <a:r>
              <a:rPr lang="nl-NL" sz="2000" b="1" i="1" dirty="0" smtClean="0"/>
              <a:t>te doen alsof je iets of iemand niet ziet</a:t>
            </a:r>
            <a:r>
              <a:rPr lang="nl-NL" sz="2000" dirty="0" smtClean="0"/>
              <a:t>. Maar dat vindt mijn nichtje heel moeilijk. Soms wil ze liever niet naar buiten. Haar moeder probeert haar dan </a:t>
            </a:r>
            <a:r>
              <a:rPr lang="nl-NL" sz="2000" b="1" u="sng" dirty="0" smtClean="0"/>
              <a:t>aan te sporen</a:t>
            </a:r>
            <a:r>
              <a:rPr lang="nl-NL" sz="2000" b="1" dirty="0" smtClean="0"/>
              <a:t> </a:t>
            </a:r>
            <a:r>
              <a:rPr lang="nl-NL" sz="2000" dirty="0" smtClean="0"/>
              <a:t>om toch naar buiten te gaan. Haar moeder probeert haar </a:t>
            </a:r>
            <a:r>
              <a:rPr lang="nl-NL" sz="2000" b="1" i="1" dirty="0" smtClean="0"/>
              <a:t>aan te moedigen</a:t>
            </a:r>
            <a:r>
              <a:rPr lang="nl-NL" sz="2000" dirty="0" smtClean="0"/>
              <a:t> om naar buiten te gaan. Dat lukt niet altijd. Nu heeft mijn nichtje sinds kort een hond. Dat helpt haar om wel naar buiten te gaan. Nu heb ik een idee bedacht. Ik wil een </a:t>
            </a:r>
            <a:r>
              <a:rPr lang="nl-NL" sz="2000" b="1" u="sng" dirty="0" smtClean="0"/>
              <a:t>stichting</a:t>
            </a:r>
            <a:r>
              <a:rPr lang="nl-NL" sz="2000" dirty="0" smtClean="0"/>
              <a:t> beginnen, </a:t>
            </a:r>
            <a:r>
              <a:rPr lang="nl-NL" sz="2000" b="1" i="1" dirty="0" smtClean="0"/>
              <a:t>een organisatie die dingen doet voor een goed doel</a:t>
            </a:r>
            <a:r>
              <a:rPr lang="nl-NL" sz="2000" dirty="0" smtClean="0"/>
              <a:t>. </a:t>
            </a:r>
            <a:r>
              <a:rPr lang="nl-NL" sz="2000" b="1" u="sng" dirty="0" smtClean="0"/>
              <a:t>In feite</a:t>
            </a:r>
            <a:r>
              <a:rPr lang="nl-NL" sz="2000" dirty="0" smtClean="0"/>
              <a:t>, </a:t>
            </a:r>
            <a:r>
              <a:rPr lang="nl-NL" sz="2000" b="1" i="1" dirty="0" smtClean="0"/>
              <a:t>in werkelijkheid</a:t>
            </a:r>
            <a:r>
              <a:rPr lang="nl-NL" sz="2000" dirty="0" smtClean="0"/>
              <a:t>, bestaan er ook al veel stichtingen die iets doen met pesten. Als je googelt vind je al een paar stichtingen die iets doen met </a:t>
            </a:r>
            <a:r>
              <a:rPr lang="nl-NL" sz="2000" b="1" u="sng" dirty="0" smtClean="0"/>
              <a:t>het thema</a:t>
            </a:r>
            <a:r>
              <a:rPr lang="nl-NL" sz="2000" dirty="0" smtClean="0"/>
              <a:t> pesten, </a:t>
            </a:r>
            <a:r>
              <a:rPr lang="nl-NL" sz="2000" b="1" i="1" dirty="0" smtClean="0"/>
              <a:t>het onderwerp</a:t>
            </a:r>
            <a:r>
              <a:rPr lang="nl-NL" sz="2000" dirty="0" smtClean="0"/>
              <a:t> pesten. Maar ik wil een stichting beginnen die kinderen die gepest worden helpt een hond te krijgen. Ik heb gezien dat de hond mijn nichtje heel erg helpt</a:t>
            </a:r>
            <a:r>
              <a:rPr lang="nl-NL" sz="2000" dirty="0" smtClean="0"/>
              <a:t>. Wat vind jij van mijn idee?</a:t>
            </a:r>
            <a:endParaRPr lang="nl-NL" sz="2000" dirty="0" smtClean="0"/>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5749563" y="536526"/>
            <a:ext cx="2880360" cy="188436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5772140" y="532051"/>
            <a:ext cx="2981325" cy="20328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een organisatie die dingen doet voor een goed doel</a:t>
            </a:r>
            <a:endParaRPr lang="nl-NL" sz="1100" dirty="0">
              <a:effectLst/>
              <a:latin typeface="Calibri"/>
              <a:ea typeface="Calibri"/>
              <a:cs typeface="Times New Roman"/>
            </a:endParaRPr>
          </a:p>
        </p:txBody>
      </p:sp>
      <p:sp>
        <p:nvSpPr>
          <p:cNvPr id="5" name="Text Box 14"/>
          <p:cNvSpPr txBox="1"/>
          <p:nvPr/>
        </p:nvSpPr>
        <p:spPr>
          <a:xfrm>
            <a:off x="1907704" y="548680"/>
            <a:ext cx="3740894"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07704" y="476672"/>
            <a:ext cx="3746579"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de stichting</a:t>
            </a:r>
            <a:endParaRPr lang="nl-NL" sz="1100" dirty="0">
              <a:effectLst/>
              <a:latin typeface="Calibri"/>
              <a:ea typeface="Calibri"/>
              <a:cs typeface="Times New Roman"/>
            </a:endParaRPr>
          </a:p>
        </p:txBody>
      </p:sp>
      <p:sp>
        <p:nvSpPr>
          <p:cNvPr id="7" name="Text Box 14"/>
          <p:cNvSpPr txBox="1"/>
          <p:nvPr/>
        </p:nvSpPr>
        <p:spPr>
          <a:xfrm>
            <a:off x="245297" y="3681862"/>
            <a:ext cx="2022448" cy="7552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24474" y="3866503"/>
            <a:ext cx="2238472" cy="49334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effectLst/>
                <a:latin typeface="Trebuchet MS"/>
                <a:ea typeface="Calibri"/>
                <a:cs typeface="Times New Roman"/>
              </a:rPr>
              <a:t>Stichting AAP</a:t>
            </a:r>
            <a:endParaRPr lang="nl-NL" sz="2400" dirty="0">
              <a:effectLst/>
              <a:latin typeface="Calibri"/>
              <a:ea typeface="Calibri"/>
              <a:cs typeface="Times New Roman"/>
            </a:endParaRPr>
          </a:p>
        </p:txBody>
      </p:sp>
      <p:pic>
        <p:nvPicPr>
          <p:cNvPr id="16" name="Afbeelding 15"/>
          <p:cNvPicPr/>
          <p:nvPr/>
        </p:nvPicPr>
        <p:blipFill>
          <a:blip r:embed="rId3" cstate="email">
            <a:extLst>
              <a:ext uri="{28A0092B-C50C-407E-A947-70E740481C1C}">
                <a14:useLocalDpi xmlns:a14="http://schemas.microsoft.com/office/drawing/2010/main"/>
              </a:ext>
            </a:extLst>
          </a:blip>
          <a:stretch>
            <a:fillRect/>
          </a:stretch>
        </p:blipFill>
        <p:spPr>
          <a:xfrm rot="21235644">
            <a:off x="3776652" y="3330895"/>
            <a:ext cx="175947" cy="666733"/>
          </a:xfrm>
          <a:prstGeom prst="rect">
            <a:avLst/>
          </a:prstGeom>
        </p:spPr>
      </p:pic>
      <p:sp>
        <p:nvSpPr>
          <p:cNvPr id="9" name="Text Box 14"/>
          <p:cNvSpPr txBox="1"/>
          <p:nvPr/>
        </p:nvSpPr>
        <p:spPr>
          <a:xfrm>
            <a:off x="2655224" y="3681862"/>
            <a:ext cx="2664296" cy="7542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dirty="0">
              <a:effectLst/>
              <a:ea typeface="Calibri"/>
              <a:cs typeface="Times New Roman"/>
            </a:endParaRPr>
          </a:p>
        </p:txBody>
      </p:sp>
      <p:sp>
        <p:nvSpPr>
          <p:cNvPr id="10" name="Tekstvak 2"/>
          <p:cNvSpPr txBox="1">
            <a:spLocks noChangeArrowheads="1"/>
          </p:cNvSpPr>
          <p:nvPr/>
        </p:nvSpPr>
        <p:spPr bwMode="auto">
          <a:xfrm>
            <a:off x="2555776" y="3645024"/>
            <a:ext cx="2921769" cy="6944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latin typeface="Trebuchet MS"/>
                <a:ea typeface="Calibri"/>
                <a:cs typeface="Times New Roman"/>
              </a:rPr>
              <a:t>Stichting </a:t>
            </a:r>
            <a:r>
              <a:rPr lang="nl-NL" sz="2400" dirty="0" smtClean="0">
                <a:latin typeface="Trebuchet MS"/>
                <a:ea typeface="Calibri"/>
                <a:cs typeface="Times New Roman"/>
              </a:rPr>
              <a:t>KWF Kankerbestrijding</a:t>
            </a:r>
            <a:endParaRPr lang="nl-NL" sz="2400" dirty="0">
              <a:effectLst/>
              <a:latin typeface="Calibri"/>
              <a:ea typeface="Calibri"/>
              <a:cs typeface="Times New Roman"/>
            </a:endParaRPr>
          </a:p>
        </p:txBody>
      </p:sp>
      <p:sp>
        <p:nvSpPr>
          <p:cNvPr id="11" name="Text Box 14"/>
          <p:cNvSpPr txBox="1"/>
          <p:nvPr/>
        </p:nvSpPr>
        <p:spPr>
          <a:xfrm>
            <a:off x="6084167" y="3678013"/>
            <a:ext cx="2669297" cy="7581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40151" y="3645024"/>
            <a:ext cx="2809991" cy="9363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effectLst/>
                <a:latin typeface="Trebuchet MS"/>
                <a:ea typeface="Calibri"/>
                <a:cs typeface="Times New Roman"/>
              </a:rPr>
              <a:t>Stichting </a:t>
            </a:r>
            <a:r>
              <a:rPr lang="nl-NL" sz="2400" dirty="0">
                <a:latin typeface="Trebuchet MS"/>
                <a:ea typeface="Calibri"/>
                <a:cs typeface="Times New Roman"/>
              </a:rPr>
              <a:t/>
            </a:r>
            <a:br>
              <a:rPr lang="nl-NL" sz="2400" dirty="0">
                <a:latin typeface="Trebuchet MS"/>
                <a:ea typeface="Calibri"/>
                <a:cs typeface="Times New Roman"/>
              </a:rPr>
            </a:br>
            <a:r>
              <a:rPr lang="nl-NL" sz="2400" dirty="0" smtClean="0">
                <a:effectLst/>
                <a:latin typeface="Trebuchet MS"/>
                <a:ea typeface="Calibri"/>
                <a:cs typeface="Times New Roman"/>
              </a:rPr>
              <a:t>Stop Pesten </a:t>
            </a:r>
            <a:r>
              <a:rPr lang="nl-NL" sz="2400" dirty="0" smtClean="0">
                <a:effectLst/>
                <a:latin typeface="Trebuchet MS"/>
                <a:ea typeface="Calibri"/>
                <a:cs typeface="Times New Roman"/>
              </a:rPr>
              <a:t>Nu</a:t>
            </a:r>
            <a:endParaRPr lang="nl-NL" sz="2400" dirty="0">
              <a:effectLst/>
              <a:latin typeface="Calibri"/>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2" name="Rechthoek 1"/>
          <p:cNvSpPr/>
          <p:nvPr/>
        </p:nvSpPr>
        <p:spPr>
          <a:xfrm>
            <a:off x="6202186" y="5594920"/>
            <a:ext cx="2242537" cy="369332"/>
          </a:xfrm>
          <a:prstGeom prst="rect">
            <a:avLst/>
          </a:prstGeom>
        </p:spPr>
        <p:txBody>
          <a:bodyPr wrap="none">
            <a:spAutoFit/>
          </a:bodyPr>
          <a:lstStyle/>
          <a:p>
            <a:r>
              <a:rPr lang="nl-NL" dirty="0" smtClean="0"/>
              <a:t>www.stoppestennu.nl</a:t>
            </a:r>
            <a:endParaRPr lang="nl-NL" dirty="0"/>
          </a:p>
        </p:txBody>
      </p:sp>
      <p:sp>
        <p:nvSpPr>
          <p:cNvPr id="21" name="Rechthoek 20"/>
          <p:cNvSpPr/>
          <p:nvPr/>
        </p:nvSpPr>
        <p:spPr>
          <a:xfrm>
            <a:off x="3223424" y="5589240"/>
            <a:ext cx="1282402" cy="369332"/>
          </a:xfrm>
          <a:prstGeom prst="rect">
            <a:avLst/>
          </a:prstGeom>
        </p:spPr>
        <p:txBody>
          <a:bodyPr wrap="none">
            <a:spAutoFit/>
          </a:bodyPr>
          <a:lstStyle/>
          <a:p>
            <a:r>
              <a:rPr lang="nl-NL" dirty="0" smtClean="0"/>
              <a:t>www.kwf</a:t>
            </a:r>
            <a:r>
              <a:rPr lang="nl-NL" dirty="0" smtClean="0"/>
              <a:t>.nl</a:t>
            </a:r>
            <a:endParaRPr lang="nl-NL" dirty="0"/>
          </a:p>
        </p:txBody>
      </p:sp>
      <p:sp>
        <p:nvSpPr>
          <p:cNvPr id="13" name="AutoShape 6" descr="Logo of Stichting A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AutoShape 8" descr="Logo of Stichting A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AutoShape 10" descr="Logo of Stichting A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Rechthoek 25"/>
          <p:cNvSpPr/>
          <p:nvPr/>
        </p:nvSpPr>
        <p:spPr>
          <a:xfrm>
            <a:off x="604730" y="5579948"/>
            <a:ext cx="1300228" cy="369332"/>
          </a:xfrm>
          <a:prstGeom prst="rect">
            <a:avLst/>
          </a:prstGeom>
        </p:spPr>
        <p:txBody>
          <a:bodyPr wrap="none">
            <a:spAutoFit/>
          </a:bodyPr>
          <a:lstStyle/>
          <a:p>
            <a:r>
              <a:rPr lang="nl-NL" dirty="0" smtClean="0"/>
              <a:t>www.aap.nl</a:t>
            </a:r>
            <a:endParaRPr lang="nl-NL" dirty="0"/>
          </a:p>
        </p:txBody>
      </p:sp>
      <p:pic>
        <p:nvPicPr>
          <p:cNvPr id="4109"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194" y="4496841"/>
            <a:ext cx="1125091" cy="107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8385" y="4496841"/>
            <a:ext cx="1733521" cy="115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Afbeeldingsresultaat voor stichting kw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540" y="4692971"/>
            <a:ext cx="2112170" cy="68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819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in feite</a:t>
            </a:r>
            <a:endParaRPr lang="nl-NL" sz="8000" b="1" u="sng"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81270" y="1358760"/>
            <a:ext cx="7299242" cy="55266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218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5940151" y="404664"/>
            <a:ext cx="2813314" cy="7030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16" name="Afbeelding 15"/>
          <p:cNvPicPr/>
          <p:nvPr/>
        </p:nvPicPr>
        <p:blipFill>
          <a:blip r:embed="rId3" cstate="email">
            <a:extLst>
              <a:ext uri="{28A0092B-C50C-407E-A947-70E740481C1C}">
                <a14:useLocalDpi xmlns:a14="http://schemas.microsoft.com/office/drawing/2010/main"/>
              </a:ext>
            </a:extLst>
          </a:blip>
          <a:stretch>
            <a:fillRect/>
          </a:stretch>
        </p:blipFill>
        <p:spPr>
          <a:xfrm rot="21235644">
            <a:off x="3776652" y="3330895"/>
            <a:ext cx="175947" cy="666733"/>
          </a:xfrm>
          <a:prstGeom prst="rect">
            <a:avLst/>
          </a:prstGeom>
        </p:spPr>
      </p:pic>
      <p:sp>
        <p:nvSpPr>
          <p:cNvPr id="4" name="Tekstvak 2"/>
          <p:cNvSpPr txBox="1">
            <a:spLocks noChangeArrowheads="1"/>
          </p:cNvSpPr>
          <p:nvPr/>
        </p:nvSpPr>
        <p:spPr bwMode="auto">
          <a:xfrm>
            <a:off x="5935151" y="489243"/>
            <a:ext cx="2885321" cy="70750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het onderwerp</a:t>
            </a:r>
            <a:endParaRPr lang="nl-NL" sz="1100" dirty="0">
              <a:effectLst/>
              <a:latin typeface="Calibri"/>
              <a:ea typeface="Calibri"/>
              <a:cs typeface="Times New Roman"/>
            </a:endParaRPr>
          </a:p>
        </p:txBody>
      </p:sp>
      <p:sp>
        <p:nvSpPr>
          <p:cNvPr id="5" name="Text Box 14"/>
          <p:cNvSpPr txBox="1"/>
          <p:nvPr/>
        </p:nvSpPr>
        <p:spPr>
          <a:xfrm>
            <a:off x="2843808" y="404664"/>
            <a:ext cx="302433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841645" y="332656"/>
            <a:ext cx="3026499"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het thema</a:t>
            </a:r>
            <a:endParaRPr lang="nl-NL" sz="1100" dirty="0">
              <a:effectLst/>
              <a:latin typeface="Calibri"/>
              <a:ea typeface="Calibri"/>
              <a:cs typeface="Times New Roman"/>
            </a:endParaRPr>
          </a:p>
        </p:txBody>
      </p:sp>
      <p:sp>
        <p:nvSpPr>
          <p:cNvPr id="7" name="Text Box 14"/>
          <p:cNvSpPr txBox="1"/>
          <p:nvPr/>
        </p:nvSpPr>
        <p:spPr>
          <a:xfrm>
            <a:off x="461320" y="3891012"/>
            <a:ext cx="2022448"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37682" y="3827265"/>
            <a:ext cx="2118094" cy="53783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pesten</a:t>
            </a:r>
            <a:endParaRPr lang="nl-NL" sz="3200" dirty="0">
              <a:effectLst/>
              <a:latin typeface="Calibri"/>
              <a:ea typeface="Calibri"/>
              <a:cs typeface="Times New Roman"/>
            </a:endParaRPr>
          </a:p>
        </p:txBody>
      </p:sp>
      <p:sp>
        <p:nvSpPr>
          <p:cNvPr id="9" name="Text Box 14"/>
          <p:cNvSpPr txBox="1"/>
          <p:nvPr/>
        </p:nvSpPr>
        <p:spPr>
          <a:xfrm>
            <a:off x="3059832" y="3890049"/>
            <a:ext cx="2464942"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dirty="0">
              <a:effectLst/>
              <a:ea typeface="Calibri"/>
              <a:cs typeface="Times New Roman"/>
            </a:endParaRPr>
          </a:p>
        </p:txBody>
      </p:sp>
      <p:sp>
        <p:nvSpPr>
          <p:cNvPr id="10" name="Tekstvak 2"/>
          <p:cNvSpPr txBox="1">
            <a:spLocks noChangeArrowheads="1"/>
          </p:cNvSpPr>
          <p:nvPr/>
        </p:nvSpPr>
        <p:spPr bwMode="auto">
          <a:xfrm>
            <a:off x="3347864" y="3827264"/>
            <a:ext cx="1944216" cy="65618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latin typeface="Trebuchet MS"/>
                <a:ea typeface="Calibri"/>
                <a:cs typeface="Times New Roman"/>
              </a:rPr>
              <a:t>dieren</a:t>
            </a:r>
            <a:endParaRPr lang="nl-NL" sz="3200" dirty="0">
              <a:effectLst/>
              <a:latin typeface="Calibri"/>
              <a:ea typeface="Calibri"/>
              <a:cs typeface="Times New Roman"/>
            </a:endParaRPr>
          </a:p>
        </p:txBody>
      </p:sp>
      <p:sp>
        <p:nvSpPr>
          <p:cNvPr id="11" name="Text Box 14"/>
          <p:cNvSpPr txBox="1"/>
          <p:nvPr/>
        </p:nvSpPr>
        <p:spPr>
          <a:xfrm>
            <a:off x="6156177" y="3891012"/>
            <a:ext cx="2597288"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300193" y="3861048"/>
            <a:ext cx="2453272" cy="54302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vriendschap</a:t>
            </a:r>
            <a:endParaRPr lang="nl-NL" sz="3200" dirty="0">
              <a:effectLst/>
              <a:latin typeface="Calibri"/>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AutoShape 6" descr="Logo of Stichting A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AutoShape 8" descr="Logo of Stichting A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AutoShape 10" descr="Logo of Stichting A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7682" y="4527191"/>
            <a:ext cx="2046086" cy="136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63869" y="4509119"/>
            <a:ext cx="2460905" cy="138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7588" y="4483451"/>
            <a:ext cx="2124852" cy="141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51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0466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negeren</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644008" y="449659"/>
            <a:ext cx="4392487" cy="8120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Trebuchet MS"/>
                <a:ea typeface="Calibri"/>
                <a:cs typeface="Times New Roman"/>
              </a:rPr>
              <a:t>aandacht geven</a:t>
            </a:r>
            <a:endParaRPr lang="nl-NL" sz="4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Trebuchet MS"/>
                <a:ea typeface="Calibri"/>
                <a:cs typeface="Times New Roman"/>
              </a:rPr>
              <a:t>te doen alsof je iets of iemand niet ziet</a:t>
            </a:r>
            <a:endParaRPr lang="nl-NL" sz="2800" dirty="0" smtClean="0">
              <a:latin typeface="Trebuchet MS"/>
              <a:ea typeface="Calibri"/>
              <a:cs typeface="Times New Roman"/>
            </a:endParaRP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smtClean="0">
                <a:solidFill>
                  <a:srgbClr val="387038"/>
                </a:solidFill>
                <a:latin typeface="Trebuchet MS"/>
                <a:ea typeface="Calibri"/>
                <a:cs typeface="Times New Roman"/>
              </a:rPr>
              <a:t>Mijn nichtje </a:t>
            </a:r>
            <a:r>
              <a:rPr lang="nl-NL" sz="2400" i="1" u="sng" dirty="0" smtClean="0">
                <a:solidFill>
                  <a:srgbClr val="387038"/>
                </a:solidFill>
                <a:latin typeface="Trebuchet MS"/>
                <a:ea typeface="Calibri"/>
                <a:cs typeface="Times New Roman"/>
              </a:rPr>
              <a:t>negeert</a:t>
            </a:r>
            <a:r>
              <a:rPr lang="nl-NL" sz="2400" i="1" dirty="0" smtClean="0">
                <a:solidFill>
                  <a:srgbClr val="387038"/>
                </a:solidFill>
                <a:latin typeface="Trebuchet MS"/>
                <a:ea typeface="Calibri"/>
                <a:cs typeface="Times New Roman"/>
              </a:rPr>
              <a:t> die meisjes.</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interesse in iets hebben</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We </a:t>
            </a:r>
            <a:r>
              <a:rPr lang="nl-NL" sz="2400" i="1" u="sng" dirty="0" smtClean="0">
                <a:solidFill>
                  <a:srgbClr val="387038"/>
                </a:solidFill>
                <a:latin typeface="Trebuchet MS"/>
                <a:ea typeface="Calibri"/>
                <a:cs typeface="Times New Roman"/>
              </a:rPr>
              <a:t>geven aandacht</a:t>
            </a:r>
            <a:r>
              <a:rPr lang="nl-NL" sz="2400" i="1" dirty="0" smtClean="0">
                <a:solidFill>
                  <a:srgbClr val="387038"/>
                </a:solidFill>
                <a:latin typeface="Trebuchet MS"/>
                <a:ea typeface="Calibri"/>
                <a:cs typeface="Times New Roman"/>
              </a:rPr>
              <a:t> aan elkaar.</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107" y="2708920"/>
            <a:ext cx="355883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routledm\AppData\Local\Microsoft\Windows\Temporary Internet Files\Content.IE5\QB2I425M\shutterstock_29106514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8978" y="2708920"/>
            <a:ext cx="3707478" cy="247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112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bewust</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onbewust</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opzettelijk</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Ik heb hem </a:t>
            </a:r>
            <a:r>
              <a:rPr lang="nl-NL" sz="2400" i="1" u="sng" dirty="0" smtClean="0">
                <a:solidFill>
                  <a:srgbClr val="387038"/>
                </a:solidFill>
                <a:latin typeface="Trebuchet MS"/>
                <a:ea typeface="Calibri"/>
                <a:cs typeface="Times New Roman"/>
              </a:rPr>
              <a:t>bewust</a:t>
            </a:r>
            <a:r>
              <a:rPr lang="nl-NL" sz="2400" i="1" dirty="0" smtClean="0">
                <a:solidFill>
                  <a:srgbClr val="387038"/>
                </a:solidFill>
                <a:latin typeface="Trebuchet MS"/>
                <a:ea typeface="Calibri"/>
                <a:cs typeface="Times New Roman"/>
              </a:rPr>
              <a:t> in de wangen geknepen</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3" y="1624654"/>
            <a:ext cx="4176465"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zonder erbij na te denken</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Ik heb iemand </a:t>
            </a:r>
            <a:r>
              <a:rPr lang="nl-NL" sz="2400" i="1" u="sng" dirty="0" smtClean="0">
                <a:solidFill>
                  <a:srgbClr val="387038"/>
                </a:solidFill>
                <a:latin typeface="Trebuchet MS"/>
                <a:ea typeface="Calibri"/>
                <a:cs typeface="Times New Roman"/>
              </a:rPr>
              <a:t>onbewust</a:t>
            </a:r>
            <a:r>
              <a:rPr lang="nl-NL" sz="2400" i="1" dirty="0" smtClean="0">
                <a:solidFill>
                  <a:srgbClr val="387038"/>
                </a:solidFill>
                <a:latin typeface="Trebuchet MS"/>
                <a:ea typeface="Calibri"/>
                <a:cs typeface="Times New Roman"/>
              </a:rPr>
              <a:t> gekwetst.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24128" y="2636912"/>
            <a:ext cx="2150350" cy="231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routledm\AppData\Local\Microsoft\Windows\Temporary Internet Files\Content.IE5\XSIJSXR0\shutterstock_22027138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774" y="2663682"/>
            <a:ext cx="2879105" cy="191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0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onbeschoft</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beschaafd</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brutaal, zonder manieren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smtClean="0">
                <a:solidFill>
                  <a:srgbClr val="387038"/>
                </a:solidFill>
                <a:latin typeface="Trebuchet MS"/>
                <a:ea typeface="Calibri"/>
                <a:cs typeface="Times New Roman"/>
              </a:rPr>
              <a:t>Het is </a:t>
            </a:r>
            <a:r>
              <a:rPr lang="nl-NL" sz="2400" i="1" u="sng" dirty="0" smtClean="0">
                <a:solidFill>
                  <a:srgbClr val="387038"/>
                </a:solidFill>
                <a:latin typeface="Trebuchet MS"/>
                <a:ea typeface="Calibri"/>
                <a:cs typeface="Times New Roman"/>
              </a:rPr>
              <a:t>onbeschoft</a:t>
            </a:r>
            <a:r>
              <a:rPr lang="nl-NL" sz="2400" i="1" dirty="0" smtClean="0">
                <a:solidFill>
                  <a:srgbClr val="387038"/>
                </a:solidFill>
                <a:latin typeface="Trebuchet MS"/>
                <a:ea typeface="Calibri"/>
                <a:cs typeface="Times New Roman"/>
              </a:rPr>
              <a:t> om te zeggen dat iemand lelijk is</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beleefd</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4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Z</a:t>
            </a:r>
            <a:r>
              <a:rPr lang="nl-NL" sz="2400" i="1" dirty="0" smtClean="0">
                <a:solidFill>
                  <a:srgbClr val="387038"/>
                </a:solidFill>
                <a:latin typeface="Trebuchet MS"/>
                <a:ea typeface="Calibri"/>
                <a:cs typeface="Times New Roman"/>
              </a:rPr>
              <a:t>ij vroeg het </a:t>
            </a:r>
            <a:r>
              <a:rPr lang="nl-NL" sz="2400" i="1" u="sng" dirty="0" smtClean="0">
                <a:solidFill>
                  <a:srgbClr val="387038"/>
                </a:solidFill>
                <a:latin typeface="Trebuchet MS"/>
                <a:ea typeface="Calibri"/>
                <a:cs typeface="Times New Roman"/>
              </a:rPr>
              <a:t>beschaafd</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8603" y="2487953"/>
            <a:ext cx="2597213" cy="285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oelichting met afgeronde rechthoek 16"/>
          <p:cNvSpPr/>
          <p:nvPr/>
        </p:nvSpPr>
        <p:spPr>
          <a:xfrm>
            <a:off x="2572266" y="2348880"/>
            <a:ext cx="1783710" cy="840733"/>
          </a:xfrm>
          <a:prstGeom prst="wedgeRoundRectCallout">
            <a:avLst>
              <a:gd name="adj1" fmla="val -75342"/>
              <a:gd name="adj2" fmla="val 6017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chemeClr val="tx1"/>
                </a:solidFill>
                <a:latin typeface="Aharoni" panose="02010803020104030203" pitchFamily="2" charset="-79"/>
                <a:cs typeface="Aharoni" panose="02010803020104030203" pitchFamily="2" charset="-79"/>
              </a:rPr>
              <a:t>Jij bent echt lelijk!</a:t>
            </a:r>
            <a:endParaRPr lang="nl-NL" sz="2000" dirty="0">
              <a:solidFill>
                <a:schemeClr val="tx1"/>
              </a:solidFill>
              <a:latin typeface="Aharoni" panose="02010803020104030203" pitchFamily="2" charset="-79"/>
              <a:cs typeface="Aharoni" panose="02010803020104030203" pitchFamily="2" charset="-79"/>
            </a:endParaRPr>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39" y="2554778"/>
            <a:ext cx="3897551" cy="260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oelichting met afgeronde rechthoek 18"/>
          <p:cNvSpPr/>
          <p:nvPr/>
        </p:nvSpPr>
        <p:spPr>
          <a:xfrm>
            <a:off x="6660232" y="1983897"/>
            <a:ext cx="2169358" cy="785349"/>
          </a:xfrm>
          <a:prstGeom prst="wedgeRoundRectCallout">
            <a:avLst>
              <a:gd name="adj1" fmla="val -33465"/>
              <a:gd name="adj2" fmla="val 895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chemeClr val="tx1"/>
                </a:solidFill>
                <a:latin typeface="Aharoni" panose="02010803020104030203" pitchFamily="2" charset="-79"/>
                <a:cs typeface="Aharoni" panose="02010803020104030203" pitchFamily="2" charset="-79"/>
              </a:rPr>
              <a:t>Zou je mij kunnen helpen?</a:t>
            </a:r>
            <a:endParaRPr lang="nl-NL" sz="20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47299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5940151" y="404664"/>
            <a:ext cx="2664297" cy="7030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5868144" y="404664"/>
            <a:ext cx="2968944" cy="70750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het onderwerp</a:t>
            </a:r>
            <a:endParaRPr lang="nl-NL" sz="1100" dirty="0">
              <a:effectLst/>
              <a:latin typeface="Calibri"/>
              <a:ea typeface="Calibri"/>
              <a:cs typeface="Times New Roman"/>
            </a:endParaRPr>
          </a:p>
        </p:txBody>
      </p:sp>
      <p:sp>
        <p:nvSpPr>
          <p:cNvPr id="5" name="Text Box 14"/>
          <p:cNvSpPr txBox="1"/>
          <p:nvPr/>
        </p:nvSpPr>
        <p:spPr>
          <a:xfrm>
            <a:off x="2843808" y="404664"/>
            <a:ext cx="302433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841645" y="332656"/>
            <a:ext cx="3026499"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het thema</a:t>
            </a:r>
            <a:endParaRPr lang="nl-NL" sz="1100" dirty="0">
              <a:effectLst/>
              <a:latin typeface="Calibri"/>
              <a:ea typeface="Calibri"/>
              <a:cs typeface="Times New Roman"/>
            </a:endParaRPr>
          </a:p>
        </p:txBody>
      </p:sp>
      <p:sp>
        <p:nvSpPr>
          <p:cNvPr id="7" name="Text Box 14"/>
          <p:cNvSpPr txBox="1"/>
          <p:nvPr/>
        </p:nvSpPr>
        <p:spPr>
          <a:xfrm>
            <a:off x="461320" y="3891012"/>
            <a:ext cx="2022448"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37682" y="3827265"/>
            <a:ext cx="2118094" cy="53783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pesten</a:t>
            </a:r>
            <a:endParaRPr lang="nl-NL" sz="3200" dirty="0">
              <a:effectLst/>
              <a:latin typeface="Calibri"/>
              <a:ea typeface="Calibri"/>
              <a:cs typeface="Times New Roman"/>
            </a:endParaRPr>
          </a:p>
        </p:txBody>
      </p:sp>
      <p:sp>
        <p:nvSpPr>
          <p:cNvPr id="9" name="Text Box 14"/>
          <p:cNvSpPr txBox="1"/>
          <p:nvPr/>
        </p:nvSpPr>
        <p:spPr>
          <a:xfrm>
            <a:off x="3059832" y="3890049"/>
            <a:ext cx="2464942"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dirty="0">
              <a:effectLst/>
              <a:ea typeface="Calibri"/>
              <a:cs typeface="Times New Roman"/>
            </a:endParaRPr>
          </a:p>
        </p:txBody>
      </p:sp>
      <p:sp>
        <p:nvSpPr>
          <p:cNvPr id="10" name="Tekstvak 2"/>
          <p:cNvSpPr txBox="1">
            <a:spLocks noChangeArrowheads="1"/>
          </p:cNvSpPr>
          <p:nvPr/>
        </p:nvSpPr>
        <p:spPr bwMode="auto">
          <a:xfrm>
            <a:off x="3347864" y="3827264"/>
            <a:ext cx="1944216" cy="65618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latin typeface="Trebuchet MS"/>
                <a:ea typeface="Calibri"/>
                <a:cs typeface="Times New Roman"/>
              </a:rPr>
              <a:t>dieren</a:t>
            </a:r>
            <a:endParaRPr lang="nl-NL" sz="3200" dirty="0">
              <a:effectLst/>
              <a:latin typeface="Calibri"/>
              <a:ea typeface="Calibri"/>
              <a:cs typeface="Times New Roman"/>
            </a:endParaRPr>
          </a:p>
        </p:txBody>
      </p:sp>
      <p:sp>
        <p:nvSpPr>
          <p:cNvPr id="11" name="Text Box 14"/>
          <p:cNvSpPr txBox="1"/>
          <p:nvPr/>
        </p:nvSpPr>
        <p:spPr>
          <a:xfrm>
            <a:off x="6156177" y="3891012"/>
            <a:ext cx="2597288"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300193" y="3861048"/>
            <a:ext cx="2453272" cy="54302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vriendschap</a:t>
            </a:r>
            <a:endParaRPr lang="nl-NL" sz="32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76652" y="3276895"/>
            <a:ext cx="175947" cy="666733"/>
          </a:xfrm>
          <a:prstGeom prst="rect">
            <a:avLst/>
          </a:prstGeom>
        </p:spPr>
      </p:pic>
      <p:sp>
        <p:nvSpPr>
          <p:cNvPr id="13" name="AutoShape 6" descr="Logo of Stichting A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AutoShape 8" descr="Logo of Stichting A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AutoShape 10" descr="Logo of Stichting A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7682" y="4527191"/>
            <a:ext cx="2046086" cy="136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63869" y="4509119"/>
            <a:ext cx="2460905" cy="138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7588" y="4483451"/>
            <a:ext cx="2124852" cy="141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79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5749563" y="536526"/>
            <a:ext cx="2880360" cy="188436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5772140" y="532051"/>
            <a:ext cx="2981325" cy="20328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een organisatie die dingen doet voor een goed doel</a:t>
            </a:r>
            <a:endParaRPr lang="nl-NL" sz="1100" dirty="0">
              <a:effectLst/>
              <a:latin typeface="Calibri"/>
              <a:ea typeface="Calibri"/>
              <a:cs typeface="Times New Roman"/>
            </a:endParaRPr>
          </a:p>
        </p:txBody>
      </p:sp>
      <p:sp>
        <p:nvSpPr>
          <p:cNvPr id="5" name="Text Box 14"/>
          <p:cNvSpPr txBox="1"/>
          <p:nvPr/>
        </p:nvSpPr>
        <p:spPr>
          <a:xfrm>
            <a:off x="1907704" y="548680"/>
            <a:ext cx="3740894"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07704" y="476672"/>
            <a:ext cx="3746579"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de stichting</a:t>
            </a:r>
            <a:endParaRPr lang="nl-NL" sz="1100" dirty="0">
              <a:effectLst/>
              <a:latin typeface="Calibri"/>
              <a:ea typeface="Calibri"/>
              <a:cs typeface="Times New Roman"/>
            </a:endParaRPr>
          </a:p>
        </p:txBody>
      </p:sp>
      <p:sp>
        <p:nvSpPr>
          <p:cNvPr id="7" name="Text Box 14"/>
          <p:cNvSpPr txBox="1"/>
          <p:nvPr/>
        </p:nvSpPr>
        <p:spPr>
          <a:xfrm>
            <a:off x="245297" y="3681862"/>
            <a:ext cx="2022448" cy="7552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24474" y="3866503"/>
            <a:ext cx="2238472" cy="49334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effectLst/>
                <a:latin typeface="Trebuchet MS"/>
                <a:ea typeface="Calibri"/>
                <a:cs typeface="Times New Roman"/>
              </a:rPr>
              <a:t>Stichting AAP</a:t>
            </a:r>
            <a:endParaRPr lang="nl-NL" sz="2400" dirty="0">
              <a:effectLst/>
              <a:latin typeface="Calibri"/>
              <a:ea typeface="Calibri"/>
              <a:cs typeface="Times New Roman"/>
            </a:endParaRPr>
          </a:p>
        </p:txBody>
      </p:sp>
      <p:pic>
        <p:nvPicPr>
          <p:cNvPr id="16" name="Afbeelding 15"/>
          <p:cNvPicPr/>
          <p:nvPr/>
        </p:nvPicPr>
        <p:blipFill>
          <a:blip r:embed="rId3" cstate="email">
            <a:extLst>
              <a:ext uri="{28A0092B-C50C-407E-A947-70E740481C1C}">
                <a14:useLocalDpi xmlns:a14="http://schemas.microsoft.com/office/drawing/2010/main"/>
              </a:ext>
            </a:extLst>
          </a:blip>
          <a:stretch>
            <a:fillRect/>
          </a:stretch>
        </p:blipFill>
        <p:spPr>
          <a:xfrm rot="21235644">
            <a:off x="3776652" y="3330895"/>
            <a:ext cx="175947" cy="666733"/>
          </a:xfrm>
          <a:prstGeom prst="rect">
            <a:avLst/>
          </a:prstGeom>
        </p:spPr>
      </p:pic>
      <p:sp>
        <p:nvSpPr>
          <p:cNvPr id="9" name="Text Box 14"/>
          <p:cNvSpPr txBox="1"/>
          <p:nvPr/>
        </p:nvSpPr>
        <p:spPr>
          <a:xfrm>
            <a:off x="2655224" y="3681862"/>
            <a:ext cx="2664296" cy="7542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dirty="0">
              <a:effectLst/>
              <a:ea typeface="Calibri"/>
              <a:cs typeface="Times New Roman"/>
            </a:endParaRPr>
          </a:p>
        </p:txBody>
      </p:sp>
      <p:sp>
        <p:nvSpPr>
          <p:cNvPr id="10" name="Tekstvak 2"/>
          <p:cNvSpPr txBox="1">
            <a:spLocks noChangeArrowheads="1"/>
          </p:cNvSpPr>
          <p:nvPr/>
        </p:nvSpPr>
        <p:spPr bwMode="auto">
          <a:xfrm>
            <a:off x="2555776" y="3645024"/>
            <a:ext cx="2921769" cy="6944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latin typeface="Trebuchet MS"/>
                <a:ea typeface="Calibri"/>
                <a:cs typeface="Times New Roman"/>
              </a:rPr>
              <a:t>Stichting </a:t>
            </a:r>
            <a:r>
              <a:rPr lang="nl-NL" sz="2400" dirty="0" smtClean="0">
                <a:latin typeface="Trebuchet MS"/>
                <a:ea typeface="Calibri"/>
                <a:cs typeface="Times New Roman"/>
              </a:rPr>
              <a:t>KWF Kankerbestrijding</a:t>
            </a:r>
            <a:endParaRPr lang="nl-NL" sz="2400" dirty="0">
              <a:effectLst/>
              <a:latin typeface="Calibri"/>
              <a:ea typeface="Calibri"/>
              <a:cs typeface="Times New Roman"/>
            </a:endParaRPr>
          </a:p>
        </p:txBody>
      </p:sp>
      <p:sp>
        <p:nvSpPr>
          <p:cNvPr id="11" name="Text Box 14"/>
          <p:cNvSpPr txBox="1"/>
          <p:nvPr/>
        </p:nvSpPr>
        <p:spPr>
          <a:xfrm>
            <a:off x="6084167" y="3678013"/>
            <a:ext cx="2669297" cy="7581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40151" y="3645024"/>
            <a:ext cx="2809991" cy="9363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effectLst/>
                <a:latin typeface="Trebuchet MS"/>
                <a:ea typeface="Calibri"/>
                <a:cs typeface="Times New Roman"/>
              </a:rPr>
              <a:t>Stichting </a:t>
            </a:r>
            <a:r>
              <a:rPr lang="nl-NL" sz="2400" dirty="0">
                <a:latin typeface="Trebuchet MS"/>
                <a:ea typeface="Calibri"/>
                <a:cs typeface="Times New Roman"/>
              </a:rPr>
              <a:t/>
            </a:r>
            <a:br>
              <a:rPr lang="nl-NL" sz="2400" dirty="0">
                <a:latin typeface="Trebuchet MS"/>
                <a:ea typeface="Calibri"/>
                <a:cs typeface="Times New Roman"/>
              </a:rPr>
            </a:br>
            <a:r>
              <a:rPr lang="nl-NL" sz="2400" dirty="0" smtClean="0">
                <a:effectLst/>
                <a:latin typeface="Trebuchet MS"/>
                <a:ea typeface="Calibri"/>
                <a:cs typeface="Times New Roman"/>
              </a:rPr>
              <a:t>Stop Pesten </a:t>
            </a:r>
            <a:r>
              <a:rPr lang="nl-NL" sz="2400" dirty="0" smtClean="0">
                <a:effectLst/>
                <a:latin typeface="Trebuchet MS"/>
                <a:ea typeface="Calibri"/>
                <a:cs typeface="Times New Roman"/>
              </a:rPr>
              <a:t>Nu</a:t>
            </a:r>
            <a:endParaRPr lang="nl-NL" sz="2400" dirty="0">
              <a:effectLst/>
              <a:latin typeface="Calibri"/>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2" name="Rechthoek 1"/>
          <p:cNvSpPr/>
          <p:nvPr/>
        </p:nvSpPr>
        <p:spPr>
          <a:xfrm>
            <a:off x="6202186" y="5594920"/>
            <a:ext cx="2242537" cy="369332"/>
          </a:xfrm>
          <a:prstGeom prst="rect">
            <a:avLst/>
          </a:prstGeom>
        </p:spPr>
        <p:txBody>
          <a:bodyPr wrap="none">
            <a:spAutoFit/>
          </a:bodyPr>
          <a:lstStyle/>
          <a:p>
            <a:r>
              <a:rPr lang="nl-NL" dirty="0" smtClean="0"/>
              <a:t>www.stoppestennu.nl</a:t>
            </a:r>
            <a:endParaRPr lang="nl-NL" dirty="0"/>
          </a:p>
        </p:txBody>
      </p:sp>
      <p:sp>
        <p:nvSpPr>
          <p:cNvPr id="21" name="Rechthoek 20"/>
          <p:cNvSpPr/>
          <p:nvPr/>
        </p:nvSpPr>
        <p:spPr>
          <a:xfrm>
            <a:off x="3223424" y="5589240"/>
            <a:ext cx="1282402" cy="369332"/>
          </a:xfrm>
          <a:prstGeom prst="rect">
            <a:avLst/>
          </a:prstGeom>
        </p:spPr>
        <p:txBody>
          <a:bodyPr wrap="none">
            <a:spAutoFit/>
          </a:bodyPr>
          <a:lstStyle/>
          <a:p>
            <a:r>
              <a:rPr lang="nl-NL" dirty="0" smtClean="0"/>
              <a:t>www.kwf</a:t>
            </a:r>
            <a:r>
              <a:rPr lang="nl-NL" dirty="0" smtClean="0"/>
              <a:t>.nl</a:t>
            </a:r>
            <a:endParaRPr lang="nl-NL" dirty="0"/>
          </a:p>
        </p:txBody>
      </p:sp>
      <p:sp>
        <p:nvSpPr>
          <p:cNvPr id="13" name="AutoShape 6" descr="Logo of Stichting A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AutoShape 8" descr="Logo of Stichting A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AutoShape 10" descr="Logo of Stichting A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Rechthoek 25"/>
          <p:cNvSpPr/>
          <p:nvPr/>
        </p:nvSpPr>
        <p:spPr>
          <a:xfrm>
            <a:off x="604730" y="5579948"/>
            <a:ext cx="1300228" cy="369332"/>
          </a:xfrm>
          <a:prstGeom prst="rect">
            <a:avLst/>
          </a:prstGeom>
        </p:spPr>
        <p:txBody>
          <a:bodyPr wrap="none">
            <a:spAutoFit/>
          </a:bodyPr>
          <a:lstStyle/>
          <a:p>
            <a:r>
              <a:rPr lang="nl-NL" dirty="0" smtClean="0"/>
              <a:t>www.aap.nl</a:t>
            </a:r>
            <a:endParaRPr lang="nl-NL" dirty="0"/>
          </a:p>
        </p:txBody>
      </p:sp>
      <p:pic>
        <p:nvPicPr>
          <p:cNvPr id="4109"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194" y="4496841"/>
            <a:ext cx="1125091" cy="107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8385" y="4496841"/>
            <a:ext cx="1733521" cy="115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Afbeeldingsresultaat voor stichting kw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540" y="4692971"/>
            <a:ext cx="2112170" cy="68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02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kwetsen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verdedigen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dirty="0">
                <a:effectLst/>
                <a:latin typeface="Trebuchet MS"/>
                <a:ea typeface="Calibri"/>
                <a:cs typeface="Times New Roman"/>
              </a:rPr>
              <a:t>= </a:t>
            </a:r>
            <a:r>
              <a:rPr lang="nl-NL" sz="2400" dirty="0" smtClean="0">
                <a:latin typeface="Trebuchet MS"/>
                <a:ea typeface="Calibri"/>
                <a:cs typeface="Times New Roman"/>
              </a:rPr>
              <a:t>iets zeggen of doen waardoor iemand verdrietig wordt</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Heb jij wel eens iemand </a:t>
            </a:r>
            <a:r>
              <a:rPr lang="nl-NL" sz="2400" i="1" u="sng" dirty="0" smtClean="0">
                <a:solidFill>
                  <a:srgbClr val="387038"/>
                </a:solidFill>
                <a:latin typeface="Trebuchet MS"/>
                <a:ea typeface="Calibri"/>
                <a:cs typeface="Times New Roman"/>
              </a:rPr>
              <a:t>gekwetst</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beschermen</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2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Ik </a:t>
            </a:r>
            <a:r>
              <a:rPr lang="nl-NL" sz="2400" i="1" u="sng" dirty="0" smtClean="0">
                <a:solidFill>
                  <a:srgbClr val="387038"/>
                </a:solidFill>
                <a:latin typeface="Trebuchet MS"/>
                <a:ea typeface="Calibri"/>
                <a:cs typeface="Times New Roman"/>
              </a:rPr>
              <a:t>verdedig</a:t>
            </a:r>
            <a:r>
              <a:rPr lang="nl-NL" sz="2400" i="1" dirty="0" smtClean="0">
                <a:solidFill>
                  <a:srgbClr val="387038"/>
                </a:solidFill>
                <a:latin typeface="Trebuchet MS"/>
                <a:ea typeface="Calibri"/>
                <a:cs typeface="Times New Roman"/>
              </a:rPr>
              <a:t> mij tegen het pesten.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7334" y="2853936"/>
            <a:ext cx="3585624" cy="239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routledm\AppData\Local\Microsoft\Windows\Temporary Internet Files\Content.IE5\3M6GQUAU\shutterstock_72775720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60032" y="2853936"/>
            <a:ext cx="3881837" cy="237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05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11 – 12 maart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veelvuldig</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nauwelijks</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vaak</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Ik ken iemand die </a:t>
            </a:r>
            <a:r>
              <a:rPr lang="nl-NL" sz="2400" i="1" u="sng" dirty="0" smtClean="0">
                <a:solidFill>
                  <a:srgbClr val="387038"/>
                </a:solidFill>
                <a:latin typeface="Trebuchet MS"/>
                <a:ea typeface="Calibri"/>
                <a:cs typeface="Times New Roman"/>
              </a:rPr>
              <a:t>veelvuldig</a:t>
            </a:r>
            <a:r>
              <a:rPr lang="nl-NL" sz="2400" i="1" dirty="0" smtClean="0">
                <a:solidFill>
                  <a:srgbClr val="387038"/>
                </a:solidFill>
                <a:latin typeface="Trebuchet MS"/>
                <a:ea typeface="Calibri"/>
                <a:cs typeface="Times New Roman"/>
              </a:rPr>
              <a:t> wordt gepest.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bijna niet</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Hij wordt </a:t>
            </a:r>
            <a:r>
              <a:rPr lang="nl-NL" sz="2400" i="1" u="sng" dirty="0" smtClean="0">
                <a:solidFill>
                  <a:srgbClr val="387038"/>
                </a:solidFill>
                <a:latin typeface="Trebuchet MS"/>
                <a:ea typeface="Calibri"/>
                <a:cs typeface="Times New Roman"/>
              </a:rPr>
              <a:t>nauwelijks</a:t>
            </a:r>
            <a:r>
              <a:rPr lang="nl-NL" sz="2400" i="1" dirty="0" smtClean="0">
                <a:solidFill>
                  <a:srgbClr val="387038"/>
                </a:solidFill>
                <a:latin typeface="Trebuchet MS"/>
                <a:ea typeface="Calibri"/>
                <a:cs typeface="Times New Roman"/>
              </a:rPr>
              <a:t> gepest.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2411984"/>
            <a:ext cx="3680016" cy="24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routledm\AppData\Local\Microsoft\Windows\Temporary Internet Files\Content.IE5\403SQACL\shutterstock_3387555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2417114"/>
            <a:ext cx="3670728" cy="245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aansporen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ontmoedigen</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aanmoedigen </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300" dirty="0">
                <a:effectLst/>
                <a:latin typeface="Trebuchet MS"/>
                <a:ea typeface="Calibri"/>
                <a:cs typeface="Times New Roman"/>
              </a:rPr>
              <a:t>  </a:t>
            </a:r>
            <a:endParaRPr lang="nl-NL" sz="2300" dirty="0" smtClean="0">
              <a:effectLst/>
              <a:latin typeface="Trebuchet MS"/>
              <a:ea typeface="Calibri"/>
              <a:cs typeface="Times New Roman"/>
            </a:endParaRPr>
          </a:p>
          <a:p>
            <a:pPr algn="ctr">
              <a:lnSpc>
                <a:spcPct val="107000"/>
              </a:lnSpc>
              <a:spcAft>
                <a:spcPts val="0"/>
              </a:spcAft>
            </a:pPr>
            <a:r>
              <a:rPr lang="nl-NL" sz="2300" i="1" dirty="0" smtClean="0">
                <a:solidFill>
                  <a:srgbClr val="387038"/>
                </a:solidFill>
                <a:latin typeface="Trebuchet MS"/>
                <a:ea typeface="Calibri"/>
                <a:cs typeface="Times New Roman"/>
              </a:rPr>
              <a:t>Moeder </a:t>
            </a:r>
            <a:r>
              <a:rPr lang="nl-NL" sz="2300" i="1" u="sng" dirty="0" smtClean="0">
                <a:solidFill>
                  <a:srgbClr val="387038"/>
                </a:solidFill>
                <a:latin typeface="Trebuchet MS"/>
                <a:ea typeface="Calibri"/>
                <a:cs typeface="Times New Roman"/>
              </a:rPr>
              <a:t>spoorde</a:t>
            </a:r>
            <a:r>
              <a:rPr lang="nl-NL" sz="2300" i="1" dirty="0" smtClean="0">
                <a:solidFill>
                  <a:srgbClr val="387038"/>
                </a:solidFill>
                <a:latin typeface="Trebuchet MS"/>
                <a:ea typeface="Calibri"/>
                <a:cs typeface="Times New Roman"/>
              </a:rPr>
              <a:t> haar </a:t>
            </a:r>
            <a:r>
              <a:rPr lang="nl-NL" sz="2300" i="1" u="sng" dirty="0" smtClean="0">
                <a:solidFill>
                  <a:srgbClr val="387038"/>
                </a:solidFill>
                <a:latin typeface="Trebuchet MS"/>
                <a:ea typeface="Calibri"/>
                <a:cs typeface="Times New Roman"/>
              </a:rPr>
              <a:t>aan</a:t>
            </a:r>
            <a:r>
              <a:rPr lang="nl-NL" sz="2300" i="1" dirty="0" smtClean="0">
                <a:solidFill>
                  <a:srgbClr val="387038"/>
                </a:solidFill>
                <a:latin typeface="Trebuchet MS"/>
                <a:ea typeface="Calibri"/>
                <a:cs typeface="Times New Roman"/>
              </a:rPr>
              <a:t> om toch naar buiten te gaan</a:t>
            </a:r>
            <a:r>
              <a:rPr lang="nl-NL" sz="2300" i="1" dirty="0" smtClean="0">
                <a:solidFill>
                  <a:srgbClr val="387038"/>
                </a:solidFill>
                <a:effectLst/>
                <a:latin typeface="Trebuchet MS"/>
                <a:ea typeface="Calibri"/>
                <a:cs typeface="Times New Roman"/>
              </a:rPr>
              <a:t>.</a:t>
            </a:r>
            <a:endParaRPr lang="nl-NL" sz="23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320479"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dat iemand zijn enthousiasme verliest</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gn="ctr">
              <a:lnSpc>
                <a:spcPct val="107000"/>
              </a:lnSpc>
            </a:pPr>
            <a:r>
              <a:rPr lang="nl-NL" sz="2300" i="1" dirty="0" smtClean="0">
                <a:solidFill>
                  <a:srgbClr val="387038"/>
                </a:solidFill>
                <a:latin typeface="Trebuchet MS"/>
                <a:ea typeface="Calibri"/>
                <a:cs typeface="Times New Roman"/>
              </a:rPr>
              <a:t>Ze werd </a:t>
            </a:r>
            <a:r>
              <a:rPr lang="nl-NL" sz="2300" i="1" u="sng" dirty="0" smtClean="0">
                <a:solidFill>
                  <a:srgbClr val="387038"/>
                </a:solidFill>
                <a:latin typeface="Trebuchet MS"/>
                <a:ea typeface="Calibri"/>
                <a:cs typeface="Times New Roman"/>
              </a:rPr>
              <a:t>ontmoedigd</a:t>
            </a:r>
            <a:r>
              <a:rPr lang="nl-NL" sz="2300" i="1" dirty="0" smtClean="0">
                <a:solidFill>
                  <a:srgbClr val="387038"/>
                </a:solidFill>
                <a:latin typeface="Trebuchet MS"/>
                <a:ea typeface="Calibri"/>
                <a:cs typeface="Times New Roman"/>
              </a:rPr>
              <a:t> door het slechte cijfer op de toets.</a:t>
            </a:r>
            <a:endParaRPr lang="nl-NL" sz="23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028" y="2570838"/>
            <a:ext cx="3873480" cy="25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routledm\AppData\Local\Microsoft\Windows\Temporary Internet Files\Content.IE5\3M6GQUAU\shutterstock_11170261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2636769"/>
            <a:ext cx="3384376" cy="2592431"/>
          </a:xfrm>
          <a:prstGeom prst="rect">
            <a:avLst/>
          </a:prstGeom>
          <a:noFill/>
          <a:extLst>
            <a:ext uri="{909E8E84-426E-40DD-AFC4-6F175D3DCCD1}">
              <a14:hiddenFill xmlns:a14="http://schemas.microsoft.com/office/drawing/2010/main">
                <a:solidFill>
                  <a:srgbClr val="FFFFFF"/>
                </a:solidFill>
              </a14:hiddenFill>
            </a:ext>
          </a:extLst>
        </p:spPr>
      </p:pic>
      <p:sp>
        <p:nvSpPr>
          <p:cNvPr id="17" name="Toelichting met afgeronde rechthoek 16"/>
          <p:cNvSpPr/>
          <p:nvPr/>
        </p:nvSpPr>
        <p:spPr>
          <a:xfrm>
            <a:off x="2051720" y="2132856"/>
            <a:ext cx="2176787" cy="806307"/>
          </a:xfrm>
          <a:prstGeom prst="wedgeRoundRectCallout">
            <a:avLst>
              <a:gd name="adj1" fmla="val -69953"/>
              <a:gd name="adj2" fmla="val 1334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latin typeface="Aharoni" panose="02010803020104030203" pitchFamily="2" charset="-79"/>
                <a:cs typeface="Aharoni" panose="02010803020104030203" pitchFamily="2" charset="-79"/>
              </a:rPr>
              <a:t>Ga lekker naar buiten lieverd, je kan het.</a:t>
            </a:r>
            <a:endParaRPr lang="nl-NL"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32969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3140968"/>
            <a:ext cx="9133383" cy="378565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incasseren</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iets vervelends doorstaan</a:t>
            </a:r>
          </a:p>
          <a:p>
            <a:pPr lvl="0"/>
            <a:endParaRPr lang="nl-NL" sz="48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Mijn nichtje moet elke dag gemene opmerkingen </a:t>
            </a:r>
            <a:r>
              <a:rPr lang="nl-NL" sz="3200" i="1" u="sng" dirty="0" smtClean="0">
                <a:solidFill>
                  <a:srgbClr val="00B050"/>
                </a:solidFill>
                <a:latin typeface="Trebuchet MS" panose="020B0603020202020204" pitchFamily="34" charset="0"/>
              </a:rPr>
              <a:t>incasseren</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sp>
        <p:nvSpPr>
          <p:cNvPr id="7" name="Tekstvak 6"/>
          <p:cNvSpPr txBox="1"/>
          <p:nvPr/>
        </p:nvSpPr>
        <p:spPr>
          <a:xfrm>
            <a:off x="-10320" y="-27384"/>
            <a:ext cx="9154387" cy="3247043"/>
          </a:xfrm>
          <a:prstGeom prst="rect">
            <a:avLst/>
          </a:prstGeom>
          <a:noFill/>
        </p:spPr>
        <p:txBody>
          <a:bodyPr wrap="square" rtlCol="0">
            <a:spAutoFit/>
          </a:bodyPr>
          <a:lstStyle/>
          <a:p>
            <a:r>
              <a:rPr lang="nl-NL" sz="8000" b="1" u="sng" dirty="0" smtClean="0">
                <a:latin typeface="Trebuchet MS" panose="020B0603020202020204" pitchFamily="34" charset="0"/>
              </a:rPr>
              <a:t>in feite</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in werkelijkheid</a:t>
            </a:r>
          </a:p>
          <a:p>
            <a:endParaRPr lang="nl-NL" sz="700" dirty="0" smtClean="0">
              <a:latin typeface="Trebuchet MS" panose="020B0603020202020204" pitchFamily="34" charset="0"/>
            </a:endParaRPr>
          </a:p>
          <a:p>
            <a:r>
              <a:rPr lang="nl-NL" sz="3200" i="1" u="sng" dirty="0" smtClean="0">
                <a:solidFill>
                  <a:srgbClr val="00B050"/>
                </a:solidFill>
                <a:latin typeface="Trebuchet MS" panose="020B0603020202020204" pitchFamily="34" charset="0"/>
              </a:rPr>
              <a:t>In feite</a:t>
            </a:r>
            <a:r>
              <a:rPr lang="nl-NL" sz="3200" i="1" dirty="0" smtClean="0">
                <a:solidFill>
                  <a:srgbClr val="00B050"/>
                </a:solidFill>
                <a:latin typeface="Trebuchet MS" panose="020B0603020202020204" pitchFamily="34" charset="0"/>
              </a:rPr>
              <a:t> zijn er al een paar stichtingen die iets met pesten doen. </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6477" y="-27384"/>
            <a:ext cx="4356043" cy="20816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6460" y="4293095"/>
            <a:ext cx="2483768" cy="165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28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15905"/>
            <a:ext cx="8906538" cy="1323439"/>
          </a:xfrm>
          <a:prstGeom prst="rect">
            <a:avLst/>
          </a:prstGeom>
          <a:noFill/>
        </p:spPr>
        <p:txBody>
          <a:bodyPr wrap="square" rtlCol="0">
            <a:spAutoFit/>
          </a:bodyPr>
          <a:lstStyle/>
          <a:p>
            <a:r>
              <a:rPr lang="nl-NL" sz="8000" b="1" u="sng" dirty="0" smtClean="0"/>
              <a:t>kwetsen</a:t>
            </a:r>
            <a:endParaRPr lang="nl-NL" sz="8000" b="1" u="sng"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934" y="1339344"/>
            <a:ext cx="7944817" cy="530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925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onbewust</a:t>
            </a:r>
            <a:endParaRPr lang="nl-NL" sz="8000" b="1" u="sng"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60727" y="1446388"/>
            <a:ext cx="4921663" cy="52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403648" y="25814"/>
            <a:ext cx="4680519" cy="1323439"/>
          </a:xfrm>
          <a:prstGeom prst="rect">
            <a:avLst/>
          </a:prstGeom>
          <a:noFill/>
        </p:spPr>
        <p:txBody>
          <a:bodyPr wrap="square" rtlCol="0">
            <a:spAutoFit/>
          </a:bodyPr>
          <a:lstStyle/>
          <a:p>
            <a:r>
              <a:rPr lang="nl-NL" sz="8000" b="1" u="sng" dirty="0" smtClean="0"/>
              <a:t>veelvuldig</a:t>
            </a:r>
            <a:endParaRPr lang="nl-NL" sz="8000" b="1" u="sng"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918" y="1330204"/>
            <a:ext cx="8020514" cy="535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smtClean="0"/>
              <a:t>incasseren</a:t>
            </a:r>
            <a:endParaRPr lang="nl-NL" sz="8000"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174" y="1372236"/>
            <a:ext cx="7720409" cy="515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45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onbeschoft</a:t>
            </a:r>
            <a:endParaRPr lang="nl-NL" sz="8000" b="1" u="sng" dirty="0"/>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1700808"/>
            <a:ext cx="4166949" cy="458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oelichting met afgeronde rechthoek 2"/>
          <p:cNvSpPr/>
          <p:nvPr/>
        </p:nvSpPr>
        <p:spPr>
          <a:xfrm>
            <a:off x="4499993" y="1700808"/>
            <a:ext cx="2304255" cy="1107312"/>
          </a:xfrm>
          <a:prstGeom prst="wedgeRoundRectCallout">
            <a:avLst>
              <a:gd name="adj1" fmla="val -89133"/>
              <a:gd name="adj2" fmla="val 615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chemeClr val="tx1"/>
                </a:solidFill>
                <a:latin typeface="Aharoni" panose="02010803020104030203" pitchFamily="2" charset="-79"/>
                <a:cs typeface="Aharoni" panose="02010803020104030203" pitchFamily="2" charset="-79"/>
              </a:rPr>
              <a:t>Jij bent echt lelijk!</a:t>
            </a:r>
            <a:endParaRPr lang="nl-NL" sz="28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611560" y="7937"/>
            <a:ext cx="6892762" cy="1323439"/>
          </a:xfrm>
          <a:prstGeom prst="rect">
            <a:avLst/>
          </a:prstGeom>
          <a:noFill/>
        </p:spPr>
        <p:txBody>
          <a:bodyPr wrap="square" rtlCol="0">
            <a:spAutoFit/>
          </a:bodyPr>
          <a:lstStyle/>
          <a:p>
            <a:r>
              <a:rPr lang="nl-NL" sz="8000" b="1" u="sng" dirty="0" smtClean="0"/>
              <a:t>negeren</a:t>
            </a:r>
            <a:endParaRPr lang="nl-NL" sz="80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9760" y="1353405"/>
            <a:ext cx="7976655" cy="532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07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3093" y="42776"/>
            <a:ext cx="9120473" cy="1323439"/>
          </a:xfrm>
          <a:prstGeom prst="rect">
            <a:avLst/>
          </a:prstGeom>
          <a:noFill/>
        </p:spPr>
        <p:txBody>
          <a:bodyPr wrap="square" rtlCol="0">
            <a:spAutoFit/>
          </a:bodyPr>
          <a:lstStyle/>
          <a:p>
            <a:r>
              <a:rPr lang="nl-NL" sz="8000" b="1" u="sng" dirty="0" smtClean="0"/>
              <a:t>aansporen</a:t>
            </a:r>
            <a:endParaRPr lang="nl-NL" sz="8000" b="1"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506" y="1628799"/>
            <a:ext cx="7494869" cy="500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oelichting met afgeronde rechthoek 6"/>
          <p:cNvSpPr/>
          <p:nvPr/>
        </p:nvSpPr>
        <p:spPr>
          <a:xfrm>
            <a:off x="3491880" y="1628798"/>
            <a:ext cx="2880319" cy="1296145"/>
          </a:xfrm>
          <a:prstGeom prst="wedgeRoundRectCallout">
            <a:avLst>
              <a:gd name="adj1" fmla="val -74342"/>
              <a:gd name="adj2" fmla="val 10472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latin typeface="Aharoni" panose="02010803020104030203" pitchFamily="2" charset="-79"/>
                <a:cs typeface="Aharoni" panose="02010803020104030203" pitchFamily="2" charset="-79"/>
              </a:rPr>
              <a:t>Ga lekker naar buiten lieverd, je kan het.</a:t>
            </a:r>
            <a:endParaRPr lang="nl-NL" sz="24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562</Words>
  <Application>Microsoft Office PowerPoint</Application>
  <PresentationFormat>Diavoorstelling (4:3)</PresentationFormat>
  <Paragraphs>274</Paragraphs>
  <Slides>22</Slides>
  <Notes>9</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Plas - Das, Gerarda van der</cp:lastModifiedBy>
  <cp:revision>54</cp:revision>
  <dcterms:created xsi:type="dcterms:W3CDTF">2019-03-05T11:12:30Z</dcterms:created>
  <dcterms:modified xsi:type="dcterms:W3CDTF">2019-03-12T10:28:43Z</dcterms:modified>
</cp:coreProperties>
</file>