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23" r:id="rId2"/>
    <p:sldId id="548" r:id="rId3"/>
    <p:sldId id="754" r:id="rId4"/>
    <p:sldId id="824" r:id="rId5"/>
    <p:sldId id="793" r:id="rId6"/>
    <p:sldId id="771" r:id="rId7"/>
    <p:sldId id="774" r:id="rId8"/>
    <p:sldId id="698" r:id="rId9"/>
    <p:sldId id="755" r:id="rId10"/>
    <p:sldId id="405" r:id="rId11"/>
    <p:sldId id="847" r:id="rId12"/>
    <p:sldId id="848" r:id="rId13"/>
    <p:sldId id="849" r:id="rId14"/>
    <p:sldId id="851" r:id="rId15"/>
    <p:sldId id="852" r:id="rId16"/>
    <p:sldId id="850" r:id="rId17"/>
    <p:sldId id="843" r:id="rId18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823"/>
            <p14:sldId id="548"/>
            <p14:sldId id="754"/>
            <p14:sldId id="824"/>
            <p14:sldId id="793"/>
            <p14:sldId id="771"/>
            <p14:sldId id="774"/>
            <p14:sldId id="698"/>
            <p14:sldId id="755"/>
            <p14:sldId id="405"/>
            <p14:sldId id="847"/>
            <p14:sldId id="848"/>
            <p14:sldId id="849"/>
            <p14:sldId id="851"/>
            <p14:sldId id="852"/>
            <p14:sldId id="850"/>
            <p14:sldId id="8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4494" autoAdjust="0"/>
  </p:normalViewPr>
  <p:slideViewPr>
    <p:cSldViewPr>
      <p:cViewPr>
        <p:scale>
          <a:sx n="70" d="100"/>
          <a:sy n="70" d="100"/>
        </p:scale>
        <p:origin x="-185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26-3-2019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200" u="sng" dirty="0" smtClean="0"/>
              <a:t>Semantisatieverhaal</a:t>
            </a:r>
            <a:endParaRPr lang="nl-NL" sz="2200" u="sng" dirty="0"/>
          </a:p>
        </p:txBody>
      </p:sp>
      <p:sp>
        <p:nvSpPr>
          <p:cNvPr id="4" name="Rechthoek 3"/>
          <p:cNvSpPr/>
          <p:nvPr/>
        </p:nvSpPr>
        <p:spPr>
          <a:xfrm>
            <a:off x="0" y="34741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200" dirty="0" smtClean="0"/>
          </a:p>
          <a:p>
            <a:endParaRPr lang="nl-NL" sz="2200" dirty="0" smtClean="0"/>
          </a:p>
          <a:p>
            <a:r>
              <a:rPr lang="nl-NL" sz="2200" dirty="0" smtClean="0"/>
              <a:t>Weten jullie dat er groepen mensen bestaan die orkanen opzoeken en </a:t>
            </a:r>
            <a:r>
              <a:rPr lang="nl-NL" sz="2200" dirty="0" smtClean="0"/>
              <a:t>deze orkanen achterna </a:t>
            </a:r>
            <a:r>
              <a:rPr lang="nl-NL" sz="2200" dirty="0" smtClean="0"/>
              <a:t>reizen? Die mensen noemen we stormjagers. Deze </a:t>
            </a:r>
            <a:r>
              <a:rPr lang="nl-NL" sz="2200" dirty="0" smtClean="0"/>
              <a:t>groep stormjagers </a:t>
            </a:r>
            <a:r>
              <a:rPr lang="nl-NL" sz="2200" dirty="0" smtClean="0"/>
              <a:t>bestaat uit mensen die wel van avontuur houden. Ze zoeken orkanen in Amerika. In een groot deel van Amerika </a:t>
            </a:r>
            <a:r>
              <a:rPr lang="nl-NL" sz="2200" b="1" u="sng" dirty="0" smtClean="0"/>
              <a:t>razen</a:t>
            </a:r>
            <a:r>
              <a:rPr lang="nl-NL" sz="2200" dirty="0" smtClean="0"/>
              <a:t> orkanen vaak over het land. Razen betekent </a:t>
            </a:r>
            <a:r>
              <a:rPr lang="nl-NL" sz="2200" b="1" i="1" dirty="0" smtClean="0"/>
              <a:t>heel snel bewegen met veel lawaai. </a:t>
            </a:r>
            <a:r>
              <a:rPr lang="nl-NL" sz="2200" dirty="0" smtClean="0"/>
              <a:t>Deze mensen vinden het superspannend om orkanen te bekijken. Ook willen deze mensen meer weten over orkanen. De orkanen </a:t>
            </a:r>
            <a:r>
              <a:rPr lang="nl-NL" sz="2200" b="1" u="sng" dirty="0"/>
              <a:t>treffen</a:t>
            </a:r>
            <a:r>
              <a:rPr lang="nl-NL" sz="2200" dirty="0"/>
              <a:t>, </a:t>
            </a:r>
            <a:r>
              <a:rPr lang="nl-NL" sz="2200" dirty="0" smtClean="0"/>
              <a:t>dat </a:t>
            </a:r>
            <a:r>
              <a:rPr lang="nl-NL" sz="2200" dirty="0"/>
              <a:t>is </a:t>
            </a:r>
            <a:r>
              <a:rPr lang="nl-NL" sz="2200" b="1" i="1" dirty="0"/>
              <a:t>raken</a:t>
            </a:r>
            <a:r>
              <a:rPr lang="nl-NL" sz="2200" dirty="0"/>
              <a:t>, vaak de </a:t>
            </a:r>
            <a:r>
              <a:rPr lang="nl-NL" sz="2200" dirty="0" smtClean="0"/>
              <a:t>huizen van mensen die daar wonen. </a:t>
            </a:r>
            <a:r>
              <a:rPr lang="nl-NL" sz="2200" b="1" u="sng" dirty="0" smtClean="0"/>
              <a:t>De </a:t>
            </a:r>
            <a:r>
              <a:rPr lang="nl-NL" sz="2200" b="1" u="sng" dirty="0"/>
              <a:t>schade</a:t>
            </a:r>
            <a:r>
              <a:rPr lang="nl-NL" sz="2200" dirty="0"/>
              <a:t>, </a:t>
            </a:r>
            <a:r>
              <a:rPr lang="nl-NL" sz="2200" b="1" i="1" dirty="0"/>
              <a:t>dat wat kapot is</a:t>
            </a:r>
            <a:r>
              <a:rPr lang="nl-NL" sz="2200" dirty="0"/>
              <a:t>, </a:t>
            </a:r>
            <a:r>
              <a:rPr lang="nl-NL" sz="2200" dirty="0" smtClean="0"/>
              <a:t>is </a:t>
            </a:r>
            <a:r>
              <a:rPr lang="nl-NL" sz="2200" dirty="0"/>
              <a:t>vaak heel erg groot. Soms raken </a:t>
            </a:r>
            <a:r>
              <a:rPr lang="nl-NL" sz="2200" dirty="0" smtClean="0"/>
              <a:t>spullen </a:t>
            </a:r>
            <a:r>
              <a:rPr lang="nl-NL" sz="2200" b="1" u="sng" dirty="0" smtClean="0"/>
              <a:t>vermist</a:t>
            </a:r>
            <a:r>
              <a:rPr lang="nl-NL" sz="2200" dirty="0"/>
              <a:t>, </a:t>
            </a:r>
            <a:r>
              <a:rPr lang="nl-NL" sz="2200" dirty="0" smtClean="0"/>
              <a:t>dan zijn de spullen </a:t>
            </a:r>
            <a:r>
              <a:rPr lang="nl-NL" sz="2200" b="1" i="1" dirty="0" smtClean="0"/>
              <a:t>opeens </a:t>
            </a:r>
            <a:r>
              <a:rPr lang="nl-NL" sz="2200" b="1" i="1" dirty="0"/>
              <a:t>verdwenen, kwijt</a:t>
            </a:r>
            <a:r>
              <a:rPr lang="nl-NL" sz="2200" dirty="0"/>
              <a:t>.</a:t>
            </a:r>
            <a:r>
              <a:rPr lang="nl-NL" sz="2200" dirty="0" smtClean="0"/>
              <a:t> Als de huizen stuk zijn moeten </a:t>
            </a:r>
            <a:r>
              <a:rPr lang="nl-NL" sz="2200" dirty="0"/>
              <a:t>mensen </a:t>
            </a:r>
            <a:r>
              <a:rPr lang="nl-NL" sz="2200" b="1" u="sng" dirty="0" smtClean="0"/>
              <a:t>opgevangen</a:t>
            </a:r>
            <a:r>
              <a:rPr lang="nl-NL" sz="2200" dirty="0" smtClean="0"/>
              <a:t> worden. </a:t>
            </a:r>
            <a:r>
              <a:rPr lang="nl-NL" sz="2200" dirty="0"/>
              <a:t>Opvangen betekent </a:t>
            </a:r>
            <a:r>
              <a:rPr lang="nl-NL" sz="2200" b="1" i="1" dirty="0"/>
              <a:t>voor mensen of dieren zorgen als ze  </a:t>
            </a:r>
            <a:r>
              <a:rPr lang="nl-NL" sz="2200" b="1" i="1" dirty="0" smtClean="0"/>
              <a:t>dat </a:t>
            </a:r>
            <a:r>
              <a:rPr lang="nl-NL" sz="2200" b="1" i="1" dirty="0"/>
              <a:t>erg nodig hebben</a:t>
            </a:r>
            <a:r>
              <a:rPr lang="nl-NL" sz="2200" dirty="0" smtClean="0"/>
              <a:t>. De mensen worden dan bijvoorbeeld opgevangen in een sporthal. Na een orkaan is er vaak </a:t>
            </a:r>
            <a:r>
              <a:rPr lang="nl-NL" sz="2200" b="1" u="sng" dirty="0"/>
              <a:t>een tekort </a:t>
            </a:r>
            <a:r>
              <a:rPr lang="nl-NL" sz="2200" dirty="0"/>
              <a:t>aan </a:t>
            </a:r>
            <a:r>
              <a:rPr lang="nl-NL" sz="2200" dirty="0" smtClean="0"/>
              <a:t>voedsel </a:t>
            </a:r>
            <a:r>
              <a:rPr lang="nl-NL" sz="2200" dirty="0"/>
              <a:t>en </a:t>
            </a:r>
            <a:r>
              <a:rPr lang="nl-NL" sz="2200" dirty="0" smtClean="0"/>
              <a:t>water. </a:t>
            </a:r>
            <a:r>
              <a:rPr lang="nl-NL" sz="2200" b="1" u="sng" dirty="0" smtClean="0"/>
              <a:t>Het tekort</a:t>
            </a:r>
            <a:r>
              <a:rPr lang="nl-NL" sz="2200" dirty="0" smtClean="0"/>
              <a:t> </a:t>
            </a:r>
            <a:r>
              <a:rPr lang="nl-NL" sz="2200" dirty="0"/>
              <a:t>betekent </a:t>
            </a:r>
            <a:r>
              <a:rPr lang="nl-NL" sz="2200" b="1" i="1" dirty="0"/>
              <a:t>wat er niet of te weinig </a:t>
            </a:r>
            <a:r>
              <a:rPr lang="nl-NL" sz="2200" b="1" i="1" dirty="0" smtClean="0"/>
              <a:t>is</a:t>
            </a:r>
            <a:r>
              <a:rPr lang="nl-NL" sz="2200" dirty="0" smtClean="0"/>
              <a:t>.</a:t>
            </a:r>
            <a:r>
              <a:rPr lang="nl-NL" sz="2200" b="1" i="1" dirty="0" smtClean="0"/>
              <a:t> </a:t>
            </a:r>
            <a:r>
              <a:rPr lang="nl-NL" sz="2200" dirty="0" smtClean="0"/>
              <a:t>Twee jaar geleden is in Amerika de zwaarste orkaan </a:t>
            </a:r>
            <a:r>
              <a:rPr lang="nl-NL" sz="2200" b="1" u="sng" dirty="0" smtClean="0"/>
              <a:t>ooit</a:t>
            </a:r>
            <a:r>
              <a:rPr lang="nl-NL" sz="2200" dirty="0" smtClean="0"/>
              <a:t>, dat betekent de ergste orkaan </a:t>
            </a:r>
            <a:r>
              <a:rPr lang="nl-NL" sz="2200" b="1" i="1" dirty="0" smtClean="0"/>
              <a:t>van alle tijden</a:t>
            </a:r>
            <a:r>
              <a:rPr lang="nl-NL" sz="2200" dirty="0" smtClean="0"/>
              <a:t>, geweest. Deze orkaan </a:t>
            </a:r>
            <a:r>
              <a:rPr lang="nl-NL" sz="2200" dirty="0" smtClean="0"/>
              <a:t>raasde met 300 </a:t>
            </a:r>
            <a:r>
              <a:rPr lang="nl-NL" sz="2200" dirty="0" smtClean="0"/>
              <a:t>kilometer per </a:t>
            </a:r>
            <a:r>
              <a:rPr lang="nl-NL" sz="2200" dirty="0" smtClean="0"/>
              <a:t>uur over het land. </a:t>
            </a:r>
            <a:r>
              <a:rPr lang="nl-NL" sz="2200" dirty="0" smtClean="0"/>
              <a:t>Gelukkig komen zulke orkanen in Nederland niet voor! Wie van jullie wil later wel Stormjager worden?</a:t>
            </a:r>
            <a:r>
              <a:rPr lang="nl-NL" sz="2200" dirty="0"/>
              <a:t/>
            </a:r>
            <a:br>
              <a:rPr lang="nl-NL" sz="2200" dirty="0"/>
            </a:b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4131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vermist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terecht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opeens verdwenen, kwijt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teddybeer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vermist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weer gevonden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beer is weer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terecht.</a:t>
            </a:r>
            <a:endParaRPr lang="nl-NL" sz="2400" u="sng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 descr="C:\Users\Kosterm\Downloads\shutterstock_2910972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97" y="2468970"/>
            <a:ext cx="4024283" cy="26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osterm\Downloads\shutterstock_10256049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3" y="3182949"/>
            <a:ext cx="2955452" cy="19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sterm\Downloads\shutterstock_4303927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15" y="2218516"/>
            <a:ext cx="2007329" cy="15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treffen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missen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raken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orkanen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treffen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vaak de huizen.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niet raken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orkaan heeft het huis van de buren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gemist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vrielinf\Downloads\treff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01" y="2420888"/>
            <a:ext cx="3672409" cy="24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rielinf\AppData\Local\Microsoft\Windows\Temporary Internet Files\Content.IE5\6842XQW0\shutterstock_1257868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228" y="2420888"/>
            <a:ext cx="3298050" cy="24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JL-RECHTS 7"/>
          <p:cNvSpPr/>
          <p:nvPr/>
        </p:nvSpPr>
        <p:spPr>
          <a:xfrm rot="7006003">
            <a:off x="1710002" y="2068690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80598">
            <a:off x="6177523" y="3767114"/>
            <a:ext cx="10795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9893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</a:t>
            </a:r>
            <a:r>
              <a:rPr lang="nl-NL" sz="5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et tekort</a:t>
            </a:r>
            <a:endParaRPr lang="nl-NL" sz="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5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 overvloed</a:t>
            </a:r>
            <a:endParaRPr lang="nl-NL" sz="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wat er niet of te weinig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Er is soms een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tekort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aan voedsel en water.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535075" y="1628800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   = iets wat overblijft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 de supermarkt is een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overvloed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aan voedsel.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vrielinf\AppData\Local\Microsoft\Windows\Temporary Internet Files\Content.IE5\S212QFD9\shutterstock_7117012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28" y="2612324"/>
            <a:ext cx="3928939" cy="26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rielinf\AppData\Local\Microsoft\Windows\Temporary Internet Files\Content.IE5\6842XQW0\shutterstock_3654252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22009"/>
            <a:ext cx="3816424" cy="26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28" y="-71634"/>
            <a:ext cx="881506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529028" y="2420888"/>
            <a:ext cx="4101173" cy="86409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effectLst/>
                <a:latin typeface="Trebuchet MS"/>
                <a:ea typeface="Calibri"/>
                <a:cs typeface="Times New Roman"/>
              </a:rPr>
              <a:t>opvangen</a:t>
            </a:r>
            <a:endParaRPr lang="nl-NL" sz="48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783971" y="4190241"/>
            <a:ext cx="2892485" cy="11829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802431" y="4227228"/>
            <a:ext cx="2772049" cy="63867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 smtClean="0">
                <a:latin typeface="Trebuchet MS"/>
                <a:ea typeface="Calibri"/>
                <a:cs typeface="Times New Roman"/>
              </a:rPr>
              <a:t>de vluchteling opvangen</a:t>
            </a:r>
            <a:endParaRPr lang="nl-NL" sz="320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3178688" cy="114279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308338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3200" dirty="0" smtClean="0">
                <a:latin typeface="Trebuchet MS"/>
                <a:ea typeface="Calibri"/>
                <a:cs typeface="Times New Roman"/>
              </a:rPr>
              <a:t>et slachtoffer opvangen</a:t>
            </a:r>
            <a:endParaRPr lang="nl-NL" sz="320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83568" y="4122308"/>
            <a:ext cx="2232248" cy="110623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21678" y="4122307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3200" dirty="0" smtClean="0">
                <a:effectLst/>
                <a:latin typeface="Trebuchet MS"/>
                <a:ea typeface="Calibri"/>
                <a:cs typeface="Times New Roman"/>
              </a:rPr>
              <a:t>et dier opvangen</a:t>
            </a:r>
            <a:endParaRPr lang="nl-NL" sz="10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2330068" y="3212976"/>
            <a:ext cx="4330163" cy="720080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4" name="Tekstvak 2"/>
          <p:cNvSpPr txBox="1">
            <a:spLocks noChangeArrowheads="1"/>
          </p:cNvSpPr>
          <p:nvPr/>
        </p:nvSpPr>
        <p:spPr bwMode="auto">
          <a:xfrm>
            <a:off x="2339752" y="3212976"/>
            <a:ext cx="417318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000" dirty="0" smtClean="0">
                <a:effectLst/>
                <a:latin typeface="Trebuchet MS"/>
                <a:ea typeface="Calibri"/>
                <a:cs typeface="Times New Roman"/>
              </a:rPr>
              <a:t>voor mensen of dieren zorgen als ze dat erg nodig hebben</a:t>
            </a:r>
            <a:endParaRPr lang="nl-NL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pic>
        <p:nvPicPr>
          <p:cNvPr id="4098" name="Picture 2" descr="C:\Users\vrielinf\AppData\Local\Microsoft\Windows\Temporary Internet Files\Content.IE5\SW6GRB4S\shutterstock_7944399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416" y="4227228"/>
            <a:ext cx="2504707" cy="15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rielinf\AppData\Local\Microsoft\Windows\Temporary Internet Files\Content.IE5\ZRCFP73U\shutterstock_6816307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400" y="2274869"/>
            <a:ext cx="2350377" cy="18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rielinf\AppData\Local\Microsoft\Windows\Temporary Internet Files\Content.IE5\4EL16YFW\shutterstock_10601970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752" y="222514"/>
            <a:ext cx="2583688" cy="215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" y="33910"/>
            <a:ext cx="9096375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/>
          <p:nvPr/>
        </p:nvSpPr>
        <p:spPr>
          <a:xfrm>
            <a:off x="6329600" y="333605"/>
            <a:ext cx="1785943" cy="108660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6342979" y="332656"/>
            <a:ext cx="2114479" cy="108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dat wat kapot is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2882294" y="332656"/>
            <a:ext cx="3273882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964092" y="327948"/>
            <a:ext cx="3136988" cy="6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rebuchet MS"/>
                <a:ea typeface="Calibri"/>
                <a:cs typeface="Times New Roman"/>
              </a:rPr>
              <a:t>d</a:t>
            </a:r>
            <a:r>
              <a:rPr lang="en-US" sz="4400" b="1" dirty="0" smtClean="0">
                <a:latin typeface="Trebuchet MS"/>
                <a:ea typeface="Calibri"/>
                <a:cs typeface="Times New Roman"/>
              </a:rPr>
              <a:t>e schade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23528" y="4149080"/>
            <a:ext cx="2444750" cy="5461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79512" y="4149080"/>
            <a:ext cx="2757042" cy="6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latin typeface="Trebuchet MS"/>
                <a:ea typeface="Calibri"/>
                <a:cs typeface="Times New Roman"/>
              </a:rPr>
              <a:t>de waterschade</a:t>
            </a:r>
            <a:endParaRPr lang="nl-NL" sz="2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4092" y="4149080"/>
            <a:ext cx="2444750" cy="5461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863127" y="4167749"/>
            <a:ext cx="2646680" cy="84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2600" dirty="0" smtClean="0">
                <a:effectLst/>
                <a:latin typeface="Trebuchet MS"/>
                <a:ea typeface="Calibri"/>
                <a:cs typeface="Times New Roman"/>
              </a:rPr>
              <a:t>e stormschade</a:t>
            </a:r>
            <a:endParaRPr lang="nl-NL" sz="2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80" y="4149080"/>
            <a:ext cx="2444750" cy="5461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24923" y="4167749"/>
            <a:ext cx="2646680" cy="84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2600" dirty="0" smtClean="0">
                <a:effectLst/>
                <a:latin typeface="Trebuchet MS"/>
                <a:ea typeface="Calibri"/>
                <a:cs typeface="Times New Roman"/>
              </a:rPr>
              <a:t>e blikschade</a:t>
            </a:r>
            <a:endParaRPr lang="nl-NL" sz="2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21242" y="3271899"/>
            <a:ext cx="196353" cy="962275"/>
          </a:xfrm>
          <a:prstGeom prst="rect">
            <a:avLst/>
          </a:prstGeom>
        </p:spPr>
      </p:pic>
      <p:pic>
        <p:nvPicPr>
          <p:cNvPr id="2" name="Picture 2" descr="C:\Users\vrielinf\AppData\Local\Microsoft\Windows\Temporary Internet Files\Content.IE5\4E00RALO\shutterstock_70007743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52"/>
          <a:stretch/>
        </p:blipFill>
        <p:spPr bwMode="auto">
          <a:xfrm>
            <a:off x="569663" y="4719965"/>
            <a:ext cx="1952479" cy="12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vrielinf\AppData\Local\Microsoft\Windows\Temporary Internet Files\Content.IE5\6842XQW0\shutterstock_1257868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630" y="4719965"/>
            <a:ext cx="1765673" cy="12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rielinf\AppData\Local\Microsoft\Windows\Temporary Internet Files\Content.IE5\4EL16YFW\shutterstock_118090712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673" y="4705960"/>
            <a:ext cx="1832743" cy="122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570452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ooit</a:t>
            </a:r>
            <a:r>
              <a:rPr lang="nl-NL" sz="8000" dirty="0" smtClean="0"/>
              <a:t> = </a:t>
            </a:r>
            <a:r>
              <a:rPr lang="nl-NL" sz="5400" dirty="0" smtClean="0">
                <a:latin typeface="Trebuchet MS" panose="020B0603020202020204" pitchFamily="34" charset="0"/>
              </a:rPr>
              <a:t> van alle tijden</a:t>
            </a:r>
          </a:p>
          <a:p>
            <a:endParaRPr lang="nl-NL" sz="5400" dirty="0">
              <a:latin typeface="Trebuchet MS" panose="020B0603020202020204" pitchFamily="34" charset="0"/>
            </a:endParaRPr>
          </a:p>
          <a:p>
            <a:endParaRPr lang="nl-NL" sz="5400" dirty="0" smtClean="0">
              <a:latin typeface="Trebuchet MS" panose="020B0603020202020204" pitchFamily="34" charset="0"/>
            </a:endParaRPr>
          </a:p>
          <a:p>
            <a:endParaRPr lang="nl-NL" sz="5400" dirty="0">
              <a:latin typeface="Trebuchet MS" panose="020B0603020202020204" pitchFamily="34" charset="0"/>
            </a:endParaRPr>
          </a:p>
          <a:p>
            <a:endParaRPr lang="nl-NL" sz="5400" dirty="0" smtClean="0">
              <a:latin typeface="Trebuchet MS" panose="020B0603020202020204" pitchFamily="34" charset="0"/>
            </a:endParaRPr>
          </a:p>
          <a:p>
            <a:endParaRPr lang="nl-NL" sz="5400" dirty="0">
              <a:latin typeface="Trebuchet MS" panose="020B0603020202020204" pitchFamily="34" charset="0"/>
            </a:endParaRPr>
          </a:p>
          <a:p>
            <a:endParaRPr lang="nl-NL" sz="5400" dirty="0" smtClean="0"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Twee jaar geleden was er de ergste orkaan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ooit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100" dirty="0"/>
          </a:p>
          <a:p>
            <a:endParaRPr lang="nl-NL" sz="5400" dirty="0">
              <a:latin typeface="Trebuchet MS" panose="020B0603020202020204" pitchFamily="34" charset="0"/>
            </a:endParaRPr>
          </a:p>
        </p:txBody>
      </p:sp>
      <p:pic>
        <p:nvPicPr>
          <p:cNvPr id="5122" name="Picture 2" descr="C:\Users\vrielinf\AppData\Local\Microsoft\Windows\Temporary Internet Files\Content.IE5\N0DE5L25\shutterstock_321050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28" y="1588173"/>
            <a:ext cx="6480719" cy="383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708" y="4313563"/>
            <a:ext cx="2256306" cy="111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14399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razen</a:t>
            </a:r>
            <a:r>
              <a:rPr lang="nl-NL" sz="8000" dirty="0" smtClean="0"/>
              <a:t> </a:t>
            </a:r>
            <a:r>
              <a:rPr lang="nl-NL" sz="6600" dirty="0" smtClean="0"/>
              <a:t>= heel snel bewegen met veel lawaai</a:t>
            </a:r>
          </a:p>
          <a:p>
            <a:endParaRPr lang="nl-NL" sz="6600" b="1" u="sng" dirty="0"/>
          </a:p>
          <a:p>
            <a:endParaRPr lang="nl-NL" sz="6600" b="1" u="sng" dirty="0" smtClean="0"/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orkaan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raast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over het land.</a:t>
            </a:r>
            <a:endParaRPr lang="nl-NL" sz="1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449" y="2348880"/>
            <a:ext cx="5462823" cy="361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4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13 – 26 maart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smtClean="0"/>
              <a:t>   </a:t>
            </a:r>
            <a:r>
              <a:rPr lang="nl-NL" sz="8000" b="1" u="sng" dirty="0" smtClean="0"/>
              <a:t>razen</a:t>
            </a:r>
            <a:endParaRPr lang="nl-NL" sz="8000" b="1" u="sng" dirty="0"/>
          </a:p>
        </p:txBody>
      </p:sp>
      <p:pic>
        <p:nvPicPr>
          <p:cNvPr id="3074" name="Picture 2" descr="C:\Users\vrielinf\Downloads\orka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153" y="1556792"/>
            <a:ext cx="7301742" cy="483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428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treffen</a:t>
            </a:r>
            <a:endParaRPr lang="nl-NL" sz="80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3923928" y="13128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   </a:t>
            </a:r>
            <a:endParaRPr lang="nl-NL" sz="2400" dirty="0"/>
          </a:p>
        </p:txBody>
      </p:sp>
      <p:pic>
        <p:nvPicPr>
          <p:cNvPr id="4098" name="Picture 2" descr="C:\Users\vrielinf\Downloads\treff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97558"/>
            <a:ext cx="7049023" cy="470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JL-RECHTS 6"/>
          <p:cNvSpPr/>
          <p:nvPr/>
        </p:nvSpPr>
        <p:spPr>
          <a:xfrm rot="7052452">
            <a:off x="4213575" y="1755644"/>
            <a:ext cx="3117977" cy="652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9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-16506" y="79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 smtClean="0"/>
              <a:t>   </a:t>
            </a:r>
            <a:r>
              <a:rPr lang="nl-NL" sz="8000" b="1" u="sng" dirty="0" smtClean="0"/>
              <a:t>de schade</a:t>
            </a:r>
            <a:endParaRPr lang="nl-NL" sz="8000" b="1" u="sng" dirty="0"/>
          </a:p>
        </p:txBody>
      </p:sp>
      <p:pic>
        <p:nvPicPr>
          <p:cNvPr id="2050" name="Picture 2" descr="C:\Users\vrielinf\AppData\Local\Microsoft\Windows\Temporary Internet Files\Content.IE5\4E00RALO\shutterstock_1226745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16" y="1359743"/>
            <a:ext cx="7545746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vermist</a:t>
            </a:r>
            <a:endParaRPr lang="nl-NL" sz="8000" b="1" u="sng" dirty="0"/>
          </a:p>
        </p:txBody>
      </p:sp>
      <p:pic>
        <p:nvPicPr>
          <p:cNvPr id="7" name="Picture 3" descr="C:\Users\Kosterm\Downloads\shutterstock_1025604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3" y="3182948"/>
            <a:ext cx="5326974" cy="3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osterm\Downloads\shutterstock_4303927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81" y="980728"/>
            <a:ext cx="401080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73093" y="427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opvangen</a:t>
            </a:r>
            <a:endParaRPr lang="nl-NL" sz="8000" b="1" u="sng" dirty="0"/>
          </a:p>
        </p:txBody>
      </p:sp>
      <p:pic>
        <p:nvPicPr>
          <p:cNvPr id="7170" name="Picture 2" descr="C:\Users\vrielinf\AppData\Local\Microsoft\Windows\Temporary Internet Files\Content.IE5\9JTDTNE5\shutterstock_654873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37133"/>
            <a:ext cx="6888765" cy="51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h</a:t>
            </a:r>
            <a:r>
              <a:rPr lang="nl-NL" sz="8000" b="1" u="sng" dirty="0" smtClean="0"/>
              <a:t>et  tekort</a:t>
            </a:r>
            <a:endParaRPr lang="nl-NL" sz="8000" b="1" u="sng" dirty="0"/>
          </a:p>
        </p:txBody>
      </p:sp>
      <p:sp>
        <p:nvSpPr>
          <p:cNvPr id="4" name="Rechthoek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55144" y="2303293"/>
            <a:ext cx="1847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nl-NL" sz="2800" dirty="0"/>
          </a:p>
        </p:txBody>
      </p:sp>
      <p:pic>
        <p:nvPicPr>
          <p:cNvPr id="8194" name="Picture 2" descr="C:\Users\vrielinf\AppData\Local\Microsoft\Windows\Temporary Internet Files\Content.IE5\S212QFD9\shutterstock_711701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18" y="1349253"/>
            <a:ext cx="7685564" cy="516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49979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ooit</a:t>
            </a:r>
            <a:endParaRPr lang="nl-NL" sz="8000" b="1" u="sng" dirty="0"/>
          </a:p>
        </p:txBody>
      </p:sp>
      <p:pic>
        <p:nvPicPr>
          <p:cNvPr id="5122" name="Picture 2" descr="C:\Users\vrielinf\AppData\Local\Microsoft\Windows\Temporary Internet Files\Content.IE5\N0DE5L25\shutterstock_321050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9253"/>
            <a:ext cx="7952019" cy="47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661248"/>
            <a:ext cx="35909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15675</TotalTime>
  <Words>377</Words>
  <Application>Microsoft Office PowerPoint</Application>
  <PresentationFormat>Diavoorstelling (4:3)</PresentationFormat>
  <Paragraphs>160</Paragraphs>
  <Slides>17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Plas - Das, Gerarda van der</cp:lastModifiedBy>
  <cp:revision>2111</cp:revision>
  <cp:lastPrinted>2019-01-22T08:50:40Z</cp:lastPrinted>
  <dcterms:created xsi:type="dcterms:W3CDTF">2014-06-10T08:03:16Z</dcterms:created>
  <dcterms:modified xsi:type="dcterms:W3CDTF">2019-03-26T10:56:38Z</dcterms:modified>
</cp:coreProperties>
</file>