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50" r:id="rId2"/>
    <p:sldId id="548" r:id="rId3"/>
    <p:sldId id="811" r:id="rId4"/>
    <p:sldId id="791" r:id="rId5"/>
    <p:sldId id="698" r:id="rId6"/>
    <p:sldId id="793" r:id="rId7"/>
    <p:sldId id="755" r:id="rId8"/>
    <p:sldId id="771" r:id="rId9"/>
    <p:sldId id="774" r:id="rId10"/>
    <p:sldId id="795" r:id="rId11"/>
    <p:sldId id="821" r:id="rId12"/>
    <p:sldId id="818" r:id="rId13"/>
    <p:sldId id="405" r:id="rId14"/>
    <p:sldId id="819" r:id="rId15"/>
    <p:sldId id="822" r:id="rId16"/>
    <p:sldId id="823" r:id="rId17"/>
    <p:sldId id="824" r:id="rId18"/>
    <p:sldId id="796" r:id="rId19"/>
    <p:sldId id="776" r:id="rId20"/>
    <p:sldId id="799" r:id="rId21"/>
    <p:sldId id="820" r:id="rId22"/>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548"/>
            <p14:sldId id="811"/>
            <p14:sldId id="791"/>
            <p14:sldId id="698"/>
            <p14:sldId id="793"/>
            <p14:sldId id="755"/>
            <p14:sldId id="771"/>
            <p14:sldId id="774"/>
            <p14:sldId id="795"/>
            <p14:sldId id="821"/>
            <p14:sldId id="818"/>
            <p14:sldId id="405"/>
            <p14:sldId id="819"/>
            <p14:sldId id="822"/>
            <p14:sldId id="823"/>
            <p14:sldId id="824"/>
            <p14:sldId id="796"/>
            <p14:sldId id="776"/>
            <p14:sldId id="799"/>
            <p14:sldId id="8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CFA"/>
    <a:srgbClr val="EFF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90053" autoAdjust="0"/>
  </p:normalViewPr>
  <p:slideViewPr>
    <p:cSldViewPr>
      <p:cViewPr>
        <p:scale>
          <a:sx n="70" d="100"/>
          <a:sy n="70" d="100"/>
        </p:scale>
        <p:origin x="-1666" y="-1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12-2-2019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12-2-2019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r>
              <a:rPr lang="nl-NL" sz="1200" b="1" dirty="0" smtClean="0"/>
              <a:t>het initiatief</a:t>
            </a:r>
            <a:r>
              <a:rPr lang="nl-NL" sz="1200" dirty="0" smtClean="0"/>
              <a:t> de eerste stap</a:t>
            </a:r>
          </a:p>
          <a:p>
            <a:pPr marL="0" indent="0" fontAlgn="b">
              <a:buNone/>
            </a:pPr>
            <a:r>
              <a:rPr lang="nl-NL" sz="1200" b="1" dirty="0" smtClean="0"/>
              <a:t>veelal</a:t>
            </a:r>
            <a:r>
              <a:rPr lang="nl-NL" sz="1200" dirty="0" smtClean="0"/>
              <a:t> voor het grootste deel</a:t>
            </a:r>
          </a:p>
          <a:p>
            <a:pPr marL="0" indent="0" fontAlgn="b">
              <a:buNone/>
            </a:pPr>
            <a:r>
              <a:rPr lang="nl-NL" sz="1200" b="1" dirty="0" smtClean="0"/>
              <a:t>de instemming</a:t>
            </a:r>
            <a:r>
              <a:rPr lang="nl-NL" sz="1200" dirty="0" smtClean="0"/>
              <a:t> de goedkeuring</a:t>
            </a:r>
          </a:p>
          <a:p>
            <a:pPr marL="0" indent="0" fontAlgn="b">
              <a:buNone/>
            </a:pPr>
            <a:r>
              <a:rPr lang="nl-NL" sz="1200" b="1" dirty="0" smtClean="0"/>
              <a:t>consumeren</a:t>
            </a:r>
            <a:r>
              <a:rPr lang="nl-NL" sz="1200" dirty="0" smtClean="0"/>
              <a:t> eten of drinken</a:t>
            </a:r>
          </a:p>
          <a:p>
            <a:pPr marL="0" indent="0" fontAlgn="b">
              <a:buNone/>
            </a:pPr>
            <a:r>
              <a:rPr lang="nl-NL" sz="1200" b="1" dirty="0" smtClean="0"/>
              <a:t>verschaffen</a:t>
            </a:r>
            <a:r>
              <a:rPr lang="nl-NL" sz="1200" dirty="0" smtClean="0"/>
              <a:t> geven (bezorgen)</a:t>
            </a:r>
          </a:p>
          <a:p>
            <a:pPr marL="0" indent="0" fontAlgn="b">
              <a:buNone/>
            </a:pPr>
            <a:r>
              <a:rPr lang="nl-NL" sz="1200" b="1" dirty="0" smtClean="0"/>
              <a:t>publiceren</a:t>
            </a:r>
            <a:r>
              <a:rPr lang="nl-NL" sz="1200" dirty="0" smtClean="0"/>
              <a:t> afdrukken in een krant, tijdschrift of boek</a:t>
            </a:r>
          </a:p>
          <a:p>
            <a:pPr marL="0" indent="0" fontAlgn="b">
              <a:buNone/>
            </a:pPr>
            <a:r>
              <a:rPr lang="nl-NL" sz="1200" b="1" dirty="0" smtClean="0"/>
              <a:t>iets op zichzelf betrekken</a:t>
            </a:r>
            <a:r>
              <a:rPr lang="nl-NL" sz="1200" dirty="0" smtClean="0"/>
              <a:t> denken dat iets over jezelf gaat</a:t>
            </a:r>
          </a:p>
          <a:p>
            <a:pPr marL="0" indent="0" fontAlgn="b">
              <a:buNone/>
            </a:pPr>
            <a:r>
              <a:rPr lang="nl-NL" sz="1200" b="1" dirty="0" smtClean="0"/>
              <a:t>de ernst</a:t>
            </a:r>
            <a:r>
              <a:rPr lang="nl-NL" sz="1200" dirty="0" smtClean="0"/>
              <a:t> hoe serieus iets is</a:t>
            </a:r>
          </a:p>
          <a:p>
            <a:pPr marL="0" indent="0" fontAlgn="b">
              <a:buNone/>
            </a:pPr>
            <a:r>
              <a:rPr lang="nl-NL" sz="1200" b="1" dirty="0" smtClean="0"/>
              <a:t>gezien</a:t>
            </a:r>
            <a:r>
              <a:rPr lang="nl-NL" sz="1200" dirty="0" smtClean="0"/>
              <a:t> als je kijkt naar</a:t>
            </a:r>
          </a:p>
          <a:p>
            <a:pPr marL="0" indent="0" fontAlgn="b">
              <a:buNone/>
            </a:pPr>
            <a:r>
              <a:rPr lang="nl-NL" sz="1200" b="1" dirty="0" smtClean="0"/>
              <a:t>iets uitsluiten</a:t>
            </a:r>
            <a:r>
              <a:rPr lang="nl-NL" sz="1200" dirty="0" smtClean="0"/>
              <a:t> denken dat iets onmogelijk is</a:t>
            </a:r>
            <a:endParaRPr lang="nl-NL" sz="1200" u="sng"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12-2-2019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12-2-2019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850" u="sng" dirty="0" smtClean="0"/>
              <a:t>Semantisatieverhaal:</a:t>
            </a:r>
          </a:p>
          <a:p>
            <a:pPr marL="0" indent="0" fontAlgn="b">
              <a:buNone/>
            </a:pPr>
            <a:r>
              <a:rPr lang="nl-NL" sz="1850" dirty="0" smtClean="0"/>
              <a:t>Er zijn in Nederland kinderen die niet op een sport kunnen, omdat hun ouders het niet kunnen betalen. Want sporten kost geld. Ik zie </a:t>
            </a:r>
            <a:r>
              <a:rPr lang="nl-NL" sz="1850" b="1" u="sng" dirty="0" smtClean="0"/>
              <a:t>de ernst</a:t>
            </a:r>
            <a:r>
              <a:rPr lang="nl-NL" sz="1850" dirty="0" smtClean="0"/>
              <a:t> hiervan wel in. De ernst betekent </a:t>
            </a:r>
            <a:r>
              <a:rPr lang="nl-NL" sz="1850" b="1" i="1" dirty="0" smtClean="0"/>
              <a:t>hoe serieus iets is</a:t>
            </a:r>
            <a:r>
              <a:rPr lang="nl-NL" sz="1850" dirty="0" smtClean="0"/>
              <a:t>. Ik vind dat heel serieus. Vooral als ik het </a:t>
            </a:r>
            <a:r>
              <a:rPr lang="nl-NL" sz="1850" b="1" u="sng" dirty="0" smtClean="0"/>
              <a:t>op mezelf betrek</a:t>
            </a:r>
            <a:r>
              <a:rPr lang="nl-NL" sz="1850" dirty="0" smtClean="0"/>
              <a:t>. Iets op zichzelf betrekken betekent </a:t>
            </a:r>
            <a:r>
              <a:rPr lang="nl-NL" sz="1850" b="1" i="1" dirty="0" smtClean="0"/>
              <a:t>denken dat iets over jezelf gaat</a:t>
            </a:r>
            <a:r>
              <a:rPr lang="nl-NL" sz="1850" dirty="0" smtClean="0"/>
              <a:t>. Als ik het op mezelf betrek, vind ik het heel erg dat niet iedereen kan sporten. Ik houd zelf namelijk erg van sporten. </a:t>
            </a:r>
            <a:r>
              <a:rPr lang="nl-NL" sz="1850" b="1" u="sng" dirty="0" smtClean="0"/>
              <a:t>Gezien</a:t>
            </a:r>
            <a:r>
              <a:rPr lang="nl-NL" sz="1850" dirty="0" smtClean="0"/>
              <a:t>, dat betekent </a:t>
            </a:r>
            <a:r>
              <a:rPr lang="nl-NL" sz="1850" b="1" i="1" dirty="0" smtClean="0"/>
              <a:t>als je kijkt naar</a:t>
            </a:r>
            <a:r>
              <a:rPr lang="nl-NL" sz="1850" dirty="0" smtClean="0"/>
              <a:t>, dat sporten heel gezond voor je is, vind ik het jammer dat niet iedereen het kan doen. Ik houd </a:t>
            </a:r>
            <a:r>
              <a:rPr lang="nl-NL" sz="1850" b="1" u="sng" dirty="0"/>
              <a:t>v</a:t>
            </a:r>
            <a:r>
              <a:rPr lang="nl-NL" sz="1850" b="1" u="sng" dirty="0" smtClean="0"/>
              <a:t>eelal</a:t>
            </a:r>
            <a:r>
              <a:rPr lang="nl-NL" sz="1850" dirty="0" smtClean="0"/>
              <a:t> van alle sporten. Veelal betekent </a:t>
            </a:r>
            <a:r>
              <a:rPr lang="nl-NL" sz="1850" b="1" i="1" dirty="0" smtClean="0"/>
              <a:t>voor het grootste deel</a:t>
            </a:r>
            <a:r>
              <a:rPr lang="nl-NL" sz="1850" dirty="0" smtClean="0"/>
              <a:t>. Ik houd van bijna alle sporten. Ik heb daarom </a:t>
            </a:r>
            <a:r>
              <a:rPr lang="nl-NL" sz="1850" b="1" u="sng" dirty="0" smtClean="0"/>
              <a:t>initiatief</a:t>
            </a:r>
            <a:r>
              <a:rPr lang="nl-NL" sz="1850" dirty="0" smtClean="0"/>
              <a:t> genomen om een inzamelingsactie te houden. Het initiatief betekent </a:t>
            </a:r>
            <a:r>
              <a:rPr lang="nl-NL" sz="1850" b="1" i="1" dirty="0" smtClean="0"/>
              <a:t>de eerste stap</a:t>
            </a:r>
            <a:r>
              <a:rPr lang="nl-NL" sz="1850" dirty="0" smtClean="0"/>
              <a:t>. Ik vond het zelf een heel goed initiatief van mezelf. Voor het idee dat ik had, had ik </a:t>
            </a:r>
            <a:r>
              <a:rPr lang="nl-NL" sz="1850" b="1" u="sng" dirty="0" smtClean="0"/>
              <a:t>de instemming</a:t>
            </a:r>
            <a:r>
              <a:rPr lang="nl-NL" sz="1850" dirty="0" smtClean="0"/>
              <a:t> van de buurt nodig. De instemming betekent </a:t>
            </a:r>
            <a:r>
              <a:rPr lang="nl-NL" sz="1850" b="1" i="1" dirty="0" smtClean="0"/>
              <a:t>de goedkeuring</a:t>
            </a:r>
            <a:r>
              <a:rPr lang="nl-NL" sz="1850" dirty="0" smtClean="0"/>
              <a:t>. Ik heb mijn idee vertelt aan de mensen in de buurt en gevraagd of zij wilden instemmen met mijn idee. Gelukkig stemde iedereen in, iedereen keurde het goed. Weet je wat mijn idee is? Met onze buurt gaan we zolang mogelijk trampoline springen voor het goede doel. Voor deze wedstrijd moet ik veel dingen regelen. Ik moet bijvoorbeeld regelen dat er iemand eten en drinken </a:t>
            </a:r>
            <a:r>
              <a:rPr lang="nl-NL" sz="1850" b="1" u="sng" dirty="0" smtClean="0"/>
              <a:t>verschaft</a:t>
            </a:r>
            <a:r>
              <a:rPr lang="nl-NL" sz="1850" dirty="0" smtClean="0"/>
              <a:t>. Verschaffen betekent </a:t>
            </a:r>
            <a:r>
              <a:rPr lang="nl-NL" sz="1850" b="1" i="1" dirty="0" smtClean="0"/>
              <a:t>geven (bezorgen)</a:t>
            </a:r>
            <a:r>
              <a:rPr lang="nl-NL" sz="1850" dirty="0" smtClean="0"/>
              <a:t>. Het is natuurlijk belangrijk dat de mensen voldoende water </a:t>
            </a:r>
            <a:r>
              <a:rPr lang="nl-NL" sz="1850" b="1" u="sng" dirty="0" smtClean="0"/>
              <a:t>consumeren</a:t>
            </a:r>
            <a:r>
              <a:rPr lang="nl-NL" sz="1850" dirty="0" smtClean="0"/>
              <a:t>, dat betekent </a:t>
            </a:r>
            <a:r>
              <a:rPr lang="nl-NL" sz="1850" b="1" i="1" dirty="0" smtClean="0"/>
              <a:t>eten of drinken</a:t>
            </a:r>
            <a:r>
              <a:rPr lang="nl-NL" sz="1850" dirty="0" smtClean="0"/>
              <a:t>. Door het springen ga je zweten en dan moet je wel goed blijven drinken. Weet je wat ik echt super leuk vind? De krant gaat een artikel </a:t>
            </a:r>
            <a:r>
              <a:rPr lang="nl-NL" sz="1850" b="1" u="sng" dirty="0" smtClean="0"/>
              <a:t>publiceren</a:t>
            </a:r>
            <a:r>
              <a:rPr lang="nl-NL" sz="1850" dirty="0" smtClean="0"/>
              <a:t> over de actie. Publiceren betekent </a:t>
            </a:r>
            <a:r>
              <a:rPr lang="nl-NL" sz="1850" b="1" i="1" dirty="0" smtClean="0"/>
              <a:t>afdrukken in een krant, tijdschrift of boek</a:t>
            </a:r>
            <a:r>
              <a:rPr lang="nl-NL" sz="1850" dirty="0" smtClean="0"/>
              <a:t>. Het wordt gepubliceerd in de krant en op de website. Gaaf hè? Ik hoop dat deze actie een succes wordt. Het was zoveel werk om alles te regelen, dat ik </a:t>
            </a:r>
            <a:r>
              <a:rPr lang="nl-NL" sz="1850" b="1" u="sng" dirty="0" smtClean="0"/>
              <a:t>uitsluit</a:t>
            </a:r>
            <a:r>
              <a:rPr lang="nl-NL" sz="1850" dirty="0" smtClean="0"/>
              <a:t> dat ik nog een keer zo’n actie ga bedenken. Iets uitsluiten betekent </a:t>
            </a:r>
            <a:r>
              <a:rPr lang="nl-NL" sz="1850" b="1" i="1" dirty="0" smtClean="0"/>
              <a:t>denken dat iets onmogelijk is</a:t>
            </a:r>
            <a:r>
              <a:rPr lang="nl-NL" sz="1850" dirty="0" smtClean="0"/>
              <a:t>. </a:t>
            </a:r>
          </a:p>
        </p:txBody>
      </p:sp>
    </p:spTree>
    <p:extLst>
      <p:ext uri="{BB962C8B-B14F-4D97-AF65-F5344CB8AC3E}">
        <p14:creationId xmlns:p14="http://schemas.microsoft.com/office/powerpoint/2010/main" val="135978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consumeren</a:t>
            </a:r>
            <a:endParaRPr lang="nl-NL" sz="8000" b="1" u="sng"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1331376"/>
            <a:ext cx="7488832" cy="535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8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59" y="2420888"/>
            <a:ext cx="4101173"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smtClean="0">
                <a:effectLst/>
                <a:latin typeface="Trebuchet MS"/>
                <a:ea typeface="Calibri"/>
                <a:cs typeface="Times New Roman"/>
              </a:rPr>
              <a:t>publiceren</a:t>
            </a:r>
            <a:endParaRPr lang="nl-NL" sz="44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67646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220072" y="4149080"/>
            <a:ext cx="28593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smtClean="0">
                <a:effectLst/>
                <a:latin typeface="Trebuchet MS"/>
                <a:ea typeface="Calibri"/>
                <a:cs typeface="Times New Roman"/>
              </a:rPr>
              <a:t>e website</a:t>
            </a:r>
            <a:endParaRPr lang="nl-NL" sz="1050" dirty="0">
              <a:effectLst/>
              <a:ea typeface="Calibri"/>
              <a:cs typeface="Times New Roman"/>
            </a:endParaRPr>
          </a:p>
        </p:txBody>
      </p:sp>
      <p:sp>
        <p:nvSpPr>
          <p:cNvPr id="13" name="Text Box 14"/>
          <p:cNvSpPr txBox="1"/>
          <p:nvPr/>
        </p:nvSpPr>
        <p:spPr>
          <a:xfrm>
            <a:off x="2915816" y="825813"/>
            <a:ext cx="41044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2771800" y="825435"/>
            <a:ext cx="432853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smtClean="0">
                <a:latin typeface="Trebuchet MS"/>
                <a:ea typeface="Calibri"/>
                <a:cs typeface="Times New Roman"/>
              </a:rPr>
              <a:t>et krantenartikel</a:t>
            </a:r>
            <a:endParaRPr lang="nl-NL" sz="3200" dirty="0">
              <a:effectLst/>
              <a:ea typeface="Calibri"/>
              <a:cs typeface="Times New Roman"/>
            </a:endParaRPr>
          </a:p>
        </p:txBody>
      </p:sp>
      <p:sp>
        <p:nvSpPr>
          <p:cNvPr id="15" name="Text Box 14"/>
          <p:cNvSpPr txBox="1"/>
          <p:nvPr/>
        </p:nvSpPr>
        <p:spPr>
          <a:xfrm>
            <a:off x="779156" y="419024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79155" y="419024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smtClean="0">
                <a:effectLst/>
                <a:latin typeface="Trebuchet MS"/>
                <a:ea typeface="Calibri"/>
                <a:cs typeface="Times New Roman"/>
              </a:rPr>
              <a:t>et boek</a:t>
            </a:r>
            <a:endParaRPr lang="nl-NL" sz="1050" dirty="0">
              <a:effectLst/>
              <a:ea typeface="Calibri"/>
              <a:cs typeface="Times New Roman"/>
            </a:endParaRPr>
          </a:p>
        </p:txBody>
      </p:sp>
      <p:sp>
        <p:nvSpPr>
          <p:cNvPr id="23" name="Text Box 14"/>
          <p:cNvSpPr txBox="1"/>
          <p:nvPr/>
        </p:nvSpPr>
        <p:spPr>
          <a:xfrm>
            <a:off x="2330068" y="3212976"/>
            <a:ext cx="4330163" cy="720080"/>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2" y="3212976"/>
            <a:ext cx="4173181" cy="72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effectLst/>
                <a:latin typeface="Trebuchet MS"/>
                <a:ea typeface="Calibri"/>
                <a:cs typeface="Times New Roman"/>
              </a:rPr>
              <a:t>afdrukken in een krant, tijdschrift of boek</a:t>
            </a:r>
            <a:endParaRPr lang="nl-NL" sz="200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3074" name="Picture 2" descr="C:\Users\routledm\AppData\Local\Microsoft\Windows\Temporary Internet Files\Content.IE5\1FVGXX32\shutterstock_13099843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1496" y="4900007"/>
            <a:ext cx="1529097" cy="10214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outledm\AppData\Local\Microsoft\Windows\Temporary Internet Files\Content.IE5\C1BUVW7J\shutterstock_130889413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8511" y="4869160"/>
            <a:ext cx="1049273" cy="10492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outledm\AppData\Local\Microsoft\Windows\Temporary Internet Files\Content.IE5\KUPW8Y4P\shutterstock_130712556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3740" y="618549"/>
            <a:ext cx="1529097" cy="102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4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506" y="7937"/>
            <a:ext cx="9144000" cy="1323439"/>
          </a:xfrm>
          <a:prstGeom prst="rect">
            <a:avLst/>
          </a:prstGeom>
          <a:noFill/>
        </p:spPr>
        <p:txBody>
          <a:bodyPr wrap="square" rtlCol="0">
            <a:spAutoFit/>
          </a:bodyPr>
          <a:lstStyle/>
          <a:p>
            <a:r>
              <a:rPr lang="nl-NL" sz="8000" b="1" u="sng" dirty="0" smtClean="0"/>
              <a:t>iets uitsluiten</a:t>
            </a:r>
            <a:endParaRPr lang="nl-NL" sz="8000" b="1" u="sng"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6936" y="1331376"/>
            <a:ext cx="7975544" cy="532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536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a:solidFill>
                  <a:srgbClr val="387038"/>
                </a:solidFill>
                <a:latin typeface="Trebuchet MS"/>
                <a:ea typeface="Calibri"/>
                <a:cs typeface="Times New Roman"/>
              </a:rPr>
              <a:t>d</a:t>
            </a:r>
            <a:r>
              <a:rPr lang="nl-NL" sz="4600" b="1" dirty="0" smtClean="0">
                <a:solidFill>
                  <a:srgbClr val="387038"/>
                </a:solidFill>
                <a:latin typeface="Trebuchet MS"/>
                <a:ea typeface="Calibri"/>
                <a:cs typeface="Times New Roman"/>
              </a:rPr>
              <a:t>e instemming</a:t>
            </a:r>
            <a:endParaRPr lang="nl-NL" sz="46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dirty="0">
                <a:solidFill>
                  <a:srgbClr val="387038"/>
                </a:solidFill>
                <a:latin typeface="Trebuchet MS"/>
                <a:ea typeface="Calibri"/>
                <a:cs typeface="Times New Roman"/>
              </a:rPr>
              <a:t>d</a:t>
            </a:r>
            <a:r>
              <a:rPr lang="nl-NL" sz="4600" b="1" dirty="0" smtClean="0">
                <a:solidFill>
                  <a:srgbClr val="387038"/>
                </a:solidFill>
                <a:effectLst/>
                <a:latin typeface="Trebuchet MS"/>
                <a:ea typeface="Calibri"/>
                <a:cs typeface="Times New Roman"/>
              </a:rPr>
              <a:t>e afkeuring</a:t>
            </a:r>
            <a:endParaRPr lang="nl-NL" sz="46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de goedkeuring</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Iedereen verleende zijn </a:t>
            </a:r>
            <a:r>
              <a:rPr lang="nl-NL" sz="2400" i="1" u="sng" dirty="0" smtClean="0">
                <a:solidFill>
                  <a:srgbClr val="387038"/>
                </a:solidFill>
                <a:latin typeface="Trebuchet MS"/>
                <a:ea typeface="Calibri"/>
                <a:cs typeface="Times New Roman"/>
              </a:rPr>
              <a:t>instemming</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de afwijzing</a:t>
            </a:r>
            <a:endParaRPr lang="nl-NL" sz="11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mensen </a:t>
            </a:r>
            <a:r>
              <a:rPr lang="nl-NL" sz="2400" i="1" u="sng" dirty="0" smtClean="0">
                <a:solidFill>
                  <a:srgbClr val="387038"/>
                </a:solidFill>
                <a:latin typeface="Trebuchet MS"/>
                <a:ea typeface="Calibri"/>
                <a:cs typeface="Times New Roman"/>
              </a:rPr>
              <a:t>keurden</a:t>
            </a:r>
            <a:r>
              <a:rPr lang="nl-NL" sz="2400" i="1" dirty="0" smtClean="0">
                <a:solidFill>
                  <a:srgbClr val="387038"/>
                </a:solidFill>
                <a:latin typeface="Trebuchet MS"/>
                <a:ea typeface="Calibri"/>
                <a:cs typeface="Times New Roman"/>
              </a:rPr>
              <a:t> het idee </a:t>
            </a:r>
            <a:r>
              <a:rPr lang="nl-NL" sz="2400" i="1" u="sng" dirty="0" smtClean="0">
                <a:solidFill>
                  <a:srgbClr val="387038"/>
                </a:solidFill>
                <a:latin typeface="Trebuchet MS"/>
                <a:ea typeface="Calibri"/>
                <a:cs typeface="Times New Roman"/>
              </a:rPr>
              <a:t>af</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2050" name="Picture 2" descr="C:\Users\routledm\AppData\Local\Microsoft\Windows\Temporary Internet Files\Content.IE5\XSIJSXR0\shutterstock_2146332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9069" y="2184792"/>
            <a:ext cx="2869844" cy="28698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utledm\AppData\Local\Microsoft\Windows\Temporary Internet Files\Content.IE5\KGZMQ6Q2\shutterstock_34390146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2348880"/>
            <a:ext cx="3312368" cy="281903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5436096" y="3189613"/>
            <a:ext cx="792088" cy="369332"/>
          </a:xfrm>
          <a:prstGeom prst="rect">
            <a:avLst/>
          </a:prstGeom>
          <a:noFill/>
        </p:spPr>
        <p:txBody>
          <a:bodyPr wrap="square" rtlCol="0">
            <a:spAutoFit/>
          </a:bodyPr>
          <a:lstStyle/>
          <a:p>
            <a:pPr algn="ctr"/>
            <a:r>
              <a:rPr lang="nl-NL" b="1" dirty="0" smtClean="0">
                <a:solidFill>
                  <a:srgbClr val="FF0000"/>
                </a:solidFill>
              </a:rPr>
              <a:t>NO</a:t>
            </a:r>
            <a:endParaRPr lang="nl-NL" b="1" dirty="0">
              <a:solidFill>
                <a:srgbClr val="FF0000"/>
              </a:solidFill>
            </a:endParaRPr>
          </a:p>
        </p:txBody>
      </p:sp>
      <p:sp>
        <p:nvSpPr>
          <p:cNvPr id="16" name="Tekstvak 15"/>
          <p:cNvSpPr txBox="1"/>
          <p:nvPr/>
        </p:nvSpPr>
        <p:spPr>
          <a:xfrm rot="20846113">
            <a:off x="6762929" y="3573731"/>
            <a:ext cx="792088" cy="369332"/>
          </a:xfrm>
          <a:prstGeom prst="rect">
            <a:avLst/>
          </a:prstGeom>
          <a:noFill/>
        </p:spPr>
        <p:txBody>
          <a:bodyPr wrap="square" rtlCol="0">
            <a:spAutoFit/>
          </a:bodyPr>
          <a:lstStyle/>
          <a:p>
            <a:pPr algn="ctr"/>
            <a:r>
              <a:rPr lang="nl-NL" b="1" dirty="0" smtClean="0">
                <a:solidFill>
                  <a:srgbClr val="FF0000"/>
                </a:solidFill>
              </a:rPr>
              <a:t>NO</a:t>
            </a:r>
            <a:endParaRPr lang="nl-NL" b="1" dirty="0">
              <a:solidFill>
                <a:srgbClr val="FF0000"/>
              </a:solidFill>
            </a:endParaRPr>
          </a:p>
        </p:txBody>
      </p:sp>
      <p:sp>
        <p:nvSpPr>
          <p:cNvPr id="17" name="Tekstvak 16"/>
          <p:cNvSpPr txBox="1"/>
          <p:nvPr/>
        </p:nvSpPr>
        <p:spPr>
          <a:xfrm rot="437335">
            <a:off x="5939610" y="3840132"/>
            <a:ext cx="792088" cy="369332"/>
          </a:xfrm>
          <a:prstGeom prst="rect">
            <a:avLst/>
          </a:prstGeom>
          <a:noFill/>
        </p:spPr>
        <p:txBody>
          <a:bodyPr wrap="square" rtlCol="0">
            <a:spAutoFit/>
          </a:bodyPr>
          <a:lstStyle/>
          <a:p>
            <a:pPr algn="ctr"/>
            <a:r>
              <a:rPr lang="nl-NL" b="1" dirty="0" smtClean="0">
                <a:solidFill>
                  <a:srgbClr val="FF0000"/>
                </a:solidFill>
              </a:rPr>
              <a:t>NO</a:t>
            </a:r>
            <a:endParaRPr lang="nl-NL" b="1" dirty="0">
              <a:solidFill>
                <a:srgbClr val="FF0000"/>
              </a:solidFill>
            </a:endParaRPr>
          </a:p>
        </p:txBody>
      </p:sp>
      <p:sp>
        <p:nvSpPr>
          <p:cNvPr id="18" name="Tekstvak 17"/>
          <p:cNvSpPr txBox="1"/>
          <p:nvPr/>
        </p:nvSpPr>
        <p:spPr>
          <a:xfrm>
            <a:off x="6408204" y="2708920"/>
            <a:ext cx="792088" cy="369332"/>
          </a:xfrm>
          <a:prstGeom prst="rect">
            <a:avLst/>
          </a:prstGeom>
          <a:noFill/>
        </p:spPr>
        <p:txBody>
          <a:bodyPr wrap="square" rtlCol="0">
            <a:spAutoFit/>
          </a:bodyPr>
          <a:lstStyle/>
          <a:p>
            <a:pPr algn="ctr"/>
            <a:r>
              <a:rPr lang="nl-NL" b="1" dirty="0" smtClean="0">
                <a:solidFill>
                  <a:srgbClr val="FF0000"/>
                </a:solidFill>
              </a:rPr>
              <a:t>NO</a:t>
            </a:r>
            <a:endParaRPr lang="nl-NL" b="1" dirty="0">
              <a:solidFill>
                <a:srgbClr val="FF0000"/>
              </a:solidFill>
            </a:endParaRPr>
          </a:p>
        </p:txBody>
      </p:sp>
      <p:sp>
        <p:nvSpPr>
          <p:cNvPr id="19" name="Tekstvak 18"/>
          <p:cNvSpPr txBox="1"/>
          <p:nvPr/>
        </p:nvSpPr>
        <p:spPr>
          <a:xfrm rot="363122">
            <a:off x="7380312" y="2982871"/>
            <a:ext cx="792088" cy="369332"/>
          </a:xfrm>
          <a:prstGeom prst="rect">
            <a:avLst/>
          </a:prstGeom>
          <a:noFill/>
        </p:spPr>
        <p:txBody>
          <a:bodyPr wrap="square" rtlCol="0">
            <a:spAutoFit/>
          </a:bodyPr>
          <a:lstStyle/>
          <a:p>
            <a:pPr algn="ctr"/>
            <a:r>
              <a:rPr lang="nl-NL" b="1" dirty="0" smtClean="0">
                <a:solidFill>
                  <a:srgbClr val="FF0000"/>
                </a:solidFill>
              </a:rPr>
              <a:t>NO</a:t>
            </a:r>
            <a:endParaRPr lang="nl-NL" b="1" dirty="0">
              <a:solidFill>
                <a:srgbClr val="FF0000"/>
              </a:solidFill>
            </a:endParaRPr>
          </a:p>
        </p:txBody>
      </p:sp>
    </p:spTree>
    <p:extLst>
      <p:ext uri="{BB962C8B-B14F-4D97-AF65-F5344CB8AC3E}">
        <p14:creationId xmlns:p14="http://schemas.microsoft.com/office/powerpoint/2010/main" val="427848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59" y="2420888"/>
            <a:ext cx="4101173"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smtClean="0">
                <a:effectLst/>
                <a:latin typeface="Trebuchet MS"/>
                <a:ea typeface="Calibri"/>
                <a:cs typeface="Times New Roman"/>
              </a:rPr>
              <a:t>publiceren</a:t>
            </a:r>
            <a:endParaRPr lang="nl-NL" sz="440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4" y="1432724"/>
            <a:ext cx="146218" cy="1072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8924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279915" y="4149080"/>
            <a:ext cx="289248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de website</a:t>
            </a:r>
            <a:endParaRPr lang="nl-NL" sz="1050" dirty="0">
              <a:effectLst/>
              <a:ea typeface="Calibri"/>
              <a:cs typeface="Times New Roman"/>
            </a:endParaRPr>
          </a:p>
        </p:txBody>
      </p:sp>
      <p:sp>
        <p:nvSpPr>
          <p:cNvPr id="13" name="Text Box 14"/>
          <p:cNvSpPr txBox="1"/>
          <p:nvPr/>
        </p:nvSpPr>
        <p:spPr>
          <a:xfrm>
            <a:off x="2195736" y="825813"/>
            <a:ext cx="396044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2195736" y="819322"/>
            <a:ext cx="396044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a:ea typeface="Calibri"/>
                <a:cs typeface="Times New Roman"/>
              </a:rPr>
              <a:t>het krantenartikel</a:t>
            </a:r>
            <a:endParaRPr lang="nl-NL" sz="3200" dirty="0">
              <a:effectLst/>
              <a:ea typeface="Calibri"/>
              <a:cs typeface="Times New Roman"/>
            </a:endParaRPr>
          </a:p>
        </p:txBody>
      </p:sp>
      <p:sp>
        <p:nvSpPr>
          <p:cNvPr id="15" name="Text Box 14"/>
          <p:cNvSpPr txBox="1"/>
          <p:nvPr/>
        </p:nvSpPr>
        <p:spPr>
          <a:xfrm>
            <a:off x="779156" y="419024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79155" y="419024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het boek</a:t>
            </a:r>
            <a:endParaRPr lang="nl-NL" sz="1050" dirty="0">
              <a:effectLst/>
              <a:ea typeface="Calibri"/>
              <a:cs typeface="Times New Roman"/>
            </a:endParaRPr>
          </a:p>
        </p:txBody>
      </p:sp>
      <p:sp>
        <p:nvSpPr>
          <p:cNvPr id="23" name="Text Box 14"/>
          <p:cNvSpPr txBox="1"/>
          <p:nvPr/>
        </p:nvSpPr>
        <p:spPr>
          <a:xfrm>
            <a:off x="2330068" y="3212976"/>
            <a:ext cx="4330163" cy="720080"/>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2" y="3212976"/>
            <a:ext cx="4173181" cy="72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effectLst/>
                <a:latin typeface="Trebuchet MS"/>
                <a:ea typeface="Calibri"/>
                <a:cs typeface="Times New Roman"/>
              </a:rPr>
              <a:t>afdrukken in een krant, tijdschrift of boek</a:t>
            </a:r>
            <a:endParaRPr lang="nl-NL" sz="200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3074" name="Picture 2" descr="C:\Users\routledm\AppData\Local\Microsoft\Windows\Temporary Internet Files\Content.IE5\1FVGXX32\shutterstock_130998433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1496" y="4850553"/>
            <a:ext cx="1644800" cy="10987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outledm\AppData\Local\Microsoft\Windows\Temporary Internet Files\Content.IE5\C1BUVW7J\shutterstock_130889413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7789" y="4850553"/>
            <a:ext cx="1049273" cy="10492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outledm\AppData\Local\Microsoft\Windows\Temporary Internet Files\Content.IE5\KUPW8Y4P\shutterstock_130712556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0750" y="585537"/>
            <a:ext cx="2424141" cy="161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948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411760" y="2420888"/>
            <a:ext cx="4248471" cy="7920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smtClean="0">
                <a:effectLst/>
                <a:latin typeface="Trebuchet MS"/>
                <a:ea typeface="Calibri"/>
                <a:cs typeface="Times New Roman"/>
              </a:rPr>
              <a:t>verschaffen</a:t>
            </a:r>
            <a:endParaRPr lang="nl-NL" sz="105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60445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408503" y="4149080"/>
            <a:ext cx="25005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het advies</a:t>
            </a:r>
            <a:endParaRPr lang="nl-NL" sz="1050" dirty="0">
              <a:effectLst/>
              <a:ea typeface="Calibri"/>
              <a:cs typeface="Times New Roman"/>
            </a:endParaRPr>
          </a:p>
        </p:txBody>
      </p:sp>
      <p:sp>
        <p:nvSpPr>
          <p:cNvPr id="13" name="Text Box 14"/>
          <p:cNvSpPr txBox="1"/>
          <p:nvPr/>
        </p:nvSpPr>
        <p:spPr>
          <a:xfrm>
            <a:off x="3851920" y="825813"/>
            <a:ext cx="460851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851921" y="819112"/>
            <a:ext cx="460851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de werkgelegenheid</a:t>
            </a:r>
            <a:endParaRPr lang="nl-NL" sz="1050" dirty="0">
              <a:effectLst/>
              <a:ea typeface="Calibri"/>
              <a:cs typeface="Times New Roman"/>
            </a:endParaRPr>
          </a:p>
        </p:txBody>
      </p:sp>
      <p:sp>
        <p:nvSpPr>
          <p:cNvPr id="15" name="Text Box 14"/>
          <p:cNvSpPr txBox="1"/>
          <p:nvPr/>
        </p:nvSpPr>
        <p:spPr>
          <a:xfrm>
            <a:off x="763474" y="4149078"/>
            <a:ext cx="308844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79155" y="4149079"/>
            <a:ext cx="30727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het voedsel</a:t>
            </a:r>
            <a:endParaRPr lang="nl-NL" sz="1050" dirty="0">
              <a:effectLst/>
              <a:ea typeface="Calibri"/>
              <a:cs typeface="Times New Roman"/>
            </a:endParaRPr>
          </a:p>
        </p:txBody>
      </p:sp>
      <p:sp>
        <p:nvSpPr>
          <p:cNvPr id="23" name="Text Box 14"/>
          <p:cNvSpPr txBox="1"/>
          <p:nvPr/>
        </p:nvSpPr>
        <p:spPr>
          <a:xfrm>
            <a:off x="2330068" y="3212976"/>
            <a:ext cx="4330163" cy="578551"/>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4" name="Tekstvak 2"/>
          <p:cNvSpPr txBox="1">
            <a:spLocks noChangeArrowheads="1"/>
          </p:cNvSpPr>
          <p:nvPr/>
        </p:nvSpPr>
        <p:spPr bwMode="auto">
          <a:xfrm>
            <a:off x="2339752" y="3212976"/>
            <a:ext cx="4173181"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geven (bezorgen)</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2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5047" y="4822174"/>
            <a:ext cx="1636247" cy="109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routledm\AppData\Local\Microsoft\Windows\Temporary Internet Files\Content.IE5\321VJ0A3\shutterstock_130379354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76442" y="4822174"/>
            <a:ext cx="1672982" cy="11175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outledm\AppData\Local\Microsoft\Windows\Temporary Internet Files\Content.IE5\XSIJSXR0\shutterstock_124095385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0286" y="404664"/>
            <a:ext cx="291050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4790"/>
            <a:ext cx="9143999" cy="612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3528" y="4581128"/>
            <a:ext cx="201622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2483768" y="4024104"/>
            <a:ext cx="2016224"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4560209" y="3497787"/>
            <a:ext cx="2028015"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79512" y="4634850"/>
            <a:ext cx="2304255" cy="5935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700" dirty="0">
                <a:latin typeface="Trebuchet MS"/>
                <a:ea typeface="Calibri"/>
                <a:cs typeface="Times New Roman"/>
              </a:rPr>
              <a:t>h</a:t>
            </a:r>
            <a:r>
              <a:rPr lang="nl-NL" sz="2700" dirty="0" smtClean="0">
                <a:latin typeface="Trebuchet MS"/>
                <a:ea typeface="Calibri"/>
                <a:cs typeface="Times New Roman"/>
              </a:rPr>
              <a:t>et idee</a:t>
            </a:r>
            <a:endParaRPr lang="nl-NL" sz="2700" dirty="0">
              <a:effectLst/>
              <a:ea typeface="Calibri"/>
              <a:cs typeface="Times New Roman"/>
            </a:endParaRPr>
          </a:p>
        </p:txBody>
      </p:sp>
      <p:sp>
        <p:nvSpPr>
          <p:cNvPr id="9" name="Text Box 14"/>
          <p:cNvSpPr txBox="1"/>
          <p:nvPr/>
        </p:nvSpPr>
        <p:spPr>
          <a:xfrm>
            <a:off x="2339752" y="4114780"/>
            <a:ext cx="2304368" cy="53835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700" dirty="0">
                <a:latin typeface="Trebuchet MS"/>
                <a:ea typeface="Calibri"/>
                <a:cs typeface="Times New Roman"/>
              </a:rPr>
              <a:t>het initiatief</a:t>
            </a:r>
            <a:endParaRPr lang="nl-NL" sz="2700" dirty="0">
              <a:ea typeface="Calibri"/>
              <a:cs typeface="Times New Roman"/>
            </a:endParaRPr>
          </a:p>
          <a:p>
            <a:pPr algn="ctr">
              <a:lnSpc>
                <a:spcPct val="107000"/>
              </a:lnSpc>
              <a:spcAft>
                <a:spcPts val="800"/>
              </a:spcAft>
            </a:pPr>
            <a:endParaRPr lang="nl-NL" sz="900" dirty="0">
              <a:effectLst/>
              <a:ea typeface="Calibri"/>
              <a:cs typeface="Times New Roman"/>
            </a:endParaRPr>
          </a:p>
        </p:txBody>
      </p:sp>
      <p:sp>
        <p:nvSpPr>
          <p:cNvPr id="10" name="Text Box 14"/>
          <p:cNvSpPr txBox="1"/>
          <p:nvPr/>
        </p:nvSpPr>
        <p:spPr>
          <a:xfrm>
            <a:off x="4499993" y="3629392"/>
            <a:ext cx="2160240" cy="4476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000" dirty="0">
                <a:latin typeface="Trebuchet MS"/>
                <a:ea typeface="Calibri"/>
                <a:cs typeface="Times New Roman"/>
              </a:rPr>
              <a:t>h</a:t>
            </a:r>
            <a:r>
              <a:rPr lang="nl-NL" sz="2000" dirty="0" smtClean="0">
                <a:latin typeface="Trebuchet MS"/>
                <a:ea typeface="Calibri"/>
                <a:cs typeface="Times New Roman"/>
              </a:rPr>
              <a:t>et organiseren</a:t>
            </a:r>
            <a:endParaRPr lang="nl-NL" sz="2000" dirty="0">
              <a:effectLst/>
              <a:ea typeface="Calibri"/>
              <a:cs typeface="Times New Roman"/>
            </a:endParaRPr>
          </a:p>
        </p:txBody>
      </p:sp>
      <p:sp>
        <p:nvSpPr>
          <p:cNvPr id="11" name="Text Box 14"/>
          <p:cNvSpPr txBox="1"/>
          <p:nvPr/>
        </p:nvSpPr>
        <p:spPr>
          <a:xfrm>
            <a:off x="4940815" y="5008043"/>
            <a:ext cx="388832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Ik heb het </a:t>
            </a:r>
            <a:r>
              <a:rPr lang="nl-NL" sz="2000" i="1" u="sng" dirty="0" smtClean="0">
                <a:solidFill>
                  <a:srgbClr val="387038"/>
                </a:solidFill>
                <a:effectLst/>
                <a:latin typeface="Trebuchet MS"/>
                <a:ea typeface="Calibri"/>
                <a:cs typeface="Times New Roman"/>
              </a:rPr>
              <a:t>initiatief</a:t>
            </a:r>
            <a:r>
              <a:rPr lang="nl-NL" sz="2000" i="1" dirty="0" smtClean="0">
                <a:solidFill>
                  <a:srgbClr val="387038"/>
                </a:solidFill>
                <a:effectLst/>
                <a:latin typeface="Trebuchet MS"/>
                <a:ea typeface="Calibri"/>
                <a:cs typeface="Times New Roman"/>
              </a:rPr>
              <a:t> genomen.</a:t>
            </a:r>
            <a:endParaRPr lang="nl-NL" sz="1100" dirty="0">
              <a:effectLst/>
              <a:ea typeface="Calibri"/>
              <a:cs typeface="Times New Roman"/>
            </a:endParaRPr>
          </a:p>
        </p:txBody>
      </p:sp>
      <p:sp>
        <p:nvSpPr>
          <p:cNvPr id="12" name="Text Box 14"/>
          <p:cNvSpPr txBox="1"/>
          <p:nvPr/>
        </p:nvSpPr>
        <p:spPr>
          <a:xfrm>
            <a:off x="6660232" y="2949147"/>
            <a:ext cx="216890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xt Box 14"/>
          <p:cNvSpPr txBox="1"/>
          <p:nvPr/>
        </p:nvSpPr>
        <p:spPr>
          <a:xfrm>
            <a:off x="6588224" y="3056549"/>
            <a:ext cx="2240911" cy="51646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700" dirty="0">
                <a:latin typeface="Trebuchet MS"/>
                <a:ea typeface="Calibri"/>
                <a:cs typeface="Times New Roman"/>
              </a:rPr>
              <a:t>h</a:t>
            </a:r>
            <a:r>
              <a:rPr lang="nl-NL" sz="2700" dirty="0" smtClean="0">
                <a:effectLst/>
                <a:latin typeface="Trebuchet MS"/>
                <a:ea typeface="Calibri"/>
                <a:cs typeface="Times New Roman"/>
              </a:rPr>
              <a:t>et resultaat</a:t>
            </a:r>
            <a:endParaRPr lang="nl-NL" sz="2700" dirty="0">
              <a:effectLst/>
              <a:ea typeface="Calibri"/>
              <a:cs typeface="Times New Roman"/>
            </a:endParaRPr>
          </a:p>
        </p:txBody>
      </p:sp>
      <p:sp>
        <p:nvSpPr>
          <p:cNvPr id="14" name="Text Box 14"/>
          <p:cNvSpPr txBox="1"/>
          <p:nvPr/>
        </p:nvSpPr>
        <p:spPr>
          <a:xfrm>
            <a:off x="2445979" y="4869160"/>
            <a:ext cx="2126021" cy="413008"/>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2478831" y="4874293"/>
            <a:ext cx="2048946" cy="4078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effectLst/>
                <a:latin typeface="Trebuchet MS"/>
                <a:ea typeface="Calibri"/>
                <a:cs typeface="Times New Roman"/>
              </a:rPr>
              <a:t>de eerste stap</a:t>
            </a:r>
            <a:endParaRPr lang="nl-NL" sz="1000" dirty="0">
              <a:effectLst/>
              <a:latin typeface="Calibri"/>
              <a:ea typeface="Calibri"/>
              <a:cs typeface="Times New Roman"/>
            </a:endParaRPr>
          </a:p>
        </p:txBody>
      </p:sp>
      <p:pic>
        <p:nvPicPr>
          <p:cNvPr id="5122" name="Picture 2" descr="P:\Onderwijs\MPO-0589_weerwoord18\2. Weerwoord-lessen Schooljaar 2018-2019\Week 07 2019 - Klimaatdemonstraties door scholieren\trampolines meerder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1574" y="1052736"/>
            <a:ext cx="2233481" cy="174042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routledm\AppData\Local\Microsoft\Windows\Temporary Internet Files\Content.IE5\OPAPWBW0\shutterstock_131046977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3056549"/>
            <a:ext cx="2095327" cy="14816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Onderwijs\MPO-0589_weerwoord18\2. Weerwoord-lessen Schooljaar 2018-2019\Week 07 2019 - Klimaatdemonstraties door scholieren\trampolines meerder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6637" y="3117957"/>
            <a:ext cx="609938" cy="4752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Onderwijs\MPO-0589_weerwoord18\2. Weerwoord-lessen Schooljaar 2018-2019\Week 07 2019 - Klimaatdemonstraties door scholieren\initiatief.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28331" y="2646736"/>
            <a:ext cx="2199446" cy="130586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routledm\AppData\Local\Microsoft\Windows\Temporary Internet Files\Content.IE5\321VJ0A3\shutterstock_129927148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69819" y="2207415"/>
            <a:ext cx="1874389" cy="117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6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253040"/>
            <a:ext cx="9133383" cy="3293209"/>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gezien</a:t>
            </a:r>
            <a:r>
              <a:rPr lang="nl-NL" sz="80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 als je kijkt naar</a:t>
            </a:r>
          </a:p>
          <a:p>
            <a:pPr lvl="0"/>
            <a:endParaRPr lang="nl-NL" sz="2800" dirty="0" smtClean="0">
              <a:solidFill>
                <a:srgbClr val="00B050"/>
              </a:solidFill>
              <a:latin typeface="Trebuchet MS" panose="020B0603020202020204" pitchFamily="34" charset="0"/>
            </a:endParaRPr>
          </a:p>
          <a:p>
            <a:pPr lvl="0"/>
            <a:r>
              <a:rPr lang="nl-NL" sz="3200" i="1" u="sng" dirty="0" smtClean="0">
                <a:solidFill>
                  <a:srgbClr val="00B050"/>
                </a:solidFill>
                <a:latin typeface="Trebuchet MS" panose="020B0603020202020204" pitchFamily="34" charset="0"/>
              </a:rPr>
              <a:t>Gezien</a:t>
            </a:r>
            <a:r>
              <a:rPr lang="nl-NL" sz="3200" i="1" dirty="0" smtClean="0">
                <a:solidFill>
                  <a:srgbClr val="00B050"/>
                </a:solidFill>
                <a:latin typeface="Trebuchet MS" panose="020B0603020202020204" pitchFamily="34" charset="0"/>
              </a:rPr>
              <a:t> dat sporten heel </a:t>
            </a:r>
          </a:p>
          <a:p>
            <a:pPr lvl="0"/>
            <a:r>
              <a:rPr lang="nl-NL" sz="3200" i="1" dirty="0" smtClean="0">
                <a:solidFill>
                  <a:srgbClr val="00B050"/>
                </a:solidFill>
                <a:latin typeface="Trebuchet MS" panose="020B0603020202020204" pitchFamily="34" charset="0"/>
              </a:rPr>
              <a:t>gezond voor je is, vind ik het </a:t>
            </a:r>
          </a:p>
          <a:p>
            <a:pPr lvl="0"/>
            <a:r>
              <a:rPr lang="nl-NL" sz="3200" i="1" dirty="0" smtClean="0">
                <a:solidFill>
                  <a:srgbClr val="00B050"/>
                </a:solidFill>
                <a:latin typeface="Trebuchet MS" panose="020B0603020202020204" pitchFamily="34" charset="0"/>
              </a:rPr>
              <a:t>jammer dat niet iedereen het kan doen.</a:t>
            </a:r>
            <a:endParaRPr lang="nl-NL" sz="3200" i="1" dirty="0">
              <a:solidFill>
                <a:prstClr val="black"/>
              </a:solidFill>
            </a:endParaRPr>
          </a:p>
        </p:txBody>
      </p:sp>
      <p:sp>
        <p:nvSpPr>
          <p:cNvPr id="7" name="Tekstvak 6"/>
          <p:cNvSpPr txBox="1"/>
          <p:nvPr/>
        </p:nvSpPr>
        <p:spPr>
          <a:xfrm>
            <a:off x="-10320" y="-27384"/>
            <a:ext cx="9154387" cy="3385542"/>
          </a:xfrm>
          <a:prstGeom prst="rect">
            <a:avLst/>
          </a:prstGeom>
          <a:noFill/>
        </p:spPr>
        <p:txBody>
          <a:bodyPr wrap="square" rtlCol="0">
            <a:spAutoFit/>
          </a:bodyPr>
          <a:lstStyle/>
          <a:p>
            <a:r>
              <a:rPr lang="nl-NL" sz="8000" b="1" u="sng" dirty="0" smtClean="0">
                <a:latin typeface="Trebuchet MS" panose="020B0603020202020204" pitchFamily="34" charset="0"/>
              </a:rPr>
              <a:t>de ernst</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hoe serieus iets is</a:t>
            </a:r>
          </a:p>
          <a:p>
            <a:endParaRPr lang="nl-NL" sz="16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Sommige </a:t>
            </a:r>
            <a:r>
              <a:rPr lang="nl-NL" sz="3200" i="1" dirty="0" smtClean="0">
                <a:solidFill>
                  <a:srgbClr val="00B050"/>
                </a:solidFill>
                <a:latin typeface="Trebuchet MS" panose="020B0603020202020204" pitchFamily="34" charset="0"/>
              </a:rPr>
              <a:t>kinderen kunnen </a:t>
            </a:r>
          </a:p>
          <a:p>
            <a:r>
              <a:rPr lang="nl-NL" sz="3200" i="1" dirty="0" smtClean="0">
                <a:solidFill>
                  <a:srgbClr val="00B050"/>
                </a:solidFill>
                <a:latin typeface="Trebuchet MS" panose="020B0603020202020204" pitchFamily="34" charset="0"/>
              </a:rPr>
              <a:t>niet sporten. Ik zie </a:t>
            </a:r>
            <a:r>
              <a:rPr lang="nl-NL" sz="3200" i="1" u="sng" dirty="0" smtClean="0">
                <a:solidFill>
                  <a:srgbClr val="00B050"/>
                </a:solidFill>
                <a:latin typeface="Trebuchet MS" panose="020B0603020202020204" pitchFamily="34" charset="0"/>
              </a:rPr>
              <a:t>de ernst</a:t>
            </a:r>
            <a:r>
              <a:rPr lang="nl-NL" sz="3200" i="1" dirty="0" smtClean="0">
                <a:solidFill>
                  <a:srgbClr val="00B050"/>
                </a:solidFill>
                <a:latin typeface="Trebuchet MS" panose="020B0603020202020204" pitchFamily="34" charset="0"/>
              </a:rPr>
              <a:t> daar wel van in.</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Kosterm\Downloads\shutterstock_3244077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2120" y="1196752"/>
            <a:ext cx="2383434" cy="15914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53330" y="4431171"/>
            <a:ext cx="2523125" cy="151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00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2996952"/>
            <a:ext cx="9133383" cy="313932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consumeren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eten of drinken</a:t>
            </a:r>
          </a:p>
          <a:p>
            <a:pPr lvl="0"/>
            <a:r>
              <a:rPr lang="nl-NL" sz="3200" dirty="0" smtClean="0">
                <a:solidFill>
                  <a:srgbClr val="00B050"/>
                </a:solidFill>
                <a:latin typeface="Trebuchet MS" panose="020B0603020202020204" pitchFamily="34" charset="0"/>
              </a:rPr>
              <a:t>Het </a:t>
            </a:r>
            <a:r>
              <a:rPr lang="nl-NL" sz="3200" dirty="0" smtClean="0">
                <a:solidFill>
                  <a:srgbClr val="00B050"/>
                </a:solidFill>
                <a:latin typeface="Trebuchet MS" panose="020B0603020202020204" pitchFamily="34" charset="0"/>
              </a:rPr>
              <a:t>is belangrijk dat de mensen </a:t>
            </a:r>
          </a:p>
          <a:p>
            <a:pPr lvl="0"/>
            <a:r>
              <a:rPr lang="nl-NL" sz="3200" dirty="0" smtClean="0">
                <a:solidFill>
                  <a:srgbClr val="00B050"/>
                </a:solidFill>
                <a:latin typeface="Trebuchet MS" panose="020B0603020202020204" pitchFamily="34" charset="0"/>
              </a:rPr>
              <a:t>genoeg water </a:t>
            </a:r>
            <a:r>
              <a:rPr lang="nl-NL" sz="3200" u="sng" dirty="0" smtClean="0">
                <a:solidFill>
                  <a:srgbClr val="00B050"/>
                </a:solidFill>
                <a:latin typeface="Trebuchet MS" panose="020B0603020202020204" pitchFamily="34" charset="0"/>
              </a:rPr>
              <a:t>consumeren</a:t>
            </a:r>
            <a:r>
              <a:rPr lang="nl-NL" sz="3200" dirty="0" smtClean="0">
                <a:solidFill>
                  <a:srgbClr val="00B050"/>
                </a:solidFill>
                <a:latin typeface="Trebuchet MS" panose="020B0603020202020204" pitchFamily="34" charset="0"/>
              </a:rPr>
              <a:t>.</a:t>
            </a:r>
            <a:endParaRPr lang="nl-NL" sz="3200" dirty="0">
              <a:solidFill>
                <a:prstClr val="black"/>
              </a:solidFill>
            </a:endParaRPr>
          </a:p>
        </p:txBody>
      </p:sp>
      <p:sp>
        <p:nvSpPr>
          <p:cNvPr id="7" name="Tekstvak 6"/>
          <p:cNvSpPr txBox="1"/>
          <p:nvPr/>
        </p:nvSpPr>
        <p:spPr>
          <a:xfrm>
            <a:off x="0" y="-27384"/>
            <a:ext cx="9133382" cy="2646878"/>
          </a:xfrm>
          <a:prstGeom prst="rect">
            <a:avLst/>
          </a:prstGeom>
          <a:noFill/>
        </p:spPr>
        <p:txBody>
          <a:bodyPr wrap="square" rtlCol="0">
            <a:spAutoFit/>
          </a:bodyPr>
          <a:lstStyle/>
          <a:p>
            <a:r>
              <a:rPr lang="nl-NL" sz="8000" b="1" u="sng" dirty="0" smtClean="0">
                <a:latin typeface="Trebuchet MS" panose="020B0603020202020204" pitchFamily="34" charset="0"/>
              </a:rPr>
              <a:t>veelal</a:t>
            </a:r>
            <a:r>
              <a:rPr lang="nl-NL" sz="8000" dirty="0" smtClean="0">
                <a:latin typeface="Trebuchet MS" panose="020B0603020202020204" pitchFamily="34" charset="0"/>
              </a:rPr>
              <a:t> </a:t>
            </a:r>
            <a:r>
              <a:rPr lang="nl-NL" sz="5400" dirty="0" smtClean="0">
                <a:latin typeface="Trebuchet MS" panose="020B0603020202020204" pitchFamily="34" charset="0"/>
              </a:rPr>
              <a:t>= voor het grootste deel</a:t>
            </a:r>
            <a:endParaRPr lang="nl-NL" sz="3600"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Ik </a:t>
            </a:r>
            <a:r>
              <a:rPr lang="nl-NL" sz="3200" i="1" dirty="0" smtClean="0">
                <a:solidFill>
                  <a:srgbClr val="00B050"/>
                </a:solidFill>
                <a:latin typeface="Trebuchet MS" panose="020B0603020202020204" pitchFamily="34" charset="0"/>
              </a:rPr>
              <a:t>houd </a:t>
            </a:r>
            <a:r>
              <a:rPr lang="nl-NL" sz="3200" i="1" u="sng" dirty="0" smtClean="0">
                <a:solidFill>
                  <a:srgbClr val="00B050"/>
                </a:solidFill>
                <a:latin typeface="Trebuchet MS" panose="020B0603020202020204" pitchFamily="34" charset="0"/>
              </a:rPr>
              <a:t>veelal</a:t>
            </a:r>
            <a:r>
              <a:rPr lang="nl-NL" sz="3200" i="1" dirty="0" smtClean="0">
                <a:solidFill>
                  <a:srgbClr val="00B050"/>
                </a:solidFill>
                <a:latin typeface="Trebuchet MS" panose="020B0603020202020204" pitchFamily="34" charset="0"/>
              </a:rPr>
              <a:t> van alle sporten.</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1638" y="1052736"/>
            <a:ext cx="3380289" cy="163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5638" y="4293094"/>
            <a:ext cx="2592288" cy="185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712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7</a:t>
            </a:r>
            <a:r>
              <a:rPr lang="nl-NL" dirty="0" smtClean="0">
                <a:solidFill>
                  <a:srgbClr val="C00000"/>
                </a:solidFill>
              </a:rPr>
              <a:t> – 12 februari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 y="0"/>
            <a:ext cx="9133383" cy="680186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iets op zichzelf betrekken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denken dat iets over jezelf gaat</a:t>
            </a:r>
          </a:p>
          <a:p>
            <a:pPr lvl="0"/>
            <a:endParaRPr lang="nl-NL" sz="5400" dirty="0" smtClean="0">
              <a:solidFill>
                <a:prstClr val="black"/>
              </a:solidFill>
              <a:latin typeface="Trebuchet MS" panose="020B0603020202020204" pitchFamily="34" charset="0"/>
            </a:endParaRPr>
          </a:p>
          <a:p>
            <a:pPr lvl="0"/>
            <a:endParaRPr lang="nl-NL" sz="7200" dirty="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Ik vind het heel erg als kinderen niet kunnen sporten. Vooral als ik </a:t>
            </a:r>
            <a:r>
              <a:rPr lang="nl-NL" sz="3200" i="1" u="sng" dirty="0" smtClean="0">
                <a:solidFill>
                  <a:srgbClr val="00B050"/>
                </a:solidFill>
                <a:latin typeface="Trebuchet MS" panose="020B0603020202020204" pitchFamily="34" charset="0"/>
              </a:rPr>
              <a:t>het op mezelf betrek</a:t>
            </a:r>
            <a:r>
              <a:rPr lang="nl-NL" sz="3200" i="1" dirty="0" smtClean="0">
                <a:solidFill>
                  <a:srgbClr val="00B050"/>
                </a:solidFill>
                <a:latin typeface="Trebuchet MS" panose="020B0603020202020204" pitchFamily="34" charset="0"/>
              </a:rPr>
              <a:t>. Ik houd heel erg van sport.</a:t>
            </a:r>
            <a:endParaRPr lang="nl-NL" sz="3200" i="1" dirty="0">
              <a:solidFill>
                <a:prstClr val="black"/>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284983"/>
            <a:ext cx="2664296" cy="189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77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 y="0"/>
            <a:ext cx="9133383" cy="6771084"/>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iets uitsluiten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denken dat iets onmogelijk is</a:t>
            </a:r>
          </a:p>
          <a:p>
            <a:pPr lvl="0"/>
            <a:endParaRPr lang="nl-NL" sz="5400" dirty="0" smtClean="0">
              <a:solidFill>
                <a:prstClr val="black"/>
              </a:solidFill>
              <a:latin typeface="Trebuchet MS" panose="020B0603020202020204" pitchFamily="34" charset="0"/>
            </a:endParaRPr>
          </a:p>
          <a:p>
            <a:pPr lvl="0"/>
            <a:endParaRPr lang="nl-NL" sz="9600" dirty="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Het was heel veel werk om deze actie te regelen. Ik </a:t>
            </a:r>
            <a:r>
              <a:rPr lang="nl-NL" sz="3200" i="1" u="sng" dirty="0" smtClean="0">
                <a:solidFill>
                  <a:srgbClr val="00B050"/>
                </a:solidFill>
                <a:latin typeface="Trebuchet MS" panose="020B0603020202020204" pitchFamily="34" charset="0"/>
              </a:rPr>
              <a:t>sluit uit</a:t>
            </a:r>
            <a:r>
              <a:rPr lang="nl-NL" sz="3200" i="1" dirty="0" smtClean="0">
                <a:solidFill>
                  <a:srgbClr val="00B050"/>
                </a:solidFill>
                <a:latin typeface="Trebuchet MS" panose="020B0603020202020204" pitchFamily="34" charset="0"/>
              </a:rPr>
              <a:t> dat ik nog een keer zoiets ga bedenken.</a:t>
            </a:r>
            <a:endParaRPr lang="nl-NL" sz="3200" i="1" dirty="0">
              <a:solidFill>
                <a:prstClr val="black"/>
              </a:solidFill>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2065" y="2204864"/>
            <a:ext cx="4270376" cy="285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55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ernst</a:t>
            </a:r>
            <a:endParaRPr lang="nl-NL" sz="8000" b="1" u="sng" dirty="0"/>
          </a:p>
        </p:txBody>
      </p:sp>
      <p:pic>
        <p:nvPicPr>
          <p:cNvPr id="1026" name="Picture 2" descr="C:\Users\Kosterm\Downloads\shutterstock_3244077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4" y="1331376"/>
            <a:ext cx="7778801" cy="519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50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107996"/>
          </a:xfrm>
          <a:prstGeom prst="rect">
            <a:avLst/>
          </a:prstGeom>
          <a:noFill/>
        </p:spPr>
        <p:txBody>
          <a:bodyPr wrap="square" rtlCol="0">
            <a:spAutoFit/>
          </a:bodyPr>
          <a:lstStyle/>
          <a:p>
            <a:r>
              <a:rPr lang="nl-NL" sz="6600" b="1" u="sng" dirty="0" smtClean="0"/>
              <a:t>iets op zichzelf betrekken</a:t>
            </a:r>
            <a:endParaRPr lang="nl-NL" sz="66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4" y="1115933"/>
            <a:ext cx="7784033" cy="554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65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403649" y="25814"/>
            <a:ext cx="3240360" cy="1323439"/>
          </a:xfrm>
          <a:prstGeom prst="rect">
            <a:avLst/>
          </a:prstGeom>
          <a:noFill/>
        </p:spPr>
        <p:txBody>
          <a:bodyPr wrap="square" rtlCol="0">
            <a:spAutoFit/>
          </a:bodyPr>
          <a:lstStyle/>
          <a:p>
            <a:r>
              <a:rPr lang="nl-NL" sz="8000" b="1" u="sng" dirty="0" smtClean="0"/>
              <a:t>gezien</a:t>
            </a:r>
            <a:endParaRPr lang="nl-NL" sz="8000" b="1"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007" y="1352789"/>
            <a:ext cx="8027937" cy="536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28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763688" y="7937"/>
            <a:ext cx="5740634" cy="1323439"/>
          </a:xfrm>
          <a:prstGeom prst="rect">
            <a:avLst/>
          </a:prstGeom>
          <a:noFill/>
        </p:spPr>
        <p:txBody>
          <a:bodyPr wrap="square" rtlCol="0">
            <a:spAutoFit/>
          </a:bodyPr>
          <a:lstStyle/>
          <a:p>
            <a:r>
              <a:rPr lang="nl-NL" sz="8000" b="1" u="sng" dirty="0" smtClean="0"/>
              <a:t>veelal</a:t>
            </a:r>
            <a:endParaRPr lang="nl-NL" sz="8000" b="1" u="sn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35" y="1484784"/>
            <a:ext cx="906836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43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5" y="25814"/>
            <a:ext cx="9120473" cy="1323439"/>
          </a:xfrm>
          <a:prstGeom prst="rect">
            <a:avLst/>
          </a:prstGeom>
          <a:noFill/>
        </p:spPr>
        <p:txBody>
          <a:bodyPr wrap="square" rtlCol="0">
            <a:spAutoFit/>
          </a:bodyPr>
          <a:lstStyle/>
          <a:p>
            <a:r>
              <a:rPr lang="nl-NL" sz="8000" b="1" u="sng" dirty="0" smtClean="0"/>
              <a:t>het initiatief</a:t>
            </a:r>
            <a:endParaRPr lang="nl-NL" sz="8000" b="1" u="sng" dirty="0"/>
          </a:p>
        </p:txBody>
      </p:sp>
      <p:pic>
        <p:nvPicPr>
          <p:cNvPr id="7" name="Picture 6" descr="P:\Onderwijs\MPO-0589_weerwoord18\2. Weerwoord-lessen Schooljaar 2018-2019\Week 07 2019 - Klimaatdemonstraties door scholieren\initiatief.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3722" y="1484784"/>
            <a:ext cx="8284081" cy="491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54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instemming</a:t>
            </a:r>
            <a:endParaRPr lang="nl-NL" sz="8000" b="1" u="sng" dirty="0"/>
          </a:p>
        </p:txBody>
      </p:sp>
      <p:pic>
        <p:nvPicPr>
          <p:cNvPr id="7" name="Picture 2" descr="C:\Users\routledm\AppData\Local\Microsoft\Windows\Temporary Internet Files\Content.IE5\XSIJSXR0\shutterstock_2146332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532" y="1484784"/>
            <a:ext cx="5136636" cy="513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8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73093" y="42776"/>
            <a:ext cx="9120473" cy="1323439"/>
          </a:xfrm>
          <a:prstGeom prst="rect">
            <a:avLst/>
          </a:prstGeom>
          <a:noFill/>
        </p:spPr>
        <p:txBody>
          <a:bodyPr wrap="square" rtlCol="0">
            <a:spAutoFit/>
          </a:bodyPr>
          <a:lstStyle/>
          <a:p>
            <a:r>
              <a:rPr lang="nl-NL" sz="8000" b="1" u="sng" dirty="0" smtClean="0"/>
              <a:t>verschaffen</a:t>
            </a:r>
            <a:endParaRPr lang="nl-NL" sz="8000" b="1" u="sng"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366214"/>
            <a:ext cx="7848872" cy="524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2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14998</TotalTime>
  <Words>717</Words>
  <Application>Microsoft Office PowerPoint</Application>
  <PresentationFormat>Diavoorstelling (4:3)</PresentationFormat>
  <Paragraphs>139</Paragraphs>
  <Slides>21</Slides>
  <Notes>10</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1685</cp:revision>
  <cp:lastPrinted>2019-01-22T08:50:40Z</cp:lastPrinted>
  <dcterms:created xsi:type="dcterms:W3CDTF">2014-06-10T08:03:16Z</dcterms:created>
  <dcterms:modified xsi:type="dcterms:W3CDTF">2019-02-12T11:05:27Z</dcterms:modified>
</cp:coreProperties>
</file>