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760" r:id="rId2"/>
    <p:sldId id="832" r:id="rId3"/>
    <p:sldId id="826" r:id="rId4"/>
    <p:sldId id="824" r:id="rId5"/>
    <p:sldId id="779" r:id="rId6"/>
    <p:sldId id="803" r:id="rId7"/>
    <p:sldId id="818" r:id="rId8"/>
    <p:sldId id="802" r:id="rId9"/>
    <p:sldId id="819" r:id="rId10"/>
    <p:sldId id="841" r:id="rId11"/>
    <p:sldId id="800" r:id="rId12"/>
    <p:sldId id="405" r:id="rId13"/>
    <p:sldId id="823" r:id="rId14"/>
    <p:sldId id="780" r:id="rId15"/>
    <p:sldId id="843" r:id="rId16"/>
    <p:sldId id="844" r:id="rId17"/>
    <p:sldId id="845" r:id="rId18"/>
    <p:sldId id="806" r:id="rId19"/>
    <p:sldId id="833" r:id="rId20"/>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760"/>
            <p14:sldId id="832"/>
            <p14:sldId id="826"/>
            <p14:sldId id="824"/>
            <p14:sldId id="779"/>
            <p14:sldId id="803"/>
            <p14:sldId id="818"/>
            <p14:sldId id="802"/>
            <p14:sldId id="819"/>
            <p14:sldId id="841"/>
            <p14:sldId id="800"/>
            <p14:sldId id="405"/>
            <p14:sldId id="823"/>
            <p14:sldId id="780"/>
            <p14:sldId id="843"/>
            <p14:sldId id="844"/>
            <p14:sldId id="845"/>
            <p14:sldId id="806"/>
            <p14:sldId id="8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2426" autoAdjust="0"/>
  </p:normalViewPr>
  <p:slideViewPr>
    <p:cSldViewPr>
      <p:cViewPr>
        <p:scale>
          <a:sx n="60" d="100"/>
          <a:sy n="60" d="100"/>
        </p:scale>
        <p:origin x="-15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12-12-2018</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12-12-2018</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dirty="0" smtClean="0"/>
              <a:t>ongeveer = iets meer of iets minder dan, niet precies (let op: staat op BAK-lijst groep 2)</a:t>
            </a:r>
          </a:p>
          <a:p>
            <a:pPr fontAlgn="t"/>
            <a:r>
              <a:rPr lang="nl-NL" dirty="0" smtClean="0"/>
              <a:t>opkomen voor iemand = iemand verdedigen of beschermen</a:t>
            </a:r>
          </a:p>
          <a:p>
            <a:pPr fontAlgn="t"/>
            <a:r>
              <a:rPr lang="nl-NL" dirty="0" smtClean="0"/>
              <a:t>vallen op = verliefd zijn op</a:t>
            </a:r>
          </a:p>
          <a:p>
            <a:pPr fontAlgn="t"/>
            <a:r>
              <a:rPr lang="nl-NL" dirty="0" smtClean="0"/>
              <a:t>het maakt niet uit = het geeft niet, het is niet erg</a:t>
            </a:r>
          </a:p>
          <a:p>
            <a:pPr fontAlgn="t"/>
            <a:r>
              <a:rPr lang="nl-NL" dirty="0" smtClean="0"/>
              <a:t>accepteren = iets of iemand goed vinden</a:t>
            </a:r>
          </a:p>
          <a:p>
            <a:pPr fontAlgn="t"/>
            <a:r>
              <a:rPr lang="nl-NL" dirty="0" smtClean="0"/>
              <a:t>nationaal = van één bepaald land</a:t>
            </a:r>
          </a:p>
          <a:p>
            <a:pPr fontAlgn="t"/>
            <a:r>
              <a:rPr lang="nl-NL" dirty="0" smtClean="0"/>
              <a:t>aanstaand = komend</a:t>
            </a:r>
          </a:p>
          <a:p>
            <a:pPr fontAlgn="t"/>
            <a:r>
              <a:rPr lang="nl-NL" dirty="0" smtClean="0"/>
              <a:t>staan voor = betekenen, voorstellende kracht</a:t>
            </a:r>
          </a:p>
          <a:p>
            <a:pPr fontAlgn="t"/>
            <a:r>
              <a:rPr lang="nl-NL" dirty="0" smtClean="0"/>
              <a:t>de sterkte = het valt niet mee,</a:t>
            </a:r>
            <a:r>
              <a:rPr lang="nl-NL" baseline="0" dirty="0" smtClean="0"/>
              <a:t> </a:t>
            </a:r>
            <a:r>
              <a:rPr lang="nl-NL" dirty="0" smtClean="0"/>
              <a:t>het is best lastig</a:t>
            </a:r>
            <a:endParaRPr lang="nl-NL"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162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0617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42698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112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12-12-2018</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13997"/>
            <a:ext cx="9144000" cy="6957392"/>
          </a:xfrm>
        </p:spPr>
        <p:txBody>
          <a:bodyPr>
            <a:noAutofit/>
          </a:bodyPr>
          <a:lstStyle/>
          <a:p>
            <a:pPr marL="0" indent="0" fontAlgn="b">
              <a:buNone/>
            </a:pPr>
            <a:r>
              <a:rPr lang="nl-NL" sz="1400" u="sng" dirty="0" err="1" smtClean="0"/>
              <a:t>Semantisatieverhaal</a:t>
            </a:r>
            <a:r>
              <a:rPr lang="nl-NL" sz="1400" dirty="0" smtClean="0"/>
              <a:t>:</a:t>
            </a:r>
            <a:endParaRPr lang="nl-NL" sz="2000" dirty="0" smtClean="0"/>
          </a:p>
          <a:p>
            <a:pPr marL="0" indent="0">
              <a:buNone/>
            </a:pPr>
            <a:endParaRPr lang="nl-NL" sz="1050" dirty="0" smtClean="0"/>
          </a:p>
          <a:p>
            <a:pPr marL="0" indent="0">
              <a:buNone/>
            </a:pPr>
            <a:r>
              <a:rPr lang="nl-NL" sz="2000" dirty="0" smtClean="0"/>
              <a:t>Hebben </a:t>
            </a:r>
            <a:r>
              <a:rPr lang="nl-NL" sz="2000" dirty="0"/>
              <a:t>jullie ook een huisdier? Ik niet, maar ik </a:t>
            </a:r>
            <a:r>
              <a:rPr lang="nl-NL" sz="2000" dirty="0" smtClean="0"/>
              <a:t>wil wel graag een huisdier. Mijn buurvrouw heeft puppy’s. Ik weet niet meer precies hoeveel het er zijn. Het zijn er </a:t>
            </a:r>
            <a:r>
              <a:rPr lang="nl-NL" sz="2000" b="1" u="sng" dirty="0" smtClean="0"/>
              <a:t>ongeveer</a:t>
            </a:r>
            <a:r>
              <a:rPr lang="nl-NL" sz="2000" dirty="0" smtClean="0"/>
              <a:t> 8 dacht ik. Ongeveer </a:t>
            </a:r>
            <a:r>
              <a:rPr lang="nl-NL" sz="2000" b="1" i="1" dirty="0" smtClean="0"/>
              <a:t>betekent iets meer of iets minder dan</a:t>
            </a:r>
            <a:r>
              <a:rPr lang="nl-NL" sz="2000" dirty="0" smtClean="0"/>
              <a:t>. Echt </a:t>
            </a:r>
            <a:r>
              <a:rPr lang="nl-NL" sz="2000" dirty="0"/>
              <a:t>heel </a:t>
            </a:r>
            <a:r>
              <a:rPr lang="nl-NL" sz="2000" dirty="0" smtClean="0"/>
              <a:t>lief hoor. Toen ik ging kijken viel ik meteen op 1 hele lieve pup.  </a:t>
            </a:r>
            <a:r>
              <a:rPr lang="nl-NL" sz="2000" b="1" u="sng" dirty="0" smtClean="0"/>
              <a:t>Vallen op </a:t>
            </a:r>
            <a:r>
              <a:rPr lang="nl-NL" sz="2000" dirty="0" smtClean="0"/>
              <a:t>betekent </a:t>
            </a:r>
            <a:r>
              <a:rPr lang="nl-NL" sz="2000" b="1" i="1" dirty="0" smtClean="0"/>
              <a:t>verliefd zijn op</a:t>
            </a:r>
            <a:r>
              <a:rPr lang="nl-NL" sz="2000" dirty="0" smtClean="0"/>
              <a:t>. Ik </a:t>
            </a:r>
            <a:r>
              <a:rPr lang="nl-NL" sz="2000" dirty="0"/>
              <a:t>weet dat de meeste mensen vallen op een man of een vrouw, maar ik ben toch echt gevallen op deze pup. </a:t>
            </a:r>
            <a:r>
              <a:rPr lang="nl-NL" sz="2000" dirty="0" smtClean="0"/>
              <a:t>Mijn buurvrouw zorgt voor heel veel honden. Ze heeft een hondenopvang. Ze zorgt voor grote honden, kleine honden, zieke honden, oude honden. </a:t>
            </a:r>
            <a:r>
              <a:rPr lang="nl-NL" sz="2000" b="1" u="sng" dirty="0" smtClean="0"/>
              <a:t>Het maakt niet uit </a:t>
            </a:r>
            <a:r>
              <a:rPr lang="nl-NL" sz="2000" dirty="0" smtClean="0"/>
              <a:t>wat voor hond het is. Het maakt niet uit betekent </a:t>
            </a:r>
            <a:r>
              <a:rPr lang="nl-NL" sz="2000" b="1" i="1" dirty="0" smtClean="0"/>
              <a:t>het geeft niet, het is niet erg</a:t>
            </a:r>
            <a:r>
              <a:rPr lang="nl-NL" sz="2000" dirty="0" smtClean="0"/>
              <a:t>. Ze </a:t>
            </a:r>
            <a:r>
              <a:rPr lang="nl-NL" sz="2000" b="1" u="sng" dirty="0" smtClean="0"/>
              <a:t>komt</a:t>
            </a:r>
            <a:r>
              <a:rPr lang="nl-NL" sz="2000" dirty="0" smtClean="0"/>
              <a:t> voor alle honden op. Opkomen betekent </a:t>
            </a:r>
            <a:r>
              <a:rPr lang="nl-NL" sz="2000" b="1" i="1" dirty="0" smtClean="0"/>
              <a:t>iemand verdedigen of beschermen</a:t>
            </a:r>
            <a:r>
              <a:rPr lang="nl-NL" sz="2000" dirty="0" smtClean="0"/>
              <a:t>. Ze beschermt elke hond die dat nodig heeft. En ze </a:t>
            </a:r>
            <a:r>
              <a:rPr lang="nl-NL" sz="2000" b="1" u="sng" dirty="0" smtClean="0"/>
              <a:t>accepteert</a:t>
            </a:r>
            <a:r>
              <a:rPr lang="nl-NL" sz="2000" dirty="0" smtClean="0"/>
              <a:t> alle honden. Accepteren betekent </a:t>
            </a:r>
            <a:r>
              <a:rPr lang="nl-NL" sz="2000" b="1" i="1" dirty="0" smtClean="0"/>
              <a:t>iets of iemand goed vinden</a:t>
            </a:r>
            <a:r>
              <a:rPr lang="nl-NL" sz="2000" dirty="0" smtClean="0"/>
              <a:t>. Ze vindt alle honden goed. Ze mogen allemaal bij haar wonen. Dat vind ik heel tof van haar. Ze heeft alleen honden uit Nederland. Haar hondenopvang is </a:t>
            </a:r>
            <a:r>
              <a:rPr lang="nl-NL" sz="2000" b="1" u="sng" dirty="0"/>
              <a:t>n</a:t>
            </a:r>
            <a:r>
              <a:rPr lang="nl-NL" sz="2000" b="1" u="sng" dirty="0" smtClean="0"/>
              <a:t>ationaal</a:t>
            </a:r>
            <a:r>
              <a:rPr lang="nl-NL" sz="2000" dirty="0" smtClean="0"/>
              <a:t>. Nationaal betekent </a:t>
            </a:r>
            <a:r>
              <a:rPr lang="nl-NL" sz="2000" b="1" i="1" dirty="0" smtClean="0"/>
              <a:t>van één bepaald land.  </a:t>
            </a:r>
            <a:r>
              <a:rPr lang="nl-NL" sz="2000" b="1" u="sng" dirty="0" smtClean="0"/>
              <a:t>Aanstaande</a:t>
            </a:r>
            <a:r>
              <a:rPr lang="nl-NL" sz="2000" dirty="0" smtClean="0"/>
              <a:t> zaterdag, </a:t>
            </a:r>
            <a:r>
              <a:rPr lang="nl-NL" sz="2000" b="1" i="1" dirty="0" smtClean="0"/>
              <a:t>komende</a:t>
            </a:r>
            <a:r>
              <a:rPr lang="nl-NL" sz="2000" dirty="0" smtClean="0"/>
              <a:t> zaterdag, ga ik weer naar mijn buurvrouw. Weer kijken bij de puppy’s. Ik denk dat ik de pup waarop ik gevallen ben, wel wil hebben. Dan heb ik ook een huisdier. Ik noem de pup dan Joy. Joy </a:t>
            </a:r>
            <a:r>
              <a:rPr lang="nl-NL" sz="2000" b="1" u="sng" dirty="0" smtClean="0"/>
              <a:t>staat voor </a:t>
            </a:r>
            <a:r>
              <a:rPr lang="nl-NL" sz="2000" dirty="0" smtClean="0"/>
              <a:t>plezier, het </a:t>
            </a:r>
            <a:r>
              <a:rPr lang="nl-NL" sz="2000" b="1" i="1" dirty="0" smtClean="0"/>
              <a:t>betekent</a:t>
            </a:r>
            <a:r>
              <a:rPr lang="nl-NL" sz="2000" dirty="0" smtClean="0"/>
              <a:t> plezier. Dat past goed bij deze pup.  En dan moet ik die pup gaan opvoeden. Zorgen dat hij niet in huis plast of de bank kapot gaat kauwen. Wens me maar </a:t>
            </a:r>
            <a:r>
              <a:rPr lang="nl-NL" sz="2000" b="1" u="sng" dirty="0" smtClean="0"/>
              <a:t>sterkte</a:t>
            </a:r>
            <a:r>
              <a:rPr lang="nl-NL" sz="2000" dirty="0" smtClean="0"/>
              <a:t>! De sterkte betekent </a:t>
            </a:r>
            <a:r>
              <a:rPr lang="nl-NL" sz="2000" b="1" i="1" dirty="0" smtClean="0"/>
              <a:t>het valt niet mee, het is best lastig</a:t>
            </a:r>
            <a:r>
              <a:rPr lang="nl-NL" sz="2000" dirty="0" smtClean="0"/>
              <a:t>. Want volgens mij is een huisdier opvoeden best wel lastig en valt dat niet mee!</a:t>
            </a:r>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 </a:t>
            </a:r>
            <a:endParaRPr lang="nl-NL" sz="2000" dirty="0" smtClean="0"/>
          </a:p>
        </p:txBody>
      </p:sp>
    </p:spTree>
    <p:extLst>
      <p:ext uri="{BB962C8B-B14F-4D97-AF65-F5344CB8AC3E}">
        <p14:creationId xmlns:p14="http://schemas.microsoft.com/office/powerpoint/2010/main" val="250123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1969" y="17329"/>
            <a:ext cx="9120473" cy="1323439"/>
          </a:xfrm>
          <a:prstGeom prst="rect">
            <a:avLst/>
          </a:prstGeom>
          <a:noFill/>
        </p:spPr>
        <p:txBody>
          <a:bodyPr wrap="square" rtlCol="0">
            <a:spAutoFit/>
          </a:bodyPr>
          <a:lstStyle/>
          <a:p>
            <a:pPr algn="ctr"/>
            <a:r>
              <a:rPr lang="nl-NL" sz="8000" b="1" u="sng" dirty="0" smtClean="0"/>
              <a:t>staan voor</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Picture 2" descr="C:\Users\vdplasg\Downloads\shutterstock_1717940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374" y="1717576"/>
            <a:ext cx="646778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4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48476" y="7937"/>
            <a:ext cx="9120473" cy="1323439"/>
          </a:xfrm>
          <a:prstGeom prst="rect">
            <a:avLst/>
          </a:prstGeom>
          <a:noFill/>
        </p:spPr>
        <p:txBody>
          <a:bodyPr wrap="square" rtlCol="0">
            <a:spAutoFit/>
          </a:bodyPr>
          <a:lstStyle/>
          <a:p>
            <a:pPr algn="ctr"/>
            <a:r>
              <a:rPr lang="nl-NL" sz="8000" b="1" u="sng" dirty="0" smtClean="0"/>
              <a:t>de sterkte</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C:\Users\vdplasg\Downloads\shutterstock_170978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9080"/>
            <a:ext cx="2871462" cy="21133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vdplasg\Downloads\shutterstock_2625578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844" y="3861048"/>
            <a:ext cx="3426296" cy="22750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vdplasg\Downloads\shutterstock_104881557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63183" y="1350311"/>
            <a:ext cx="2091061" cy="224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102" y="157633"/>
            <a:ext cx="9191466" cy="662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82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575" y="160338"/>
            <a:ext cx="8791548" cy="636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30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686" y="160338"/>
            <a:ext cx="9141826" cy="651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38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0156" y="188640"/>
            <a:ext cx="8898960" cy="637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25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4237" y="260648"/>
            <a:ext cx="8962979" cy="635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4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140968"/>
            <a:ext cx="9133383" cy="2962349"/>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v</a:t>
            </a:r>
            <a:r>
              <a:rPr lang="nl-NL" sz="8000" b="1" u="sng" dirty="0" smtClean="0">
                <a:solidFill>
                  <a:prstClr val="black"/>
                </a:solidFill>
                <a:latin typeface="Trebuchet MS" panose="020B0603020202020204" pitchFamily="34" charset="0"/>
              </a:rPr>
              <a:t>allen op </a:t>
            </a:r>
            <a:endParaRPr lang="nl-NL" sz="5400" dirty="0" smtClean="0">
              <a:solidFill>
                <a:prstClr val="black"/>
              </a:solidFill>
              <a:latin typeface="Trebuchet MS" panose="020B0603020202020204" pitchFamily="34" charset="0"/>
            </a:endParaRPr>
          </a:p>
          <a:p>
            <a:pPr lvl="0"/>
            <a:endParaRPr lang="en-US" sz="1050" dirty="0" smtClean="0">
              <a:solidFill>
                <a:prstClr val="black"/>
              </a:solidFill>
              <a:latin typeface="Trebuchet MS" panose="020B0603020202020204" pitchFamily="34" charset="0"/>
            </a:endParaRPr>
          </a:p>
          <a:p>
            <a:r>
              <a:rPr lang="en-US" sz="4000" dirty="0" smtClean="0">
                <a:solidFill>
                  <a:prstClr val="black"/>
                </a:solidFill>
                <a:latin typeface="Trebuchet MS" panose="020B0603020202020204" pitchFamily="34" charset="0"/>
              </a:rPr>
              <a:t>= </a:t>
            </a:r>
            <a:r>
              <a:rPr lang="nl-NL" sz="4000" dirty="0" smtClean="0"/>
              <a:t>verliefd zijn op</a:t>
            </a:r>
            <a:endParaRPr lang="en-US" sz="1600" dirty="0" smtClean="0">
              <a:solidFill>
                <a:prstClr val="black"/>
              </a:solidFill>
              <a:latin typeface="Trebuchet MS" panose="020B0603020202020204" pitchFamily="34" charset="0"/>
            </a:endParaRPr>
          </a:p>
          <a:p>
            <a:pPr lvl="0"/>
            <a:r>
              <a:rPr lang="nl-NL" sz="2800" i="1" dirty="0" smtClean="0">
                <a:solidFill>
                  <a:srgbClr val="00B050"/>
                </a:solidFill>
                <a:latin typeface="Trebuchet MS" panose="020B0603020202020204" pitchFamily="34" charset="0"/>
              </a:rPr>
              <a:t>Ik ben </a:t>
            </a:r>
            <a:r>
              <a:rPr lang="nl-NL" sz="2800" i="1" u="sng" dirty="0" smtClean="0">
                <a:solidFill>
                  <a:srgbClr val="00B050"/>
                </a:solidFill>
                <a:latin typeface="Trebuchet MS" panose="020B0603020202020204" pitchFamily="34" charset="0"/>
              </a:rPr>
              <a:t>gevallen op </a:t>
            </a:r>
            <a:r>
              <a:rPr lang="nl-NL" sz="2800" i="1" dirty="0" smtClean="0">
                <a:solidFill>
                  <a:srgbClr val="00B050"/>
                </a:solidFill>
                <a:latin typeface="Trebuchet MS" panose="020B0603020202020204" pitchFamily="34" charset="0"/>
              </a:rPr>
              <a:t>deze jonge pup.</a:t>
            </a:r>
          </a:p>
          <a:p>
            <a:pPr lvl="0"/>
            <a:endParaRPr lang="nl-NL" sz="2800" i="1" dirty="0">
              <a:solidFill>
                <a:srgbClr val="00B050"/>
              </a:solidFill>
              <a:latin typeface="Trebuchet MS" panose="020B0603020202020204" pitchFamily="34" charset="0"/>
            </a:endParaRPr>
          </a:p>
        </p:txBody>
      </p:sp>
      <p:sp>
        <p:nvSpPr>
          <p:cNvPr id="7" name="Tekstvak 6"/>
          <p:cNvSpPr txBox="1"/>
          <p:nvPr/>
        </p:nvSpPr>
        <p:spPr>
          <a:xfrm>
            <a:off x="4192" y="0"/>
            <a:ext cx="9207948" cy="2800767"/>
          </a:xfrm>
          <a:prstGeom prst="rect">
            <a:avLst/>
          </a:prstGeom>
          <a:noFill/>
        </p:spPr>
        <p:txBody>
          <a:bodyPr wrap="square" rtlCol="0">
            <a:spAutoFit/>
          </a:bodyPr>
          <a:lstStyle/>
          <a:p>
            <a:r>
              <a:rPr lang="nl-NL" sz="8000" b="1" u="sng" dirty="0">
                <a:latin typeface="Trebuchet MS" panose="020B0603020202020204" pitchFamily="34" charset="0"/>
              </a:rPr>
              <a:t>d</a:t>
            </a:r>
            <a:r>
              <a:rPr lang="nl-NL" sz="8000" b="1" u="sng" dirty="0" smtClean="0">
                <a:latin typeface="Trebuchet MS" panose="020B0603020202020204" pitchFamily="34" charset="0"/>
              </a:rPr>
              <a:t>e sterkte</a:t>
            </a:r>
            <a:endParaRPr lang="nl-NL" sz="5400" dirty="0" smtClean="0">
              <a:latin typeface="Trebuchet MS" panose="020B0603020202020204" pitchFamily="34" charset="0"/>
            </a:endParaRPr>
          </a:p>
          <a:p>
            <a:r>
              <a:rPr lang="en-US" sz="4000" dirty="0" smtClean="0">
                <a:latin typeface="Trebuchet MS" panose="020B0603020202020204" pitchFamily="34" charset="0"/>
              </a:rPr>
              <a:t>= het </a:t>
            </a:r>
            <a:r>
              <a:rPr lang="nl-NL" sz="4000" dirty="0" smtClean="0">
                <a:latin typeface="Trebuchet MS" panose="020B0603020202020204" pitchFamily="34" charset="0"/>
              </a:rPr>
              <a:t>valt niet mee, het is best lastig</a:t>
            </a:r>
          </a:p>
          <a:p>
            <a:r>
              <a:rPr lang="nl-NL" sz="2800" i="1" dirty="0" smtClean="0">
                <a:solidFill>
                  <a:srgbClr val="00B050"/>
                </a:solidFill>
                <a:latin typeface="Trebuchet MS" panose="020B0603020202020204" pitchFamily="34" charset="0"/>
              </a:rPr>
              <a:t>Het </a:t>
            </a:r>
            <a:r>
              <a:rPr lang="nl-NL" sz="2800" i="1" dirty="0" smtClean="0">
                <a:solidFill>
                  <a:srgbClr val="00B050"/>
                </a:solidFill>
                <a:latin typeface="Trebuchet MS" panose="020B0603020202020204" pitchFamily="34" charset="0"/>
              </a:rPr>
              <a:t>opvoeden van een hond valt niet mee. </a:t>
            </a:r>
          </a:p>
          <a:p>
            <a:r>
              <a:rPr lang="nl-NL" sz="2800" i="1" dirty="0" smtClean="0">
                <a:solidFill>
                  <a:srgbClr val="00B050"/>
                </a:solidFill>
                <a:latin typeface="Trebuchet MS" panose="020B0603020202020204" pitchFamily="34" charset="0"/>
              </a:rPr>
              <a:t>Wens mij maar </a:t>
            </a:r>
            <a:r>
              <a:rPr lang="nl-NL" sz="2800" i="1" u="sng" dirty="0" smtClean="0">
                <a:solidFill>
                  <a:srgbClr val="00B050"/>
                </a:solidFill>
                <a:latin typeface="Trebuchet MS" panose="020B0603020202020204" pitchFamily="34" charset="0"/>
              </a:rPr>
              <a:t>sterkte.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945" y="6166221"/>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C:\Users\vdplasg\Downloads\shutterstock_10488155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64288" y="1916832"/>
            <a:ext cx="1504407" cy="1614389"/>
          </a:xfrm>
          <a:prstGeom prst="rect">
            <a:avLst/>
          </a:prstGeom>
          <a:noFill/>
          <a:extLst>
            <a:ext uri="{909E8E84-426E-40DD-AFC4-6F175D3DCCD1}">
              <a14:hiddenFill xmlns:a14="http://schemas.microsoft.com/office/drawing/2010/main">
                <a:solidFill>
                  <a:srgbClr val="FFFFFF"/>
                </a:solidFill>
              </a14:hiddenFill>
            </a:ext>
          </a:extLst>
        </p:spPr>
      </p:pic>
      <p:sp>
        <p:nvSpPr>
          <p:cNvPr id="2" name="Hart 1"/>
          <p:cNvSpPr/>
          <p:nvPr/>
        </p:nvSpPr>
        <p:spPr>
          <a:xfrm rot="1124544">
            <a:off x="4427983" y="4616764"/>
            <a:ext cx="797397" cy="607058"/>
          </a:xfrm>
          <a:prstGeom prst="hear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pic>
        <p:nvPicPr>
          <p:cNvPr id="12" name="Picture 2" descr="C:\Users\Kosterm\Downloads\shutterstock_5242123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615060"/>
            <a:ext cx="2229785" cy="148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04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2369880"/>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s</a:t>
            </a:r>
            <a:r>
              <a:rPr lang="nl-NL" sz="8000" b="1" u="sng" dirty="0" smtClean="0">
                <a:solidFill>
                  <a:prstClr val="black"/>
                </a:solidFill>
                <a:latin typeface="Trebuchet MS" panose="020B0603020202020204" pitchFamily="34" charset="0"/>
              </a:rPr>
              <a:t>taan voor</a:t>
            </a:r>
          </a:p>
          <a:p>
            <a:pPr fontAlgn="t"/>
            <a:r>
              <a:rPr lang="en-US" sz="4000" dirty="0" smtClean="0">
                <a:solidFill>
                  <a:prstClr val="black"/>
                </a:solidFill>
                <a:latin typeface="Trebuchet MS" panose="020B0603020202020204" pitchFamily="34" charset="0"/>
              </a:rPr>
              <a:t>= </a:t>
            </a:r>
            <a:r>
              <a:rPr lang="nl-NL" sz="4000" dirty="0" smtClean="0"/>
              <a:t>betekenen</a:t>
            </a:r>
            <a:endParaRPr lang="nl-NL" sz="4000" dirty="0"/>
          </a:p>
          <a:p>
            <a:pPr lvl="0"/>
            <a:r>
              <a:rPr lang="nl-NL" sz="2800" i="1" dirty="0" smtClean="0">
                <a:solidFill>
                  <a:srgbClr val="00B050"/>
                </a:solidFill>
                <a:latin typeface="Trebuchet MS" panose="020B0603020202020204" pitchFamily="34" charset="0"/>
              </a:rPr>
              <a:t>De hond heet Joy. Joy </a:t>
            </a:r>
            <a:r>
              <a:rPr lang="nl-NL" sz="2800" i="1" u="sng" dirty="0" smtClean="0">
                <a:solidFill>
                  <a:srgbClr val="00B050"/>
                </a:solidFill>
                <a:latin typeface="Trebuchet MS" panose="020B0603020202020204" pitchFamily="34" charset="0"/>
              </a:rPr>
              <a:t>staat voor </a:t>
            </a:r>
            <a:r>
              <a:rPr lang="nl-NL" sz="2800" i="1" dirty="0" smtClean="0">
                <a:solidFill>
                  <a:srgbClr val="00B050"/>
                </a:solidFill>
                <a:latin typeface="Trebuchet MS" panose="020B0603020202020204" pitchFamily="34" charset="0"/>
              </a:rPr>
              <a:t>plezier. </a:t>
            </a:r>
            <a:endParaRPr lang="nl-NL" sz="2800" i="1" dirty="0">
              <a:solidFill>
                <a:srgbClr val="00B050"/>
              </a:solidFill>
              <a:latin typeface="Trebuchet MS" panose="020B0603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945" y="6166221"/>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2780928"/>
            <a:ext cx="9207948" cy="3600986"/>
          </a:xfrm>
          <a:prstGeom prst="rect">
            <a:avLst/>
          </a:prstGeom>
          <a:noFill/>
        </p:spPr>
        <p:txBody>
          <a:bodyPr wrap="square" rtlCol="0">
            <a:spAutoFit/>
          </a:bodyPr>
          <a:lstStyle/>
          <a:p>
            <a:r>
              <a:rPr lang="nl-NL" sz="8000" b="1" u="sng" dirty="0">
                <a:latin typeface="Trebuchet MS" panose="020B0603020202020204" pitchFamily="34" charset="0"/>
              </a:rPr>
              <a:t>o</a:t>
            </a:r>
            <a:r>
              <a:rPr lang="nl-NL" sz="8000" b="1" u="sng" dirty="0" smtClean="0">
                <a:latin typeface="Trebuchet MS" panose="020B0603020202020204" pitchFamily="34" charset="0"/>
              </a:rPr>
              <a:t>pkomen voor iemand</a:t>
            </a:r>
            <a:endParaRPr lang="nl-NL" sz="5400" dirty="0" smtClean="0">
              <a:latin typeface="Trebuchet MS" panose="020B0603020202020204" pitchFamily="34" charset="0"/>
            </a:endParaRPr>
          </a:p>
          <a:p>
            <a:r>
              <a:rPr lang="en-US" sz="4000" dirty="0" smtClean="0">
                <a:latin typeface="Trebuchet MS" panose="020B0603020202020204" pitchFamily="34" charset="0"/>
              </a:rPr>
              <a:t>= </a:t>
            </a:r>
            <a:r>
              <a:rPr lang="nl-NL" sz="4000" dirty="0" smtClean="0">
                <a:latin typeface="Trebuchet MS" panose="020B0603020202020204" pitchFamily="34" charset="0"/>
              </a:rPr>
              <a:t>iemand verdedigen of beschermen </a:t>
            </a:r>
          </a:p>
          <a:p>
            <a:r>
              <a:rPr lang="nl-NL" sz="2800" i="1" dirty="0" smtClean="0">
                <a:solidFill>
                  <a:srgbClr val="00B050"/>
                </a:solidFill>
                <a:latin typeface="Trebuchet MS" panose="020B0603020202020204" pitchFamily="34" charset="0"/>
              </a:rPr>
              <a:t>Zij </a:t>
            </a:r>
            <a:r>
              <a:rPr lang="nl-NL" sz="2800" i="1" u="sng" dirty="0" smtClean="0">
                <a:solidFill>
                  <a:srgbClr val="00B050"/>
                </a:solidFill>
                <a:latin typeface="Trebuchet MS" panose="020B0603020202020204" pitchFamily="34" charset="0"/>
              </a:rPr>
              <a:t>komt op voor </a:t>
            </a:r>
            <a:r>
              <a:rPr lang="nl-NL" sz="2800" i="1" dirty="0" smtClean="0">
                <a:solidFill>
                  <a:srgbClr val="00B050"/>
                </a:solidFill>
                <a:latin typeface="Trebuchet MS" panose="020B0603020202020204" pitchFamily="34" charset="0"/>
              </a:rPr>
              <a:t>alle honden. </a:t>
            </a:r>
          </a:p>
        </p:txBody>
      </p:sp>
      <p:pic>
        <p:nvPicPr>
          <p:cNvPr id="6" name="Picture 2" descr="C:\Users\vdplasg\Downloads\shutterstock_1717940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188640"/>
            <a:ext cx="2371521"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osterm\Downloads\shutterstock_7178291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949" y="4077072"/>
            <a:ext cx="1832539"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66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49 – </a:t>
            </a:r>
            <a:r>
              <a:rPr lang="nl-NL" dirty="0">
                <a:solidFill>
                  <a:srgbClr val="C00000"/>
                </a:solidFill>
              </a:rPr>
              <a:t>4</a:t>
            </a:r>
            <a:r>
              <a:rPr lang="nl-NL" dirty="0" smtClean="0">
                <a:solidFill>
                  <a:srgbClr val="C00000"/>
                </a:solidFill>
              </a:rPr>
              <a:t> december 2018</a:t>
            </a:r>
          </a:p>
          <a:p>
            <a:r>
              <a:rPr lang="nl-NL" dirty="0" smtClean="0">
                <a:solidFill>
                  <a:srgbClr val="C00000"/>
                </a:solidFill>
              </a:rPr>
              <a:t>Niveau </a:t>
            </a:r>
            <a:r>
              <a:rPr lang="nl-NL" dirty="0">
                <a:solidFill>
                  <a:srgbClr val="C00000"/>
                </a:solidFill>
              </a:rPr>
              <a:t>A</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smtClean="0">
                <a:solidFill>
                  <a:srgbClr val="00B050"/>
                </a:solidFill>
              </a:rPr>
              <a:t>Gerarda </a:t>
            </a:r>
            <a:r>
              <a:rPr lang="nl-NL" sz="1100" i="1" dirty="0">
                <a:solidFill>
                  <a:srgbClr val="00B050"/>
                </a:solidFill>
              </a:rPr>
              <a:t>D</a:t>
            </a:r>
            <a:r>
              <a:rPr lang="nl-NL" sz="1100" i="1" dirty="0" smtClean="0">
                <a:solidFill>
                  <a:srgbClr val="00B050"/>
                </a:solidFill>
              </a:rPr>
              <a:t>as</a:t>
            </a:r>
          </a:p>
          <a:p>
            <a:pPr algn="l"/>
            <a:r>
              <a:rPr lang="nl-NL" sz="1100" i="1" dirty="0">
                <a:solidFill>
                  <a:srgbClr val="00B050"/>
                </a:solidFill>
              </a:rPr>
              <a:t>Mariët Koster</a:t>
            </a:r>
          </a:p>
          <a:p>
            <a:pPr algn="l"/>
            <a:r>
              <a:rPr lang="en-US" sz="1100" i="1" dirty="0" smtClean="0">
                <a:solidFill>
                  <a:srgbClr val="00B050"/>
                </a:solidFill>
              </a:rPr>
              <a:t>Francis Vrielink</a:t>
            </a:r>
            <a:endParaRPr lang="nl-NL" sz="1100" i="1" dirty="0" smtClean="0">
              <a:solidFill>
                <a:srgbClr val="00B050"/>
              </a:solidFill>
            </a:endParaRPr>
          </a:p>
        </p:txBody>
      </p:sp>
      <p:pic>
        <p:nvPicPr>
          <p:cNvPr id="1026" name="Picture 2" descr="http://www.ikenkentalis.nl/public/images/logo-2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320459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9754" y="7937"/>
            <a:ext cx="9120473" cy="1323439"/>
          </a:xfrm>
          <a:prstGeom prst="rect">
            <a:avLst/>
          </a:prstGeom>
          <a:noFill/>
        </p:spPr>
        <p:txBody>
          <a:bodyPr wrap="square" rtlCol="0">
            <a:spAutoFit/>
          </a:bodyPr>
          <a:lstStyle/>
          <a:p>
            <a:pPr algn="ctr"/>
            <a:r>
              <a:rPr lang="en-US" sz="8000" b="1" u="sng" dirty="0" err="1" smtClean="0"/>
              <a:t>ongeveer</a:t>
            </a:r>
            <a:endParaRPr lang="nl-NL" sz="8000" b="1" u="sng" dirty="0"/>
          </a:p>
        </p:txBody>
      </p:sp>
      <p:pic>
        <p:nvPicPr>
          <p:cNvPr id="1027" name="Picture 3" descr="C:\Users\vdplasg\Downloads\shutterstock_7773006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87824" y="1772816"/>
            <a:ext cx="2843808" cy="411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2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9754" y="7937"/>
            <a:ext cx="9120473" cy="1323439"/>
          </a:xfrm>
          <a:prstGeom prst="rect">
            <a:avLst/>
          </a:prstGeom>
          <a:noFill/>
        </p:spPr>
        <p:txBody>
          <a:bodyPr wrap="square" rtlCol="0">
            <a:spAutoFit/>
          </a:bodyPr>
          <a:lstStyle/>
          <a:p>
            <a:pPr algn="ctr"/>
            <a:r>
              <a:rPr lang="nl-NL" sz="8000" b="1" u="sng" dirty="0" smtClean="0"/>
              <a:t>vallen</a:t>
            </a:r>
            <a:r>
              <a:rPr lang="en-US" sz="8000" b="1" u="sng" dirty="0" smtClean="0"/>
              <a:t> </a:t>
            </a:r>
            <a:r>
              <a:rPr lang="en-US" sz="8000" b="1" u="sng" dirty="0" smtClean="0"/>
              <a:t>op</a:t>
            </a:r>
            <a:endParaRPr lang="nl-NL" sz="8000" b="1" u="sng" dirty="0"/>
          </a:p>
        </p:txBody>
      </p:sp>
      <p:pic>
        <p:nvPicPr>
          <p:cNvPr id="6" name="Picture 2" descr="C:\Users\Kosterm\Downloads\shutterstock_524212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1412775"/>
            <a:ext cx="7712025" cy="5151633"/>
          </a:xfrm>
          <a:prstGeom prst="rect">
            <a:avLst/>
          </a:prstGeom>
          <a:noFill/>
          <a:extLst>
            <a:ext uri="{909E8E84-426E-40DD-AFC4-6F175D3DCCD1}">
              <a14:hiddenFill xmlns:a14="http://schemas.microsoft.com/office/drawing/2010/main">
                <a:solidFill>
                  <a:srgbClr val="FFFFFF"/>
                </a:solidFill>
              </a14:hiddenFill>
            </a:ext>
          </a:extLst>
        </p:spPr>
      </p:pic>
      <p:sp>
        <p:nvSpPr>
          <p:cNvPr id="3" name="Hart 2"/>
          <p:cNvSpPr/>
          <p:nvPr/>
        </p:nvSpPr>
        <p:spPr>
          <a:xfrm rot="20589381">
            <a:off x="2160332" y="1569092"/>
            <a:ext cx="1126150" cy="1071666"/>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Hart 8"/>
          <p:cNvSpPr/>
          <p:nvPr/>
        </p:nvSpPr>
        <p:spPr>
          <a:xfrm rot="1636990">
            <a:off x="2935297" y="2016080"/>
            <a:ext cx="563075" cy="535833"/>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5995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3529" y="7937"/>
            <a:ext cx="9167529" cy="1323439"/>
          </a:xfrm>
          <a:prstGeom prst="rect">
            <a:avLst/>
          </a:prstGeom>
          <a:noFill/>
        </p:spPr>
        <p:txBody>
          <a:bodyPr wrap="square" rtlCol="0">
            <a:spAutoFit/>
          </a:bodyPr>
          <a:lstStyle/>
          <a:p>
            <a:pPr algn="ctr"/>
            <a:r>
              <a:rPr lang="nl-NL" sz="8000" b="1" u="sng" dirty="0" smtClean="0"/>
              <a:t>het maakt niet uit</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C:\Users\vdplasg\Downloads\shutterstock_11877301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4" y="2132856"/>
            <a:ext cx="881348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6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468560" y="17329"/>
            <a:ext cx="10153128" cy="1231106"/>
          </a:xfrm>
          <a:prstGeom prst="rect">
            <a:avLst/>
          </a:prstGeom>
          <a:noFill/>
        </p:spPr>
        <p:txBody>
          <a:bodyPr wrap="square" rtlCol="0">
            <a:spAutoFit/>
          </a:bodyPr>
          <a:lstStyle/>
          <a:p>
            <a:pPr algn="ctr"/>
            <a:r>
              <a:rPr lang="nl-NL" sz="7400" b="1" u="sng" dirty="0" smtClean="0"/>
              <a:t>opkomen voor iemand</a:t>
            </a:r>
            <a:endParaRPr lang="nl-NL" sz="74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Picture 2" descr="C:\Users\Kosterm\Downloads\shutterstock_717829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01440"/>
            <a:ext cx="786913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8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24544" y="65069"/>
            <a:ext cx="9290089" cy="1323439"/>
          </a:xfrm>
          <a:prstGeom prst="rect">
            <a:avLst/>
          </a:prstGeom>
          <a:noFill/>
        </p:spPr>
        <p:txBody>
          <a:bodyPr wrap="square" rtlCol="0">
            <a:spAutoFit/>
          </a:bodyPr>
          <a:lstStyle/>
          <a:p>
            <a:pPr algn="ctr"/>
            <a:r>
              <a:rPr lang="nl-NL" sz="8000" b="1" u="sng" dirty="0" smtClean="0"/>
              <a:t>accepteren</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9" name="Picture 7" descr="C:\Users\vdplasg\Downloads\shutterstock_5256853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6146800" y="4127500"/>
            <a:ext cx="2527300" cy="23086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vdplasg\Downloads\shutterstock_722399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83677" y="4013200"/>
            <a:ext cx="1766224" cy="25875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dplasg\Downloads\shutterstock_1299304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7975" y="1388508"/>
            <a:ext cx="2750065" cy="30486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dplasg\Downloads\shutterstock_4110989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069" y="1842988"/>
            <a:ext cx="2810132" cy="1877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dplasg\Downloads\shutterstock_2067062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83569" y="4653136"/>
            <a:ext cx="2232248" cy="19476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dplasg\Downloads\shutterstock_4019474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1" y="1484784"/>
            <a:ext cx="1587460" cy="239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2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87056" y="7937"/>
            <a:ext cx="9591058" cy="1200329"/>
          </a:xfrm>
          <a:prstGeom prst="rect">
            <a:avLst/>
          </a:prstGeom>
          <a:noFill/>
        </p:spPr>
        <p:txBody>
          <a:bodyPr wrap="square" rtlCol="0">
            <a:spAutoFit/>
          </a:bodyPr>
          <a:lstStyle/>
          <a:p>
            <a:pPr algn="ctr"/>
            <a:r>
              <a:rPr lang="nl-NL" sz="7200" b="1" u="sng" dirty="0"/>
              <a:t>n</a:t>
            </a:r>
            <a:r>
              <a:rPr lang="nl-NL" sz="7200" b="1" u="sng" dirty="0" smtClean="0"/>
              <a:t>ationaal</a:t>
            </a:r>
            <a:endParaRPr lang="nl-NL" sz="7200" b="1" dirty="0"/>
          </a:p>
        </p:txBody>
      </p:sp>
      <p:pic>
        <p:nvPicPr>
          <p:cNvPr id="4098" name="Picture 2" descr="C:\Users\vdplasg\Downloads\shutterstock_51943882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515" y="1556792"/>
            <a:ext cx="6401916" cy="492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2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5496" y="-27384"/>
            <a:ext cx="8988424" cy="1323439"/>
          </a:xfrm>
          <a:prstGeom prst="rect">
            <a:avLst/>
          </a:prstGeom>
          <a:noFill/>
        </p:spPr>
        <p:txBody>
          <a:bodyPr wrap="square" rtlCol="0">
            <a:spAutoFit/>
          </a:bodyPr>
          <a:lstStyle/>
          <a:p>
            <a:pPr algn="ctr"/>
            <a:r>
              <a:rPr lang="nl-NL" sz="8000" b="1" u="sng" dirty="0" smtClean="0"/>
              <a:t>aanstaand</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descr="shutterstock_1177673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695" y="1354838"/>
            <a:ext cx="6826026" cy="547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al 3"/>
          <p:cNvSpPr/>
          <p:nvPr/>
        </p:nvSpPr>
        <p:spPr>
          <a:xfrm>
            <a:off x="7308304" y="5648672"/>
            <a:ext cx="228600" cy="228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flipH="1">
            <a:off x="7668344" y="5301208"/>
            <a:ext cx="864096" cy="46176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2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14536</TotalTime>
  <Words>545</Words>
  <Application>Microsoft Office PowerPoint</Application>
  <PresentationFormat>Diavoorstelling (4:3)</PresentationFormat>
  <Paragraphs>53</Paragraphs>
  <Slides>19</Slides>
  <Notes>8</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1769</cp:revision>
  <cp:lastPrinted>2018-05-14T06:34:36Z</cp:lastPrinted>
  <dcterms:created xsi:type="dcterms:W3CDTF">2014-06-10T08:03:16Z</dcterms:created>
  <dcterms:modified xsi:type="dcterms:W3CDTF">2018-12-12T08:48:50Z</dcterms:modified>
</cp:coreProperties>
</file>