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265" r:id="rId4"/>
    <p:sldId id="311" r:id="rId5"/>
    <p:sldId id="344" r:id="rId6"/>
    <p:sldId id="312" r:id="rId7"/>
    <p:sldId id="266" r:id="rId8"/>
    <p:sldId id="260" r:id="rId9"/>
    <p:sldId id="289" r:id="rId10"/>
    <p:sldId id="327" r:id="rId11"/>
    <p:sldId id="259" r:id="rId12"/>
    <p:sldId id="324" r:id="rId13"/>
    <p:sldId id="270" r:id="rId14"/>
    <p:sldId id="353" r:id="rId15"/>
    <p:sldId id="356" r:id="rId16"/>
    <p:sldId id="358" r:id="rId17"/>
    <p:sldId id="359" r:id="rId18"/>
    <p:sldId id="360" r:id="rId19"/>
    <p:sldId id="361" r:id="rId20"/>
    <p:sldId id="320" r:id="rId21"/>
    <p:sldId id="352" r:id="rId22"/>
    <p:sldId id="345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>
        <p:scale>
          <a:sx n="70" d="100"/>
          <a:sy n="70" d="100"/>
        </p:scale>
        <p:origin x="-1903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8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 smtClean="0"/>
              <a:t>Ik heb dit weekend de zolder opgeruimd. Niet zo’n leuk klusje vind ik. Ik vind het ook altijd lastig om oude spullen </a:t>
            </a:r>
            <a:r>
              <a:rPr lang="nl-NL" sz="2000" b="1" u="sng" dirty="0" smtClean="0"/>
              <a:t>af te danken</a:t>
            </a:r>
            <a:r>
              <a:rPr lang="nl-NL" sz="2000" dirty="0" smtClean="0"/>
              <a:t>, </a:t>
            </a:r>
            <a:r>
              <a:rPr lang="nl-NL" sz="2000" b="1" i="1" dirty="0" smtClean="0"/>
              <a:t>weg te doen</a:t>
            </a:r>
            <a:r>
              <a:rPr lang="nl-NL" sz="2000" dirty="0" smtClean="0"/>
              <a:t>. Het liefst wil ik alles bewaren. Maar het is </a:t>
            </a:r>
            <a:r>
              <a:rPr lang="nl-NL" sz="2000" b="1" u="sng" dirty="0" smtClean="0"/>
              <a:t>een kwestie van</a:t>
            </a:r>
            <a:r>
              <a:rPr lang="nl-NL" sz="2000" dirty="0" smtClean="0"/>
              <a:t> gewoon doen. </a:t>
            </a:r>
            <a:r>
              <a:rPr lang="nl-NL" sz="2000" b="1" i="1" dirty="0" smtClean="0"/>
              <a:t>Waar het om gaat</a:t>
            </a:r>
            <a:r>
              <a:rPr lang="nl-NL" sz="2000" dirty="0" smtClean="0"/>
              <a:t>, is dat je het gewoon moet doen. Ik had een hele stapel met spullen die ik wilde afdanken, wilde wegdoen. Maar waar gooi je het dan in? Als je voor </a:t>
            </a:r>
            <a:r>
              <a:rPr lang="nl-NL" sz="2000" b="1" u="sng" dirty="0" smtClean="0"/>
              <a:t>gemak</a:t>
            </a:r>
            <a:r>
              <a:rPr lang="nl-NL" sz="2000" dirty="0" smtClean="0"/>
              <a:t> kiest, voor</a:t>
            </a:r>
            <a:r>
              <a:rPr lang="nl-NL" sz="2000" b="1" i="1" dirty="0" smtClean="0"/>
              <a:t> de makkelijke manier</a:t>
            </a:r>
            <a:r>
              <a:rPr lang="nl-NL" sz="2000" dirty="0" smtClean="0"/>
              <a:t>, dan gooi je het gewoon allemaal in de container. Als je het in de container gooit, </a:t>
            </a:r>
            <a:r>
              <a:rPr lang="nl-NL" sz="2000" b="1" u="sng" dirty="0" smtClean="0"/>
              <a:t>belandt</a:t>
            </a:r>
            <a:r>
              <a:rPr lang="nl-NL" sz="2000" dirty="0" smtClean="0"/>
              <a:t> </a:t>
            </a:r>
            <a:r>
              <a:rPr lang="nl-NL" sz="2000" dirty="0" smtClean="0"/>
              <a:t>het afval op de vuilnisbelt. Het afval </a:t>
            </a:r>
            <a:r>
              <a:rPr lang="nl-NL" sz="2000" b="1" i="1" dirty="0" smtClean="0"/>
              <a:t>komt terecht</a:t>
            </a:r>
            <a:r>
              <a:rPr lang="nl-NL" sz="2000" dirty="0" smtClean="0"/>
              <a:t> op de vuilnisbelt. Dat is toch wel zonde. Ik </a:t>
            </a:r>
            <a:r>
              <a:rPr lang="nl-NL" sz="2000" b="1" u="sng" dirty="0" smtClean="0"/>
              <a:t>word </a:t>
            </a:r>
            <a:r>
              <a:rPr lang="nl-NL" sz="2000" b="1" u="sng" dirty="0" smtClean="0"/>
              <a:t>me ook bewust van</a:t>
            </a:r>
            <a:r>
              <a:rPr lang="nl-NL" sz="2000" dirty="0" smtClean="0"/>
              <a:t> hoeveel afval ik eigenlijk weggooi. Ik </a:t>
            </a:r>
            <a:r>
              <a:rPr lang="nl-NL" sz="2000" b="1" i="1" dirty="0" smtClean="0"/>
              <a:t>ga dat begrijpen</a:t>
            </a:r>
            <a:r>
              <a:rPr lang="nl-NL" sz="2000" dirty="0" smtClean="0"/>
              <a:t>. Als je mobiel </a:t>
            </a:r>
            <a:r>
              <a:rPr lang="nl-NL" sz="2000" b="1" u="sng" dirty="0" smtClean="0"/>
              <a:t>defect</a:t>
            </a:r>
            <a:r>
              <a:rPr lang="nl-NL" sz="2000" dirty="0" smtClean="0"/>
              <a:t> is, </a:t>
            </a:r>
            <a:r>
              <a:rPr lang="nl-NL" sz="2000" b="1" i="1" dirty="0" smtClean="0"/>
              <a:t>kapot</a:t>
            </a:r>
            <a:r>
              <a:rPr lang="nl-NL" sz="2000" dirty="0" smtClean="0"/>
              <a:t> is, dan hoef je hem misschien nog niet direct weg te gooien. Als je scherm defect is, </a:t>
            </a:r>
            <a:r>
              <a:rPr lang="nl-NL" sz="2000" b="1" u="sng" dirty="0" smtClean="0"/>
              <a:t>functioneert</a:t>
            </a:r>
            <a:r>
              <a:rPr lang="nl-NL" sz="2000" dirty="0" smtClean="0"/>
              <a:t> je mobiel misschien nog wel. Je mobiel </a:t>
            </a:r>
            <a:r>
              <a:rPr lang="nl-NL" sz="2000" b="1" i="1" dirty="0" smtClean="0"/>
              <a:t>werkt</a:t>
            </a:r>
            <a:r>
              <a:rPr lang="nl-NL" sz="2000" dirty="0" smtClean="0"/>
              <a:t> misschien nog wel. Misschien kan iemand anders een mobiel met een kapot scherm nog wel </a:t>
            </a:r>
            <a:r>
              <a:rPr lang="nl-NL" sz="2000" b="1" u="sng" dirty="0" smtClean="0"/>
              <a:t>waarderen</a:t>
            </a:r>
            <a:r>
              <a:rPr lang="nl-NL" sz="2000" dirty="0" smtClean="0"/>
              <a:t>. Misschien dat iemand anders nog wel </a:t>
            </a:r>
            <a:r>
              <a:rPr lang="nl-NL" sz="2000" b="1" i="1" dirty="0" smtClean="0"/>
              <a:t>laat merken dat hij blij is</a:t>
            </a:r>
            <a:r>
              <a:rPr lang="nl-NL" sz="2000" dirty="0" smtClean="0"/>
              <a:t> met deze mobiel. Als je iemand anders blij maakt, geeft dat veel </a:t>
            </a:r>
            <a:r>
              <a:rPr lang="nl-NL" sz="2000" b="1" u="sng" dirty="0" smtClean="0"/>
              <a:t>voldoening</a:t>
            </a:r>
            <a:r>
              <a:rPr lang="nl-NL" sz="2000" dirty="0" smtClean="0"/>
              <a:t>, dan geeft dat </a:t>
            </a:r>
            <a:r>
              <a:rPr lang="nl-NL" sz="2000" b="1" i="1" dirty="0" smtClean="0"/>
              <a:t>een tevreden gevoel</a:t>
            </a:r>
            <a:r>
              <a:rPr lang="nl-NL" sz="2000" dirty="0" smtClean="0"/>
              <a:t>. Ik heb dus alle spullen van mijn zolder weggegeven. Aan vrienden of familie of ik heb het naar </a:t>
            </a:r>
            <a:r>
              <a:rPr lang="nl-NL" sz="2000" dirty="0" smtClean="0"/>
              <a:t>een inzamelpunt gebracht. </a:t>
            </a:r>
            <a:r>
              <a:rPr lang="nl-NL" sz="2000" dirty="0" smtClean="0"/>
              <a:t>Bij ons in de buurt is bijvoorbeeld een container waar je </a:t>
            </a:r>
            <a:r>
              <a:rPr lang="nl-NL" sz="2000" b="1" u="sng" dirty="0" smtClean="0"/>
              <a:t>textiel</a:t>
            </a:r>
            <a:r>
              <a:rPr lang="nl-NL" sz="2000" dirty="0" smtClean="0"/>
              <a:t> in kunt gooien, </a:t>
            </a:r>
            <a:r>
              <a:rPr lang="nl-NL" sz="2000" b="1" i="1" dirty="0" smtClean="0"/>
              <a:t>spullen die van stof gemaakt zijn, zoals kleren en handdoeken</a:t>
            </a:r>
            <a:r>
              <a:rPr lang="nl-NL" sz="2000" dirty="0" smtClean="0"/>
              <a:t>. Gooien jullie daar ook wel eens spullen in?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waarderen</a:t>
            </a:r>
            <a:endParaRPr lang="nl-NL" sz="8000" b="1" u="sng" dirty="0"/>
          </a:p>
        </p:txBody>
      </p:sp>
      <p:pic>
        <p:nvPicPr>
          <p:cNvPr id="13314" name="Picture 2" descr="C:\Users\Kosterm\Downloads\shutterstock_1491011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331376"/>
            <a:ext cx="7883196" cy="52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voldoening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2" descr="C:\Users\Kosterm\Downloads\shutterstock_7515594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133470"/>
            <a:ext cx="6992048" cy="38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textiel</a:t>
            </a:r>
            <a:endParaRPr lang="nl-NL" sz="8000" b="1" u="sng" dirty="0"/>
          </a:p>
        </p:txBody>
      </p:sp>
      <p:pic>
        <p:nvPicPr>
          <p:cNvPr id="16386" name="Picture 2" descr="C:\Users\Kosterm\Downloads\shutterstock_7539190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5" y="3212977"/>
            <a:ext cx="6502258" cy="33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osterm\Downloads\shutterstock_408645670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3877"/>
            <a:ext cx="4339970" cy="28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26064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bewaren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606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afdanken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wil het liefst alles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bewaren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vind het lastig om oude spullen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af te danken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324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Kosterm\Downloads\shutterstock_7084312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58" y="1772816"/>
            <a:ext cx="3497994" cy="34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gemak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ongemak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voor </a:t>
            </a:r>
            <a:r>
              <a:rPr lang="nl-NL" sz="23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gemak</a:t>
            </a: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kiest, gooi je het in de container.</a:t>
            </a:r>
            <a:endParaRPr lang="nl-NL" sz="23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je afval weg brengt, veroorzaakt dat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ongemak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Kosterm\Downloads\shutterstock_787822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57245"/>
            <a:ext cx="3952596" cy="26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sterm\Downloads\shutterstock_4137578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873" y="1628800"/>
            <a:ext cx="2898653" cy="8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osterm\Downloads\shutterstock_41375783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628800"/>
            <a:ext cx="2898653" cy="8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osterm\Downloads\shutterstock_61939171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546" y="2544803"/>
            <a:ext cx="3920925" cy="26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26064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defect</a:t>
            </a:r>
            <a:endParaRPr lang="nl-NL" sz="6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549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intact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mobiel </a:t>
            </a:r>
            <a:r>
              <a:rPr lang="nl-NL" sz="23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defect</a:t>
            </a: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is, hoef je hem niet weg te gooien.</a:t>
            </a:r>
            <a:endParaRPr lang="nl-NL" sz="23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mobiel is nog helemaal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intact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2" descr="C:\Users\Kosterm\Downloads\shutterstock_7789089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800823"/>
            <a:ext cx="2016224" cy="33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osterm\Downloads\shutterstock_139995295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7917" y="1774889"/>
            <a:ext cx="18704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functioneren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weigeren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scherm is kapot, maar de mobiel </a:t>
            </a:r>
            <a:r>
              <a:rPr lang="nl-NL" sz="23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functioneert</a:t>
            </a: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nog.</a:t>
            </a:r>
            <a:endParaRPr lang="nl-NL" sz="23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mobiel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weigert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Hij gaat niet meer aan.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 descr="C:\Users\Kosterm\Downloads\shutterstock_3552963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5691" y="1702406"/>
            <a:ext cx="1951630" cy="34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osterm\Downloads\shutterstock_37394258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2443" y="1726611"/>
            <a:ext cx="3079997" cy="34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voldoening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onvrede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3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</a:t>
            </a: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emand anders blij maken, geeft veel </a:t>
            </a:r>
            <a:r>
              <a:rPr lang="nl-NL" sz="23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voldoening</a:t>
            </a:r>
            <a:r>
              <a:rPr lang="nl-NL" sz="23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3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Spullen zomaar weggooien, zorgt voor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onvrede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 descr="C:\Users\Kosterm\Downloads\shutterstock_751559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027" y="2998180"/>
            <a:ext cx="4012379" cy="22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240" y="3047975"/>
            <a:ext cx="4010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Kosterm\Downloads\shutterstock_149101187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027" y="1636374"/>
            <a:ext cx="1366937" cy="14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Kosterm\Downloads\shutterstock_78782205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4586" y="1624654"/>
            <a:ext cx="1521624" cy="13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27783" y="548680"/>
            <a:ext cx="347329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590013" y="476672"/>
            <a:ext cx="3638171" cy="6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het textiel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95535" y="4149079"/>
            <a:ext cx="2376265" cy="7777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79512" y="4169853"/>
            <a:ext cx="2787026" cy="6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het katoen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5395063" y="3364677"/>
            <a:ext cx="196353" cy="96227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93251" y="3350448"/>
            <a:ext cx="196353" cy="962275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5344715" y="4149080"/>
            <a:ext cx="1639272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43808" y="4149080"/>
            <a:ext cx="2444750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115057" y="4182652"/>
            <a:ext cx="2098588" cy="7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 wol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04411" y="4149080"/>
            <a:ext cx="2484147" cy="64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het linnen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7038701" y="4149080"/>
            <a:ext cx="1868930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937908" y="4170921"/>
            <a:ext cx="2098588" cy="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 zijde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363" name="Picture 3" descr="C:\Users\Kosterm\Downloads\shutterstock_143703245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981502"/>
            <a:ext cx="829744" cy="10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osterm\Downloads\shutterstock_7834059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64" y="4981502"/>
            <a:ext cx="1407768" cy="10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Kosterm\Downloads\shutterstock_10147287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890" y="4994472"/>
            <a:ext cx="1529097" cy="10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Kosterm\Downloads\shutterstock_124191103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617" y="4994471"/>
            <a:ext cx="1529097" cy="10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37 – 10 september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belanden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terechtkomen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Afval dat je in de container gooit,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belandt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op de vuilnisbelt.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0684" y="2852936"/>
            <a:ext cx="9133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waarderen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laten merken dat je blij bent met iets (of iemand)</a:t>
            </a:r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Zij kan de kapotte mobiel 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nog wel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waarderen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717"/>
            <a:ext cx="3481263" cy="21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Kosterm\Downloads\shutterstock_14910118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1116" y="4838094"/>
            <a:ext cx="1961049" cy="19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kwestie van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zaak van (waar het om gaat)</a:t>
            </a:r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20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Oude spullen weggooien vind ik lastig, maar het is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een kwestie van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gewoon doen.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osterm\Downloads\shutterstock_408646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32855"/>
            <a:ext cx="5184576" cy="34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zich bewust worden van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gaan begrijpen, doorkrijgen</a:t>
            </a: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Ik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word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me steeds meer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bewust van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wat ik allemaal weggooi.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840" y="2276872"/>
            <a:ext cx="3349528" cy="33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7937"/>
            <a:ext cx="8055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afdanken</a:t>
            </a:r>
            <a:endParaRPr lang="nl-NL" sz="8000" b="1" u="sng" dirty="0"/>
          </a:p>
        </p:txBody>
      </p:sp>
      <p:pic>
        <p:nvPicPr>
          <p:cNvPr id="3" name="Picture 2" descr="C:\Users\Kosterm\Downloads\shutterstock_4310545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484784"/>
            <a:ext cx="4761640" cy="49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004048" y="1916832"/>
            <a:ext cx="2304256" cy="1300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1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nl-NL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wegdoen</a:t>
            </a:r>
            <a:endParaRPr lang="nl-NL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sz="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7" name="Picture 3" descr="C:\Users\Kosterm\Downloads\shutterstock_568298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06" y="2304256"/>
            <a:ext cx="273618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9592" y="-2738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een kwestie van</a:t>
            </a:r>
            <a:endParaRPr lang="nl-NL" sz="8000" b="1" u="sng" dirty="0"/>
          </a:p>
        </p:txBody>
      </p:sp>
      <p:pic>
        <p:nvPicPr>
          <p:cNvPr id="3075" name="Picture 3" descr="C:\Users\Kosterm\Downloads\shutterstock_408646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01790"/>
            <a:ext cx="73301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gemak</a:t>
            </a:r>
            <a:endParaRPr lang="nl-NL" sz="8000" b="1" u="sng" dirty="0"/>
          </a:p>
        </p:txBody>
      </p:sp>
      <p:pic>
        <p:nvPicPr>
          <p:cNvPr id="6146" name="Picture 2" descr="C:\Users\Kosterm\Downloads\shutterstock_787822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629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belanden</a:t>
            </a:r>
            <a:endParaRPr lang="nl-NL" sz="8000" b="1" u="sng" dirty="0"/>
          </a:p>
        </p:txBody>
      </p:sp>
      <p:pic>
        <p:nvPicPr>
          <p:cNvPr id="4098" name="Picture 2" descr="C:\Users\Kosterm\Downloads\shutterstock_597557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007" y="1517956"/>
            <a:ext cx="7272808" cy="48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sterm\Downloads\shutterstock_14463026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561" y="2924944"/>
            <a:ext cx="2013572" cy="37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aaiende pijl 3"/>
          <p:cNvSpPr/>
          <p:nvPr/>
        </p:nvSpPr>
        <p:spPr>
          <a:xfrm>
            <a:off x="985155" y="1988840"/>
            <a:ext cx="3636404" cy="2202544"/>
          </a:xfrm>
          <a:prstGeom prst="circularArrow">
            <a:avLst>
              <a:gd name="adj1" fmla="val 5639"/>
              <a:gd name="adj2" fmla="val 1142319"/>
              <a:gd name="adj3" fmla="val 20498169"/>
              <a:gd name="adj4" fmla="val 10800000"/>
              <a:gd name="adj5" fmla="val 22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zich bewust worden van</a:t>
            </a:r>
            <a:endParaRPr lang="nl-NL" sz="8000" b="1" u="sng" dirty="0"/>
          </a:p>
        </p:txBody>
      </p:sp>
      <p:pic>
        <p:nvPicPr>
          <p:cNvPr id="8194" name="Picture 2" descr="C:\Users\Kosterm\Downloads\shutterstock_14453924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4621" y="1670984"/>
            <a:ext cx="2448272" cy="51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lkvormige toelichting 3"/>
          <p:cNvSpPr/>
          <p:nvPr/>
        </p:nvSpPr>
        <p:spPr>
          <a:xfrm>
            <a:off x="4283969" y="1285768"/>
            <a:ext cx="3456384" cy="2275652"/>
          </a:xfrm>
          <a:prstGeom prst="cloudCallout">
            <a:avLst>
              <a:gd name="adj1" fmla="val -63629"/>
              <a:gd name="adj2" fmla="val 49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760639"/>
            <a:ext cx="2120030" cy="13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defect</a:t>
            </a:r>
            <a:endParaRPr lang="nl-NL" sz="8000" b="1" u="sng" dirty="0"/>
          </a:p>
        </p:txBody>
      </p:sp>
      <p:pic>
        <p:nvPicPr>
          <p:cNvPr id="10242" name="Picture 2" descr="C:\Users\Kosterm\Downloads\shutterstock_7789089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5964" y="613505"/>
            <a:ext cx="3144308" cy="61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functioneren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 descr="C:\Users\Kosterm\Downloads\shutterstock_3552963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409698"/>
            <a:ext cx="2880320" cy="50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465</Words>
  <Application>Microsoft Office PowerPoint</Application>
  <PresentationFormat>Diavoorstelling (4:3)</PresentationFormat>
  <Paragraphs>229</Paragraphs>
  <Slides>22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Routledge, Mandy</cp:lastModifiedBy>
  <cp:revision>435</cp:revision>
  <dcterms:created xsi:type="dcterms:W3CDTF">2019-03-05T11:12:30Z</dcterms:created>
  <dcterms:modified xsi:type="dcterms:W3CDTF">2019-09-10T09:18:13Z</dcterms:modified>
</cp:coreProperties>
</file>