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311" r:id="rId4"/>
    <p:sldId id="265" r:id="rId5"/>
    <p:sldId id="344" r:id="rId6"/>
    <p:sldId id="266" r:id="rId7"/>
    <p:sldId id="260" r:id="rId8"/>
    <p:sldId id="289" r:id="rId9"/>
    <p:sldId id="327" r:id="rId10"/>
    <p:sldId id="259" r:id="rId11"/>
    <p:sldId id="312" r:id="rId12"/>
    <p:sldId id="324" r:id="rId13"/>
    <p:sldId id="270" r:id="rId14"/>
    <p:sldId id="348" r:id="rId15"/>
    <p:sldId id="343" r:id="rId16"/>
    <p:sldId id="351" r:id="rId17"/>
    <p:sldId id="353" r:id="rId18"/>
    <p:sldId id="320" r:id="rId19"/>
    <p:sldId id="352" r:id="rId20"/>
    <p:sldId id="345" r:id="rId21"/>
    <p:sldId id="347" r:id="rId22"/>
    <p:sldId id="34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25-6-2019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8mZGLRY2L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100" u="sng" dirty="0" smtClean="0"/>
              <a:t>Semantisatieverhaal</a:t>
            </a:r>
            <a:r>
              <a:rPr lang="nl-NL" sz="2100" u="sng" dirty="0" smtClean="0"/>
              <a:t>:</a:t>
            </a:r>
          </a:p>
          <a:p>
            <a:pPr marL="0" indent="0" fontAlgn="b">
              <a:buNone/>
            </a:pPr>
            <a:r>
              <a:rPr lang="nl-NL" sz="2100" dirty="0" smtClean="0"/>
              <a:t>Ik zag een heel bijzonder filmpje op </a:t>
            </a:r>
            <a:r>
              <a:rPr lang="nl-NL" sz="2100" dirty="0" err="1" smtClean="0"/>
              <a:t>Youtube</a:t>
            </a:r>
            <a:r>
              <a:rPr lang="nl-NL" sz="2100" dirty="0" smtClean="0"/>
              <a:t>. Het ging over een huisdier dat</a:t>
            </a:r>
            <a:r>
              <a:rPr lang="nl-NL" sz="2100" dirty="0" smtClean="0"/>
              <a:t> je </a:t>
            </a:r>
            <a:r>
              <a:rPr lang="nl-NL" sz="2100" b="1" u="sng" dirty="0" smtClean="0"/>
              <a:t>nauwelijks</a:t>
            </a:r>
            <a:r>
              <a:rPr lang="nl-NL" sz="2100" dirty="0" smtClean="0"/>
              <a:t>, </a:t>
            </a:r>
            <a:r>
              <a:rPr lang="nl-NL" sz="2100" b="1" i="1" dirty="0" smtClean="0"/>
              <a:t>bijna niet</a:t>
            </a:r>
            <a:r>
              <a:rPr lang="nl-NL" sz="2100" dirty="0" smtClean="0"/>
              <a:t>, tegenkomt. Deze mensen hebben een beer als huisdier. Dat is wel heel bijzonder toch? Dat zie je nauwelijks. (</a:t>
            </a:r>
            <a:r>
              <a:rPr lang="nl-NL" sz="2100" i="1" dirty="0" smtClean="0"/>
              <a:t>klik op de link voor een filmpje, niet nodig om het hele filmpje te kijken</a:t>
            </a:r>
            <a:r>
              <a:rPr lang="nl-NL" sz="2100" dirty="0" smtClean="0"/>
              <a:t>). Wat </a:t>
            </a:r>
            <a:r>
              <a:rPr lang="nl-NL" sz="2100" b="1" u="sng" dirty="0" smtClean="0"/>
              <a:t>concluderen</a:t>
            </a:r>
            <a:r>
              <a:rPr lang="nl-NL" sz="2100" dirty="0" smtClean="0"/>
              <a:t> jullie na het zien van dit filmpje? Wat </a:t>
            </a:r>
            <a:r>
              <a:rPr lang="nl-NL" sz="2100" b="1" i="1" dirty="0" smtClean="0"/>
              <a:t>vinden jullie nadat je er over hebt nagedacht of het hebt onderzocht</a:t>
            </a:r>
            <a:r>
              <a:rPr lang="nl-NL" sz="2100" dirty="0" smtClean="0"/>
              <a:t>? Vinden jullie dat je een beer als huisdier mag hebben? Of vinden jullie dat deze mensen </a:t>
            </a:r>
            <a:r>
              <a:rPr lang="nl-NL" sz="2100" b="1" u="sng" dirty="0" smtClean="0"/>
              <a:t>in overtreding zijn</a:t>
            </a:r>
            <a:r>
              <a:rPr lang="nl-NL" sz="2100" dirty="0" smtClean="0"/>
              <a:t>? Dat ze </a:t>
            </a:r>
            <a:r>
              <a:rPr lang="nl-NL" sz="2100" b="1" i="1" dirty="0" smtClean="0"/>
              <a:t>iets doen wat volgens de wet niet mag</a:t>
            </a:r>
            <a:r>
              <a:rPr lang="nl-NL" sz="2100" dirty="0" smtClean="0"/>
              <a:t>? </a:t>
            </a:r>
            <a:r>
              <a:rPr lang="nl-NL" sz="2100" dirty="0" smtClean="0"/>
              <a:t>Het lijkt mij ook best wel gevaarlijk, zo’n beer in huis. </a:t>
            </a:r>
            <a:r>
              <a:rPr lang="nl-NL" sz="2100" b="1" u="sng" dirty="0" smtClean="0"/>
              <a:t>Tot op heden</a:t>
            </a:r>
            <a:r>
              <a:rPr lang="nl-NL" sz="2100" dirty="0" smtClean="0"/>
              <a:t>, </a:t>
            </a:r>
            <a:r>
              <a:rPr lang="nl-NL" sz="2100" b="1" i="1" dirty="0" smtClean="0"/>
              <a:t>tot nu toe</a:t>
            </a:r>
            <a:r>
              <a:rPr lang="nl-NL" sz="2100" dirty="0" smtClean="0"/>
              <a:t>, is er gelukkig niks gebeurd. Maar deze mensen </a:t>
            </a:r>
            <a:r>
              <a:rPr lang="nl-NL" sz="2100" b="1" u="sng" dirty="0" smtClean="0"/>
              <a:t>riskeren</a:t>
            </a:r>
            <a:r>
              <a:rPr lang="nl-NL" sz="2100" dirty="0" smtClean="0"/>
              <a:t> wel een aanval van de beer. Riskeren betekent </a:t>
            </a:r>
            <a:r>
              <a:rPr lang="nl-NL" sz="2100" b="1" i="1" dirty="0" smtClean="0"/>
              <a:t>iets doen terwijl je weet dat het vervelend kan aflopen</a:t>
            </a:r>
            <a:r>
              <a:rPr lang="nl-NL" sz="2100" dirty="0" smtClean="0"/>
              <a:t>. Het zit wel in </a:t>
            </a:r>
            <a:r>
              <a:rPr lang="nl-NL" sz="2100" b="1" u="sng" dirty="0" smtClean="0"/>
              <a:t>de aard</a:t>
            </a:r>
            <a:r>
              <a:rPr lang="nl-NL" sz="2100" dirty="0" smtClean="0"/>
              <a:t> van de beer dat hij boos kan worden. De aard is </a:t>
            </a:r>
            <a:r>
              <a:rPr lang="nl-NL" sz="2100" b="1" i="1" dirty="0" smtClean="0"/>
              <a:t>de manier waarop iets of iemand in elkaar zit</a:t>
            </a:r>
            <a:r>
              <a:rPr lang="nl-NL" sz="2100" dirty="0" smtClean="0"/>
              <a:t>. Beren zijn wel wilde dieren. Als je je in de bossen </a:t>
            </a:r>
            <a:r>
              <a:rPr lang="nl-NL" sz="2100" b="1" u="sng" dirty="0" smtClean="0"/>
              <a:t>begeeft</a:t>
            </a:r>
            <a:r>
              <a:rPr lang="nl-NL" sz="2100" dirty="0" smtClean="0"/>
              <a:t>, als je naar de bossen </a:t>
            </a:r>
            <a:r>
              <a:rPr lang="nl-NL" sz="2100" b="1" i="1" dirty="0" smtClean="0"/>
              <a:t>gaat</a:t>
            </a:r>
            <a:r>
              <a:rPr lang="nl-NL" sz="2100" dirty="0" smtClean="0"/>
              <a:t>, bijvoorbeeld in Canada, dan moet je ook oppassen voor beren. Gelukkig is </a:t>
            </a:r>
            <a:r>
              <a:rPr lang="nl-NL" sz="2100" b="1" u="sng" dirty="0" smtClean="0"/>
              <a:t>de omvang</a:t>
            </a:r>
            <a:r>
              <a:rPr lang="nl-NL" sz="2100" dirty="0" smtClean="0"/>
              <a:t>, </a:t>
            </a:r>
            <a:r>
              <a:rPr lang="nl-NL" sz="2100" b="1" i="1" dirty="0" smtClean="0"/>
              <a:t>de hoeveelheid</a:t>
            </a:r>
            <a:r>
              <a:rPr lang="nl-NL" sz="2100" dirty="0" smtClean="0"/>
              <a:t>, van aanvallen door beren heel klein. Er worden in Canada maar heel weinig mensen aangevallen door beren. Veel mensen die in de bossen van Canada gaan wandelen zijn </a:t>
            </a:r>
            <a:r>
              <a:rPr lang="nl-NL" sz="2100" b="1" u="sng" dirty="0" smtClean="0"/>
              <a:t>uitgerust met</a:t>
            </a:r>
            <a:r>
              <a:rPr lang="nl-NL" sz="2100" dirty="0" smtClean="0"/>
              <a:t> berenspray. Deze mensen </a:t>
            </a:r>
            <a:r>
              <a:rPr lang="nl-NL" sz="2100" b="1" i="1" dirty="0" smtClean="0"/>
              <a:t>zorgen</a:t>
            </a:r>
            <a:r>
              <a:rPr lang="nl-NL" sz="2100" dirty="0" smtClean="0"/>
              <a:t> </a:t>
            </a:r>
            <a:r>
              <a:rPr lang="nl-NL" sz="2100" b="1" i="1" dirty="0" smtClean="0"/>
              <a:t>dat ze</a:t>
            </a:r>
            <a:r>
              <a:rPr lang="nl-NL" sz="2100" dirty="0" smtClean="0"/>
              <a:t> berenspray </a:t>
            </a:r>
            <a:r>
              <a:rPr lang="nl-NL" sz="2100" b="1" i="1" dirty="0" smtClean="0"/>
              <a:t>hebben</a:t>
            </a:r>
            <a:r>
              <a:rPr lang="nl-NL" sz="2100" dirty="0" smtClean="0"/>
              <a:t>. Dat is een spuitbus waarmee je beren laat schrikken. Er zijn </a:t>
            </a:r>
            <a:r>
              <a:rPr lang="nl-NL" sz="2100" b="1" u="sng" dirty="0" smtClean="0"/>
              <a:t>overigens</a:t>
            </a:r>
            <a:r>
              <a:rPr lang="nl-NL" sz="2100" dirty="0" smtClean="0"/>
              <a:t>, </a:t>
            </a:r>
            <a:r>
              <a:rPr lang="nl-NL" sz="2100" b="1" i="1" dirty="0" smtClean="0"/>
              <a:t>trouwens</a:t>
            </a:r>
            <a:r>
              <a:rPr lang="nl-NL" sz="2100" dirty="0" smtClean="0"/>
              <a:t>, niet veel mensen die de berenspray ook echt moeten gebruiken. </a:t>
            </a:r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</a:t>
            </a:r>
            <a:r>
              <a:rPr lang="nl-NL" sz="8000" b="1" u="sng" dirty="0" smtClean="0"/>
              <a:t>omvang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Picture 2" descr="C:\Users\Kosterm\Downloads\shutterstock_3898776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995684"/>
            <a:ext cx="5246885" cy="26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osterm\Downloads\shutterstock_54779147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20" y="3429000"/>
            <a:ext cx="2724627" cy="23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uitrusten met</a:t>
            </a:r>
            <a:endParaRPr lang="nl-NL" sz="8000" b="1" u="sng" dirty="0"/>
          </a:p>
        </p:txBody>
      </p:sp>
      <p:pic>
        <p:nvPicPr>
          <p:cNvPr id="11266" name="Picture 2" descr="C:\Users\Kosterm\Downloads\shutterstock_3537651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262" y="1331376"/>
            <a:ext cx="4103046" cy="55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overigens</a:t>
            </a:r>
            <a:endParaRPr lang="nl-NL" sz="8000" b="1" u="sng" dirty="0"/>
          </a:p>
        </p:txBody>
      </p:sp>
      <p:pic>
        <p:nvPicPr>
          <p:cNvPr id="15362" name="Picture 2" descr="C:\Users\Kosterm\Downloads\shutterstock_10598507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276872"/>
            <a:ext cx="4665167" cy="31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osterm\Downloads\shutterstock_10331732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12323"/>
            <a:ext cx="2592288" cy="39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8112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nauwelijks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15816" y="400506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regelmatig</a:t>
            </a:r>
            <a:endParaRPr lang="nl-NL" sz="700" dirty="0"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4853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voortdurend</a:t>
            </a:r>
            <a:endParaRPr lang="nl-NL" sz="8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150330" y="4853528"/>
            <a:ext cx="2861831" cy="591696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131840" y="4857526"/>
            <a:ext cx="3551458" cy="4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op veel momenten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4775" y="5445224"/>
            <a:ext cx="2795056" cy="479710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kstvak 2"/>
          <p:cNvSpPr txBox="1">
            <a:spLocks noChangeArrowheads="1"/>
          </p:cNvSpPr>
          <p:nvPr/>
        </p:nvSpPr>
        <p:spPr bwMode="auto">
          <a:xfrm>
            <a:off x="264774" y="5396401"/>
            <a:ext cx="2507026" cy="4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bijna niet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6012161" y="4317442"/>
            <a:ext cx="2736303" cy="591696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6012160" y="4321440"/>
            <a:ext cx="2592288" cy="4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de hele tijd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Kosterm\Downloads\shutterstock_10141140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272" y="2031340"/>
            <a:ext cx="2846880" cy="19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434" y="2739937"/>
            <a:ext cx="2816397" cy="18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Kosterm\Downloads\shutterstock_32585811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977562"/>
            <a:ext cx="2850774" cy="23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1829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aan de regels houden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16017" y="182910"/>
            <a:ext cx="424847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 overtreding zijn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doen wat er afgesproken is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houd me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altijd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 de regels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het verkeer.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iets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doen wat volgens de wet niet mag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mensen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zijn in overtreding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108" y="2564904"/>
            <a:ext cx="1296144" cy="27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882" y="3717032"/>
            <a:ext cx="23408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Kosterm\Downloads\shutterstock_1602505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28666"/>
            <a:ext cx="3225217" cy="244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sterm\Downloads\shutterstock_11178788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604" y="256490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005064"/>
            <a:ext cx="2808311" cy="1277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448040"/>
            <a:ext cx="2808312" cy="125806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042772"/>
            <a:ext cx="3138805" cy="133044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informatie verzamelen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3" y="3432036"/>
            <a:ext cx="3138805" cy="127595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nadenken / onderzoeken</a:t>
            </a:r>
            <a:endParaRPr lang="nl-NL" sz="700" dirty="0"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4853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concluderen</a:t>
            </a:r>
            <a:endParaRPr lang="nl-NL" sz="800" dirty="0">
              <a:effectLst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6012161" y="4317442"/>
            <a:ext cx="2736303" cy="1271798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6012160" y="4321440"/>
            <a:ext cx="2736304" cy="4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iets begrijpen na veel nadenken of onderzoek doen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Picture 2" descr="C:\Users\Kosterm\Downloads\shutterstock_11261032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825" y="446090"/>
            <a:ext cx="2189615" cy="29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sterm\Downloads\shutterstock_73473243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1" y="907835"/>
            <a:ext cx="2808311" cy="24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sterm\Downloads\shutterstock_57213956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750" y="1628800"/>
            <a:ext cx="2715074" cy="23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/>
          <p:nvPr/>
        </p:nvSpPr>
        <p:spPr>
          <a:xfrm>
            <a:off x="6263640" y="404664"/>
            <a:ext cx="2196792" cy="152432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6228184" y="394916"/>
            <a:ext cx="2317646" cy="6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hoeveelheid, de grootte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2754887" y="404664"/>
            <a:ext cx="347329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699792" y="289848"/>
            <a:ext cx="351784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de </a:t>
            </a:r>
            <a:r>
              <a:rPr lang="nl-NL" sz="4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omvang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64131" y="3645024"/>
            <a:ext cx="3631805" cy="77776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51521" y="3645024"/>
            <a:ext cx="3888432" cy="7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Trebuchet MS" panose="020B0603020202020204" pitchFamily="34" charset="0"/>
                <a:ea typeface="Calibri"/>
                <a:cs typeface="Times New Roman"/>
              </a:rPr>
              <a:t>de </a:t>
            </a:r>
            <a:r>
              <a:rPr lang="nl-NL" sz="4000" dirty="0" smtClean="0">
                <a:latin typeface="Trebuchet MS" panose="020B0603020202020204" pitchFamily="34" charset="0"/>
                <a:ea typeface="Calibri"/>
                <a:cs typeface="Times New Roman"/>
              </a:rPr>
              <a:t>buikomvang</a:t>
            </a:r>
            <a:endParaRPr lang="nl-NL" sz="40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39953" y="3645024"/>
            <a:ext cx="4405877" cy="129614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133968" y="3573016"/>
            <a:ext cx="45725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de omvang van berenaanvallen</a:t>
            </a:r>
            <a:endParaRPr lang="nl-NL" sz="40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7" name="Picture 2" descr="C:\Users\Kosterm\Downloads\shutterstock_3898776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2141" y="5000558"/>
            <a:ext cx="2112267" cy="10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Kosterm\Downloads\shutterstock_54779147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5000558"/>
            <a:ext cx="1228183" cy="10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Kosterm\Downloads\shutterstock_13725817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181" y="4479092"/>
            <a:ext cx="2308675" cy="15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tot op heden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tot nu toe</a:t>
            </a:r>
            <a:endParaRPr lang="nl-NL" sz="5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Tot op heden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is er gelukkig niks gebeurd.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0684" y="2924944"/>
            <a:ext cx="9133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zich begeven in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ergens heen gaan</a:t>
            </a:r>
            <a:endParaRPr lang="nl-NL" sz="5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Als je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je in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de bossen van Canada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begeeft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, moet je oppassen voor beren.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7" y="1234408"/>
            <a:ext cx="4728113" cy="13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Kosterm\Downloads\shutterstock_7135101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279215"/>
            <a:ext cx="2304256" cy="15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riskeren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iets doen terwijl je weet dat het vervelend kan aflopen</a:t>
            </a:r>
            <a:endParaRPr lang="nl-NL" sz="5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Deze mensen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riskeren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een aanval van de beer.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osterm\Downloads\shutterstock_3898776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995684"/>
            <a:ext cx="5246885" cy="26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0" y="3501008"/>
            <a:ext cx="2899693" cy="20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>
            <a:off x="3131840" y="4581128"/>
            <a:ext cx="1350404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</a:t>
            </a:r>
            <a:r>
              <a:rPr lang="nl-NL" dirty="0" smtClean="0">
                <a:solidFill>
                  <a:srgbClr val="C00000"/>
                </a:solidFill>
              </a:rPr>
              <a:t>26 </a:t>
            </a:r>
            <a:r>
              <a:rPr lang="nl-NL" dirty="0" smtClean="0">
                <a:solidFill>
                  <a:srgbClr val="C00000"/>
                </a:solidFill>
              </a:rPr>
              <a:t>– </a:t>
            </a:r>
            <a:r>
              <a:rPr lang="nl-NL" dirty="0" smtClean="0">
                <a:solidFill>
                  <a:srgbClr val="C00000"/>
                </a:solidFill>
              </a:rPr>
              <a:t>25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juni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</a:t>
            </a:r>
            <a:r>
              <a:rPr lang="nl-NL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uitrusten met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zorgen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dat iets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of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iemand iets heeft</a:t>
            </a:r>
            <a:endParaRPr lang="nl-NL" sz="5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6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Veel mensen die wandelen in Canada zijn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uitgerust met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berenspray.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osterm\Downloads\shutterstock_3537651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1988840"/>
            <a:ext cx="2620939" cy="35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aard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manier waarop iets of iemand in elkaar zit</a:t>
            </a:r>
            <a:endParaRPr lang="nl-NL" sz="5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5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5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8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zit in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aard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van de beer dat hij boos kan worden.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osterm\Downloads\shutterstock_188194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52820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overigens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trouwens</a:t>
            </a:r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Er zijn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overigens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niet veel mensen die de berenspray ook echt moeten gebruiken.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osterm\Downloads\shutterstock_10598507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276872"/>
            <a:ext cx="4665167" cy="31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osterm\Downloads\shutterstock_10331732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12323"/>
            <a:ext cx="2592288" cy="39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899592" y="-27384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nauwelijks</a:t>
            </a:r>
            <a:endParaRPr lang="nl-NL" sz="8000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96055"/>
            <a:ext cx="8095023" cy="52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895891" y="648866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https://www.youtube.com/watch?v=_8mZGLRY2L0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7937"/>
            <a:ext cx="8055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concluderen</a:t>
            </a:r>
            <a:endParaRPr lang="nl-NL" sz="8000" b="1" u="sng" dirty="0"/>
          </a:p>
        </p:txBody>
      </p:sp>
      <p:pic>
        <p:nvPicPr>
          <p:cNvPr id="3" name="Picture 2" descr="C:\Users\Kosterm\Downloads\shutterstock_11261032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1736" y="1772816"/>
            <a:ext cx="3726160" cy="47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 overtreding zijn</a:t>
            </a:r>
            <a:endParaRPr lang="nl-NL" sz="80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700808"/>
            <a:ext cx="2247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3068960"/>
            <a:ext cx="52390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Kosterm\Downloads\shutterstock_11178788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57533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tot op heden</a:t>
            </a:r>
            <a:endParaRPr lang="nl-NL" sz="8000" b="1" u="sng" dirty="0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1043608" y="4581128"/>
            <a:ext cx="518457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6444208" y="4149080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vandaag</a:t>
            </a:r>
            <a:endParaRPr lang="nl-N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700997"/>
            <a:ext cx="2584896" cy="14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2581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riskeren</a:t>
            </a:r>
            <a:endParaRPr lang="nl-NL" sz="8000" b="1" u="sng" dirty="0"/>
          </a:p>
        </p:txBody>
      </p:sp>
      <p:pic>
        <p:nvPicPr>
          <p:cNvPr id="8194" name="Picture 2" descr="C:\Users\Kosterm\Downloads\shutterstock_3898776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1704" y="2564904"/>
            <a:ext cx="54229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3131840" y="4581128"/>
            <a:ext cx="1350404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2" y="3504419"/>
            <a:ext cx="2996464" cy="20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aard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475656" y="5445224"/>
            <a:ext cx="148764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C:\Users\Kosterm\Downloads\shutterstock_188194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257385" cy="484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zich begeven in</a:t>
            </a:r>
            <a:endParaRPr lang="nl-NL" sz="8000" b="1" u="sng" dirty="0"/>
          </a:p>
        </p:txBody>
      </p:sp>
      <p:pic>
        <p:nvPicPr>
          <p:cNvPr id="10242" name="Picture 2" descr="C:\Users\Kosterm\Downloads\shutterstock_713510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331376"/>
            <a:ext cx="7667605" cy="51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553</Words>
  <Application>Microsoft Office PowerPoint</Application>
  <PresentationFormat>Diavoorstelling (4:3)</PresentationFormat>
  <Paragraphs>132</Paragraphs>
  <Slides>22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Koster, Mariët</cp:lastModifiedBy>
  <cp:revision>390</cp:revision>
  <dcterms:created xsi:type="dcterms:W3CDTF">2019-03-05T11:12:30Z</dcterms:created>
  <dcterms:modified xsi:type="dcterms:W3CDTF">2019-06-25T09:16:26Z</dcterms:modified>
</cp:coreProperties>
</file>