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3" r:id="rId2"/>
    <p:sldId id="257" r:id="rId3"/>
    <p:sldId id="340" r:id="rId4"/>
    <p:sldId id="311" r:id="rId5"/>
    <p:sldId id="265" r:id="rId6"/>
    <p:sldId id="266" r:id="rId7"/>
    <p:sldId id="260" r:id="rId8"/>
    <p:sldId id="289" r:id="rId9"/>
    <p:sldId id="327" r:id="rId10"/>
    <p:sldId id="259" r:id="rId11"/>
    <p:sldId id="312" r:id="rId12"/>
    <p:sldId id="324" r:id="rId13"/>
    <p:sldId id="270" r:id="rId14"/>
    <p:sldId id="342" r:id="rId15"/>
    <p:sldId id="338" r:id="rId16"/>
    <p:sldId id="339" r:id="rId17"/>
    <p:sldId id="333" r:id="rId18"/>
    <p:sldId id="335" r:id="rId19"/>
    <p:sldId id="320"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71" autoAdjust="0"/>
  </p:normalViewPr>
  <p:slideViewPr>
    <p:cSldViewPr>
      <p:cViewPr>
        <p:scale>
          <a:sx n="70" d="100"/>
          <a:sy n="70" d="100"/>
        </p:scale>
        <p:origin x="-133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25-6-2019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fontAlgn="b">
              <a:buNone/>
            </a:pPr>
            <a:endParaRPr lang="nl-NL" sz="120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25-6-2019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25-6-2019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25-6-2019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25-6-2019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25-6-2019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25-6-2019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25-6-2019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png"/><Relationship Id="rId7"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smtClean="0"/>
              <a:t>Semantisatieverhaal</a:t>
            </a:r>
            <a:r>
              <a:rPr lang="nl-NL" sz="2000" u="sng" dirty="0" smtClean="0"/>
              <a:t>: </a:t>
            </a:r>
            <a:r>
              <a:rPr lang="nl-NL" sz="2000" dirty="0" smtClean="0"/>
              <a:t>Een paar weken geleden is er een </a:t>
            </a:r>
            <a:r>
              <a:rPr lang="nl-NL" sz="2000" b="1" u="sng" dirty="0" smtClean="0"/>
              <a:t>ongeval</a:t>
            </a:r>
            <a:r>
              <a:rPr lang="nl-NL" sz="2000" dirty="0" smtClean="0"/>
              <a:t> gebeurd. Het ongeval is </a:t>
            </a:r>
            <a:r>
              <a:rPr lang="nl-NL" sz="2000" b="1" i="1" dirty="0" smtClean="0"/>
              <a:t>de onverwachte gebeurtenis met schade of verwondingen</a:t>
            </a:r>
            <a:r>
              <a:rPr lang="nl-NL" sz="2000" dirty="0" smtClean="0"/>
              <a:t>. Het was een verkeersongeval. Ik reed met mijn auto over de weg en toen zag ik opeens iets. Ik hoorde ook een kleine bonk. Ik ben meteen gestopt en heb gekeken wat er was gebeurd. Op de straat lag een egel. Ik had deze egel aangereden. De egel was niet dood, maar het ging ook niet goed met hem. Ik zag wat bloed en ik voelde mij </a:t>
            </a:r>
            <a:r>
              <a:rPr lang="nl-NL" sz="2000" b="1" u="sng" dirty="0" smtClean="0"/>
              <a:t>onwel</a:t>
            </a:r>
            <a:r>
              <a:rPr lang="nl-NL" sz="2000" dirty="0" smtClean="0"/>
              <a:t> worden, </a:t>
            </a:r>
            <a:r>
              <a:rPr lang="nl-NL" sz="2000" b="1" i="1" dirty="0" smtClean="0"/>
              <a:t>een beetje ziek, lichamelijk niet in orde</a:t>
            </a:r>
            <a:r>
              <a:rPr lang="nl-NL" sz="2000" dirty="0" smtClean="0"/>
              <a:t>. Ik kan niet zo goed tegen bloed. Maar wat moest ik nu doen? Ik wist helemaal niet hoe ik een zieke egel kon helpen. Mijn EHBO-</a:t>
            </a:r>
            <a:r>
              <a:rPr lang="nl-NL" sz="2000" b="1" u="sng" dirty="0" smtClean="0"/>
              <a:t>vaardigheden</a:t>
            </a:r>
            <a:r>
              <a:rPr lang="nl-NL" sz="2000" dirty="0" smtClean="0"/>
              <a:t> zijn niet zo goed. De vaardigheid is </a:t>
            </a:r>
            <a:r>
              <a:rPr lang="nl-NL" sz="2000" b="1" i="1" dirty="0" smtClean="0"/>
              <a:t>iets waar je handig in bent</a:t>
            </a:r>
            <a:r>
              <a:rPr lang="nl-NL" sz="2000" dirty="0" smtClean="0"/>
              <a:t>. Ik kan bijvoorbeeld niet </a:t>
            </a:r>
            <a:r>
              <a:rPr lang="nl-NL" sz="2000" b="1" u="sng" dirty="0" smtClean="0"/>
              <a:t>reanimeren</a:t>
            </a:r>
            <a:r>
              <a:rPr lang="nl-NL" sz="2000" dirty="0" smtClean="0"/>
              <a:t>, </a:t>
            </a:r>
            <a:r>
              <a:rPr lang="nl-NL" sz="2000" b="1" i="1" dirty="0" smtClean="0"/>
              <a:t>de hartslag of de ademhaling weer proberen op gang te krijgen</a:t>
            </a:r>
            <a:r>
              <a:rPr lang="nl-NL" sz="2000" dirty="0" smtClean="0"/>
              <a:t>. Gelukkig kwamen er al snel mensen uit de buurt helpen. Eén iemand was een </a:t>
            </a:r>
            <a:r>
              <a:rPr lang="nl-NL" sz="2000" b="1" u="sng" dirty="0" smtClean="0"/>
              <a:t>ervaren</a:t>
            </a:r>
            <a:r>
              <a:rPr lang="nl-NL" sz="2000" dirty="0" smtClean="0"/>
              <a:t> EHBO’er. Een EHBO’er </a:t>
            </a:r>
            <a:r>
              <a:rPr lang="nl-NL" sz="2000" b="1" i="1" dirty="0" smtClean="0"/>
              <a:t>die iets al vaak heeft gedaan en er goed in is</a:t>
            </a:r>
            <a:r>
              <a:rPr lang="nl-NL" sz="2000" dirty="0" smtClean="0"/>
              <a:t>. Deze mevrouw wist gelukkig iets meer over het helpen van de egel. </a:t>
            </a:r>
            <a:r>
              <a:rPr lang="nl-NL" sz="2000" b="1" u="sng" dirty="0" smtClean="0"/>
              <a:t>Mede</a:t>
            </a:r>
            <a:r>
              <a:rPr lang="nl-NL" sz="2000" dirty="0" smtClean="0"/>
              <a:t>, </a:t>
            </a:r>
            <a:r>
              <a:rPr lang="nl-NL" sz="2000" b="1" i="1" dirty="0" smtClean="0"/>
              <a:t>ook</a:t>
            </a:r>
            <a:r>
              <a:rPr lang="nl-NL" sz="2000" dirty="0" smtClean="0"/>
              <a:t>, dankzij deze vrouw is de egel gered. </a:t>
            </a:r>
            <a:r>
              <a:rPr lang="nl-NL" sz="2000" b="1" u="sng" dirty="0" smtClean="0"/>
              <a:t>Het herstel</a:t>
            </a:r>
            <a:r>
              <a:rPr lang="nl-NL" sz="2000" dirty="0" smtClean="0"/>
              <a:t>, </a:t>
            </a:r>
            <a:r>
              <a:rPr lang="nl-NL" sz="2000" b="1" i="1" dirty="0" smtClean="0"/>
              <a:t>het beter worden</a:t>
            </a:r>
            <a:r>
              <a:rPr lang="nl-NL" sz="2000" dirty="0" smtClean="0"/>
              <a:t> van de egel ging heel goed. Nu is hij weer helemaal gezond. Ik ben nu </a:t>
            </a:r>
            <a:r>
              <a:rPr lang="nl-NL" sz="2000" b="1" u="sng" dirty="0" smtClean="0"/>
              <a:t>een petitie</a:t>
            </a:r>
            <a:r>
              <a:rPr lang="nl-NL" sz="2000" dirty="0" smtClean="0"/>
              <a:t> gestart. Een petitie is </a:t>
            </a:r>
            <a:r>
              <a:rPr lang="nl-NL" sz="2000" b="1" i="1" dirty="0" smtClean="0"/>
              <a:t>een verzoek op papier om iets te doen, meestal aan de regering of aan de directie</a:t>
            </a:r>
            <a:r>
              <a:rPr lang="nl-NL" sz="2000" dirty="0" smtClean="0"/>
              <a:t>. Ik wil met deze petitie bereiken dat er meer plekken komen waar egels veilig kunnen oversteken. De petitie is gestart </a:t>
            </a:r>
            <a:r>
              <a:rPr lang="nl-NL" sz="2000" b="1" u="sng" dirty="0" smtClean="0"/>
              <a:t>op initiatief van</a:t>
            </a:r>
            <a:r>
              <a:rPr lang="nl-NL" sz="2000" dirty="0" smtClean="0"/>
              <a:t> mij. Dat betekent dat ik </a:t>
            </a:r>
            <a:r>
              <a:rPr lang="nl-NL" sz="2000" b="1" i="1" dirty="0" smtClean="0"/>
              <a:t>als </a:t>
            </a:r>
            <a:r>
              <a:rPr lang="nl-NL" sz="2000" b="1" i="1" dirty="0"/>
              <a:t>eerste met </a:t>
            </a:r>
            <a:r>
              <a:rPr lang="nl-NL" sz="2000" b="1" i="1" dirty="0" smtClean="0"/>
              <a:t>iets begin</a:t>
            </a:r>
            <a:r>
              <a:rPr lang="nl-NL" sz="2000" dirty="0" smtClean="0"/>
              <a:t>. </a:t>
            </a:r>
            <a:r>
              <a:rPr lang="nl-NL" sz="2000" dirty="0"/>
              <a:t>Maar </a:t>
            </a:r>
            <a:r>
              <a:rPr lang="nl-NL" sz="2000" dirty="0" smtClean="0"/>
              <a:t>iedereen uit de buurt wilde helpen. We hebben met z’n allen een hele dag handtekeningen verzameld. Iedereen uit de buurt </a:t>
            </a:r>
            <a:r>
              <a:rPr lang="nl-NL" sz="2000" b="1" u="sng" dirty="0" smtClean="0"/>
              <a:t>verenigde zich</a:t>
            </a:r>
            <a:r>
              <a:rPr lang="nl-NL" sz="2000" dirty="0" smtClean="0"/>
              <a:t> op het plein. Zich verenigen betekent </a:t>
            </a:r>
            <a:r>
              <a:rPr lang="nl-NL" sz="2000" b="1" i="1" dirty="0" smtClean="0"/>
              <a:t>samengaan, iets samen doen</a:t>
            </a:r>
            <a:r>
              <a:rPr lang="nl-NL" sz="2000" dirty="0" smtClean="0"/>
              <a:t>. We hebben die dag heel veel handtekeningen verzameld. Hopelijk kunnen we zo de egels redden.</a:t>
            </a:r>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petitie</a:t>
            </a:r>
            <a:endParaRPr lang="nl-NL" sz="8000" b="1" u="sng" dirty="0"/>
          </a:p>
        </p:txBody>
      </p:sp>
      <p:pic>
        <p:nvPicPr>
          <p:cNvPr id="11267" name="Picture 3" descr="C:\Users\Kosterm\Downloads\shutterstock_10491229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760" y="1520660"/>
            <a:ext cx="6041868" cy="5337339"/>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5724128" y="3068960"/>
            <a:ext cx="6480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p:cNvSpPr txBox="1"/>
          <p:nvPr/>
        </p:nvSpPr>
        <p:spPr>
          <a:xfrm>
            <a:off x="5580112" y="2780928"/>
            <a:ext cx="465192" cy="769441"/>
          </a:xfrm>
          <a:prstGeom prst="rect">
            <a:avLst/>
          </a:prstGeom>
          <a:noFill/>
        </p:spPr>
        <p:txBody>
          <a:bodyPr wrap="none" rtlCol="0">
            <a:spAutoFit/>
          </a:bodyPr>
          <a:lstStyle/>
          <a:p>
            <a:r>
              <a:rPr lang="nl-NL" sz="4400" b="1" dirty="0" smtClean="0">
                <a:solidFill>
                  <a:schemeClr val="tx2">
                    <a:lumMod val="50000"/>
                  </a:schemeClr>
                </a:solidFill>
              </a:rPr>
              <a:t>e</a:t>
            </a:r>
            <a:endParaRPr lang="nl-NL" sz="4400" b="1" dirty="0">
              <a:solidFill>
                <a:schemeClr val="tx2">
                  <a:lumMod val="50000"/>
                </a:schemeClr>
              </a:solidFill>
            </a:endParaRPr>
          </a:p>
        </p:txBody>
      </p:sp>
    </p:spTree>
    <p:extLst>
      <p:ext uri="{BB962C8B-B14F-4D97-AF65-F5344CB8AC3E}">
        <p14:creationId xmlns:p14="http://schemas.microsoft.com/office/powerpoint/2010/main" val="3770828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op initiatief van…</a:t>
            </a:r>
            <a:endParaRPr lang="nl-NL" sz="8000" b="1" u="sng" dirty="0"/>
          </a:p>
        </p:txBody>
      </p:sp>
      <p:pic>
        <p:nvPicPr>
          <p:cNvPr id="8" name="Picture 2" descr="C:\Users\Kosterm\Downloads\shutterstock_50702083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42342" y="1556792"/>
            <a:ext cx="3089697" cy="510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90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zich verenigen</a:t>
            </a:r>
            <a:endParaRPr lang="nl-NL" sz="8000" b="1" u="sng" dirty="0"/>
          </a:p>
        </p:txBody>
      </p:sp>
      <p:pic>
        <p:nvPicPr>
          <p:cNvPr id="13314" name="Picture 2" descr="C:\Users\Kosterm\Downloads\shutterstock_12040545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7" y="1331376"/>
            <a:ext cx="6925291" cy="519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38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492896"/>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smtClean="0">
                <a:effectLst/>
                <a:latin typeface="Trebuchet MS"/>
                <a:ea typeface="Calibri"/>
                <a:cs typeface="Times New Roman"/>
              </a:rPr>
              <a:t>de petitie</a:t>
            </a:r>
            <a:endParaRPr lang="nl-NL" sz="1000" dirty="0">
              <a:effectLst/>
              <a:ea typeface="Calibri"/>
              <a:cs typeface="Times New Roman"/>
            </a:endParaRPr>
          </a:p>
        </p:txBody>
      </p:sp>
      <p:cxnSp>
        <p:nvCxnSpPr>
          <p:cNvPr id="8" name="Rechte verbindingslijn 7"/>
          <p:cNvCxnSpPr/>
          <p:nvPr/>
        </p:nvCxnSpPr>
        <p:spPr>
          <a:xfrm flipH="1">
            <a:off x="1835696" y="3212976"/>
            <a:ext cx="1772920" cy="1763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1251728" cy="1460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904406" y="4673224"/>
            <a:ext cx="255602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904407" y="4622289"/>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aanbieden</a:t>
            </a:r>
            <a:endParaRPr lang="nl-NL" sz="1050" dirty="0">
              <a:effectLst/>
              <a:ea typeface="Calibri"/>
              <a:cs typeface="Times New Roman"/>
            </a:endParaRPr>
          </a:p>
        </p:txBody>
      </p:sp>
      <p:sp>
        <p:nvSpPr>
          <p:cNvPr id="13" name="Text Box 14"/>
          <p:cNvSpPr txBox="1"/>
          <p:nvPr/>
        </p:nvSpPr>
        <p:spPr>
          <a:xfrm>
            <a:off x="3608616" y="825813"/>
            <a:ext cx="305161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635896" y="798036"/>
            <a:ext cx="302433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ondertekenen</a:t>
            </a:r>
            <a:endParaRPr lang="nl-NL" sz="1050" dirty="0">
              <a:effectLst/>
              <a:ea typeface="Calibri"/>
              <a:cs typeface="Times New Roman"/>
            </a:endParaRPr>
          </a:p>
        </p:txBody>
      </p:sp>
      <p:sp>
        <p:nvSpPr>
          <p:cNvPr id="15" name="Text Box 14"/>
          <p:cNvSpPr txBox="1"/>
          <p:nvPr/>
        </p:nvSpPr>
        <p:spPr>
          <a:xfrm>
            <a:off x="761614" y="4931772"/>
            <a:ext cx="395219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615" y="4910321"/>
            <a:ext cx="395219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op initiatief van…</a:t>
            </a:r>
            <a:endParaRPr lang="nl-NL" sz="1050" dirty="0">
              <a:effectLst/>
              <a:ea typeface="Calibri"/>
              <a:cs typeface="Times New Roman"/>
            </a:endParaRPr>
          </a:p>
        </p:txBody>
      </p:sp>
      <p:sp>
        <p:nvSpPr>
          <p:cNvPr id="23" name="Text Box 14"/>
          <p:cNvSpPr txBox="1"/>
          <p:nvPr/>
        </p:nvSpPr>
        <p:spPr>
          <a:xfrm>
            <a:off x="2330068" y="3212976"/>
            <a:ext cx="4330163" cy="1224136"/>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2339753" y="3212976"/>
            <a:ext cx="4320478" cy="57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latin typeface="Trebuchet MS"/>
                <a:ea typeface="Calibri"/>
                <a:cs typeface="Times New Roman"/>
              </a:rPr>
              <a:t>een verzoek op papier om iets te doen, meestal aan de regering of aan de directie</a:t>
            </a:r>
            <a:endParaRPr lang="nl-NL" sz="1050" dirty="0">
              <a:effectLst/>
              <a:latin typeface="Calibri"/>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pic>
        <p:nvPicPr>
          <p:cNvPr id="10244" name="Picture 4" descr="C:\Users\Kosterm\Downloads\shutterstock_61701005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8811" y="339490"/>
            <a:ext cx="1651619" cy="2202159"/>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Kosterm\Downloads\shutterstock_42507628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763975" y="3245776"/>
            <a:ext cx="1984489" cy="13353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14"/>
          <p:cNvSpPr txBox="1"/>
          <p:nvPr/>
        </p:nvSpPr>
        <p:spPr>
          <a:xfrm>
            <a:off x="804260" y="5538683"/>
            <a:ext cx="4330163" cy="578551"/>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5" name="Tekstvak 2"/>
          <p:cNvSpPr txBox="1">
            <a:spLocks noChangeArrowheads="1"/>
          </p:cNvSpPr>
          <p:nvPr/>
        </p:nvSpPr>
        <p:spPr bwMode="auto">
          <a:xfrm>
            <a:off x="813945" y="5538683"/>
            <a:ext cx="4320478" cy="57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latin typeface="Trebuchet MS"/>
                <a:ea typeface="Calibri"/>
                <a:cs typeface="Times New Roman"/>
              </a:rPr>
              <a:t>… begint als eerste met iets</a:t>
            </a:r>
            <a:endParaRPr lang="nl-NL" sz="1050" dirty="0">
              <a:effectLst/>
              <a:latin typeface="Calibri"/>
              <a:ea typeface="Calibri"/>
              <a:cs typeface="Times New Roman"/>
            </a:endParaRPr>
          </a:p>
        </p:txBody>
      </p:sp>
      <p:pic>
        <p:nvPicPr>
          <p:cNvPr id="12290" name="Picture 2" descr="C:\Users\Kosterm\Downloads\shutterstock_507020830.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61864" y="2973711"/>
            <a:ext cx="1146412" cy="1895449"/>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2812" y="908720"/>
            <a:ext cx="1988678" cy="185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145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1"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6516216" y="332656"/>
            <a:ext cx="2304256" cy="208823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p:cNvSpPr txBox="1">
            <a:spLocks noChangeArrowheads="1"/>
          </p:cNvSpPr>
          <p:nvPr/>
        </p:nvSpPr>
        <p:spPr bwMode="auto">
          <a:xfrm>
            <a:off x="6516216" y="381135"/>
            <a:ext cx="2304255" cy="167971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de onverwachte gebeurtenis met schade of verwondingen</a:t>
            </a:r>
            <a:endParaRPr lang="nl-NL" sz="1050" dirty="0">
              <a:effectLst/>
              <a:latin typeface="Calibri"/>
              <a:ea typeface="Calibri"/>
              <a:cs typeface="Times New Roman"/>
            </a:endParaRPr>
          </a:p>
        </p:txBody>
      </p:sp>
      <p:sp>
        <p:nvSpPr>
          <p:cNvPr id="5" name="Text Box 14"/>
          <p:cNvSpPr txBox="1"/>
          <p:nvPr/>
        </p:nvSpPr>
        <p:spPr>
          <a:xfrm>
            <a:off x="2555776" y="332656"/>
            <a:ext cx="3816424"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555776" y="260648"/>
            <a:ext cx="3816424"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smtClean="0">
                <a:effectLst/>
                <a:latin typeface="Trebuchet MS"/>
                <a:ea typeface="Calibri"/>
                <a:cs typeface="Times New Roman"/>
              </a:rPr>
              <a:t>het ongeval</a:t>
            </a:r>
            <a:endParaRPr lang="nl-NL" sz="1100" dirty="0">
              <a:effectLst/>
              <a:latin typeface="Calibri"/>
              <a:ea typeface="Calibri"/>
              <a:cs typeface="Times New Roman"/>
            </a:endParaRPr>
          </a:p>
        </p:txBody>
      </p:sp>
      <p:sp>
        <p:nvSpPr>
          <p:cNvPr id="7" name="Text Box 14"/>
          <p:cNvSpPr txBox="1"/>
          <p:nvPr/>
        </p:nvSpPr>
        <p:spPr>
          <a:xfrm>
            <a:off x="323528" y="3861048"/>
            <a:ext cx="2664296"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8" name="Tekstvak 2"/>
          <p:cNvSpPr txBox="1">
            <a:spLocks noChangeArrowheads="1"/>
          </p:cNvSpPr>
          <p:nvPr/>
        </p:nvSpPr>
        <p:spPr bwMode="auto">
          <a:xfrm>
            <a:off x="251520" y="3784332"/>
            <a:ext cx="2880320" cy="9408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smtClean="0">
                <a:effectLst/>
                <a:latin typeface="Trebuchet MS"/>
                <a:ea typeface="Calibri"/>
                <a:cs typeface="Times New Roman"/>
              </a:rPr>
              <a:t>het verkeersongeval</a:t>
            </a:r>
            <a:endParaRPr lang="nl-NL" sz="900" dirty="0">
              <a:effectLst/>
              <a:latin typeface="Calibri"/>
              <a:ea typeface="Calibri"/>
              <a:cs typeface="Times New Roman"/>
            </a:endParaRPr>
          </a:p>
        </p:txBody>
      </p:sp>
      <p:sp>
        <p:nvSpPr>
          <p:cNvPr id="9" name="Text Box 14"/>
          <p:cNvSpPr txBox="1"/>
          <p:nvPr/>
        </p:nvSpPr>
        <p:spPr>
          <a:xfrm>
            <a:off x="3131840" y="3861048"/>
            <a:ext cx="2592288"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059833" y="3789040"/>
            <a:ext cx="2808312"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smtClean="0">
                <a:effectLst/>
                <a:latin typeface="Trebuchet MS"/>
                <a:ea typeface="Calibri"/>
                <a:cs typeface="Times New Roman"/>
              </a:rPr>
              <a:t>het bedrijfsongeval</a:t>
            </a:r>
            <a:endParaRPr lang="nl-NL" sz="900" dirty="0">
              <a:effectLst/>
              <a:latin typeface="Calibri"/>
              <a:ea typeface="Calibri"/>
              <a:cs typeface="Times New Roman"/>
            </a:endParaRPr>
          </a:p>
        </p:txBody>
      </p:sp>
      <p:sp>
        <p:nvSpPr>
          <p:cNvPr id="11" name="Text Box 14"/>
          <p:cNvSpPr txBox="1"/>
          <p:nvPr/>
        </p:nvSpPr>
        <p:spPr>
          <a:xfrm>
            <a:off x="5868145" y="3891012"/>
            <a:ext cx="2803458" cy="8341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796136" y="3789040"/>
            <a:ext cx="2952326" cy="7061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smtClean="0">
                <a:effectLst/>
                <a:latin typeface="Trebuchet MS"/>
                <a:ea typeface="Calibri"/>
                <a:cs typeface="Times New Roman"/>
              </a:rPr>
              <a:t>het vliegtuigongeval</a:t>
            </a:r>
            <a:endParaRPr lang="nl-NL" sz="900" dirty="0">
              <a:effectLst/>
              <a:latin typeface="Calibri"/>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03366" y="3278829"/>
            <a:ext cx="83581" cy="618339"/>
          </a:xfrm>
          <a:prstGeom prst="rect">
            <a:avLst/>
          </a:prstGeom>
        </p:spPr>
      </p:pic>
      <p:pic>
        <p:nvPicPr>
          <p:cNvPr id="2" name="Picture 2" descr="C:\Users\Kosterm\Downloads\shutterstock_42870686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0799" t="22438" r="8455" b="28220"/>
          <a:stretch/>
        </p:blipFill>
        <p:spPr bwMode="auto">
          <a:xfrm>
            <a:off x="827584" y="4797152"/>
            <a:ext cx="1843379" cy="11264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sterm\Downloads\shutterstock_771842887.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563888" y="4797151"/>
            <a:ext cx="1798466" cy="11264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osterm\Downloads\shutterstock_128891288.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228184" y="4797152"/>
            <a:ext cx="2100709"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923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1"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6516216" y="476672"/>
            <a:ext cx="2155387" cy="10801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p:cNvSpPr txBox="1">
            <a:spLocks noChangeArrowheads="1"/>
          </p:cNvSpPr>
          <p:nvPr/>
        </p:nvSpPr>
        <p:spPr bwMode="auto">
          <a:xfrm>
            <a:off x="6516216" y="561155"/>
            <a:ext cx="2304255" cy="99563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iets waar je handig in bent</a:t>
            </a:r>
            <a:endParaRPr lang="nl-NL" sz="1050" dirty="0">
              <a:effectLst/>
              <a:latin typeface="Calibri"/>
              <a:ea typeface="Calibri"/>
              <a:cs typeface="Times New Roman"/>
            </a:endParaRPr>
          </a:p>
        </p:txBody>
      </p:sp>
      <p:sp>
        <p:nvSpPr>
          <p:cNvPr id="5" name="Text Box 14"/>
          <p:cNvSpPr txBox="1"/>
          <p:nvPr/>
        </p:nvSpPr>
        <p:spPr>
          <a:xfrm>
            <a:off x="2267744" y="332656"/>
            <a:ext cx="4104456"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195736" y="260648"/>
            <a:ext cx="4248472"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smtClean="0">
                <a:effectLst/>
                <a:latin typeface="Trebuchet MS"/>
                <a:ea typeface="Calibri"/>
                <a:cs typeface="Times New Roman"/>
              </a:rPr>
              <a:t>de vaardigheid</a:t>
            </a:r>
            <a:endParaRPr lang="nl-NL" sz="1100" dirty="0">
              <a:effectLst/>
              <a:latin typeface="Calibri"/>
              <a:ea typeface="Calibri"/>
              <a:cs typeface="Times New Roman"/>
            </a:endParaRPr>
          </a:p>
        </p:txBody>
      </p:sp>
      <p:sp>
        <p:nvSpPr>
          <p:cNvPr id="7" name="Text Box 14"/>
          <p:cNvSpPr txBox="1"/>
          <p:nvPr/>
        </p:nvSpPr>
        <p:spPr>
          <a:xfrm>
            <a:off x="323528" y="3891012"/>
            <a:ext cx="2444750"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97128" y="3784332"/>
            <a:ext cx="2646680"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dirty="0" smtClean="0">
                <a:effectLst/>
                <a:latin typeface="Trebuchet MS"/>
                <a:ea typeface="Calibri"/>
                <a:cs typeface="Times New Roman"/>
              </a:rPr>
              <a:t>verbinden</a:t>
            </a:r>
            <a:endParaRPr lang="nl-NL" sz="1100" dirty="0">
              <a:effectLst/>
              <a:latin typeface="Calibri"/>
              <a:ea typeface="Calibri"/>
              <a:cs typeface="Times New Roman"/>
            </a:endParaRPr>
          </a:p>
        </p:txBody>
      </p:sp>
      <p:sp>
        <p:nvSpPr>
          <p:cNvPr id="9" name="Text Box 14"/>
          <p:cNvSpPr txBox="1"/>
          <p:nvPr/>
        </p:nvSpPr>
        <p:spPr>
          <a:xfrm>
            <a:off x="3207370" y="3861048"/>
            <a:ext cx="2444750"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131840" y="3754368"/>
            <a:ext cx="2646680"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dirty="0" smtClean="0">
                <a:latin typeface="Trebuchet MS"/>
                <a:ea typeface="Calibri"/>
                <a:cs typeface="Times New Roman"/>
              </a:rPr>
              <a:t>koelen</a:t>
            </a:r>
            <a:endParaRPr lang="nl-NL" sz="1100" dirty="0">
              <a:effectLst/>
              <a:latin typeface="Calibri"/>
              <a:ea typeface="Calibri"/>
              <a:cs typeface="Times New Roman"/>
            </a:endParaRPr>
          </a:p>
        </p:txBody>
      </p:sp>
      <p:sp>
        <p:nvSpPr>
          <p:cNvPr id="11" name="Text Box 14"/>
          <p:cNvSpPr txBox="1"/>
          <p:nvPr/>
        </p:nvSpPr>
        <p:spPr>
          <a:xfrm>
            <a:off x="5796136" y="3861048"/>
            <a:ext cx="2749694"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651975" y="3727698"/>
            <a:ext cx="3019483" cy="7061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dirty="0" smtClean="0">
                <a:effectLst/>
                <a:latin typeface="Trebuchet MS"/>
                <a:ea typeface="Calibri"/>
                <a:cs typeface="Times New Roman"/>
              </a:rPr>
              <a:t>reanimeren</a:t>
            </a:r>
            <a:endParaRPr lang="nl-NL" sz="1100" dirty="0">
              <a:effectLst/>
              <a:latin typeface="Calibri"/>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03473" y="3276826"/>
            <a:ext cx="121241" cy="622345"/>
          </a:xfrm>
          <a:prstGeom prst="rect">
            <a:avLst/>
          </a:prstGeom>
        </p:spPr>
      </p:pic>
      <p:pic>
        <p:nvPicPr>
          <p:cNvPr id="5122" name="Picture 2" descr="C:\Users\Kosterm\Downloads\shutterstock_128162347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282778" y="4509119"/>
            <a:ext cx="1718222" cy="144016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osterm\Downloads\shutterstock_78925259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544" y="4499200"/>
            <a:ext cx="2170778" cy="14500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Kosterm\Downloads\shutterstock_6562419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7787" y="341928"/>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Kosterm\Downloads\shutterstock_113955394.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941089" y="4463783"/>
            <a:ext cx="1134967" cy="148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478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77072"/>
            <a:ext cx="2808312" cy="6290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7265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Trebuchet MS"/>
                <a:ea typeface="Calibri"/>
                <a:cs typeface="Times New Roman"/>
              </a:rPr>
              <a:t>onwel</a:t>
            </a:r>
            <a:endParaRPr lang="nl-NL" sz="1000" dirty="0">
              <a:effectLst/>
              <a:ea typeface="Calibri"/>
              <a:cs typeface="Times New Roman"/>
            </a:endParaRPr>
          </a:p>
        </p:txBody>
      </p:sp>
      <p:sp>
        <p:nvSpPr>
          <p:cNvPr id="9" name="Text Box 14"/>
          <p:cNvSpPr txBox="1"/>
          <p:nvPr/>
        </p:nvSpPr>
        <p:spPr>
          <a:xfrm>
            <a:off x="2945363" y="4005064"/>
            <a:ext cx="3138805" cy="64807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Trebuchet MS"/>
                <a:ea typeface="Calibri"/>
                <a:cs typeface="Times New Roman"/>
              </a:rPr>
              <a:t>het herstel</a:t>
            </a:r>
            <a:endParaRPr lang="nl-NL" sz="1050" dirty="0">
              <a:effectLst/>
              <a:ea typeface="Calibri"/>
              <a:cs typeface="Times New Roman"/>
            </a:endParaRPr>
          </a:p>
        </p:txBody>
      </p:sp>
      <p:sp>
        <p:nvSpPr>
          <p:cNvPr id="10" name="Text Box 14"/>
          <p:cNvSpPr txBox="1"/>
          <p:nvPr/>
        </p:nvSpPr>
        <p:spPr>
          <a:xfrm>
            <a:off x="5868143" y="342900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Trebuchet MS"/>
                <a:ea typeface="Calibri"/>
                <a:cs typeface="Times New Roman"/>
              </a:rPr>
              <a:t>gezond</a:t>
            </a:r>
            <a:endParaRPr lang="nl-NL" sz="1000" dirty="0">
              <a:effectLst/>
              <a:ea typeface="Calibri"/>
              <a:cs typeface="Times New Roman"/>
            </a:endParaRPr>
          </a:p>
        </p:txBody>
      </p:sp>
      <p:sp>
        <p:nvSpPr>
          <p:cNvPr id="12" name="Text Box 14"/>
          <p:cNvSpPr txBox="1"/>
          <p:nvPr/>
        </p:nvSpPr>
        <p:spPr>
          <a:xfrm>
            <a:off x="261360" y="5461487"/>
            <a:ext cx="2870481" cy="782940"/>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278298" y="5463892"/>
            <a:ext cx="2984364" cy="629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Trebuchet MS"/>
                <a:ea typeface="Calibri"/>
                <a:cs typeface="Times New Roman"/>
              </a:rPr>
              <a:t>= </a:t>
            </a:r>
            <a:r>
              <a:rPr lang="nl-NL" sz="2000" dirty="0" smtClean="0">
                <a:effectLst/>
                <a:latin typeface="Trebuchet MS"/>
                <a:ea typeface="Calibri"/>
                <a:cs typeface="Times New Roman"/>
              </a:rPr>
              <a:t>een beetje ziek, lichamelijk niet in orde</a:t>
            </a:r>
            <a:endParaRPr lang="nl-NL" sz="1000" dirty="0">
              <a:effectLst/>
              <a:latin typeface="Calibri"/>
              <a:ea typeface="Calibri"/>
              <a:cs typeface="Times New Roman"/>
            </a:endParaRPr>
          </a:p>
        </p:txBody>
      </p:sp>
      <p:sp>
        <p:nvSpPr>
          <p:cNvPr id="17" name="Text Box 14"/>
          <p:cNvSpPr txBox="1"/>
          <p:nvPr/>
        </p:nvSpPr>
        <p:spPr>
          <a:xfrm>
            <a:off x="3154874" y="4878307"/>
            <a:ext cx="2961330" cy="1070973"/>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131840" y="4887828"/>
            <a:ext cx="2984364" cy="629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Trebuchet MS"/>
                <a:ea typeface="Calibri"/>
                <a:cs typeface="Times New Roman"/>
              </a:rPr>
              <a:t>= </a:t>
            </a:r>
            <a:r>
              <a:rPr lang="nl-NL" sz="2000" dirty="0" smtClean="0">
                <a:latin typeface="Trebuchet MS"/>
                <a:ea typeface="Calibri"/>
                <a:cs typeface="Times New Roman"/>
              </a:rPr>
              <a:t>het beter worden (weer zo gezond worden als je eerst was)</a:t>
            </a:r>
            <a:endParaRPr lang="nl-NL" sz="1000" dirty="0">
              <a:effectLst/>
              <a:latin typeface="Calibri"/>
              <a:ea typeface="Calibri"/>
              <a:cs typeface="Times New Roman"/>
            </a:endParaRPr>
          </a:p>
        </p:txBody>
      </p:sp>
      <p:pic>
        <p:nvPicPr>
          <p:cNvPr id="19" name="Picture 2" descr="C:\Users\Kosterm\Downloads\shutterstock_74532455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1520" y="2037069"/>
            <a:ext cx="2808311" cy="25330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Kosterm\Downloads\shutterstock_74532455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987824" y="1899843"/>
            <a:ext cx="2994790" cy="21052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56175" y="515054"/>
            <a:ext cx="2512317" cy="2913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701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ervaren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onervaren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als je iets vaak gedaan hebt en er goed in bent</a:t>
            </a: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smtClean="0">
                <a:solidFill>
                  <a:srgbClr val="387038"/>
                </a:solidFill>
                <a:latin typeface="Trebuchet MS"/>
                <a:ea typeface="Calibri"/>
                <a:cs typeface="Times New Roman"/>
              </a:rPr>
              <a:t> Deze mevrouw is een </a:t>
            </a:r>
            <a:r>
              <a:rPr lang="nl-NL" sz="2400" i="1" u="sng" dirty="0" smtClean="0">
                <a:solidFill>
                  <a:srgbClr val="387038"/>
                </a:solidFill>
                <a:latin typeface="Trebuchet MS"/>
                <a:ea typeface="Calibri"/>
                <a:cs typeface="Times New Roman"/>
              </a:rPr>
              <a:t>ervaren</a:t>
            </a:r>
            <a:r>
              <a:rPr lang="nl-NL" sz="2400" i="1" dirty="0" smtClean="0">
                <a:solidFill>
                  <a:srgbClr val="387038"/>
                </a:solidFill>
                <a:latin typeface="Trebuchet MS"/>
                <a:ea typeface="Calibri"/>
                <a:cs typeface="Times New Roman"/>
              </a:rPr>
              <a:t> EHBO’er.</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als je iets nog niet zo vaak gedaan hebt en er nog niet zo goed in bent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Zij is een </a:t>
            </a:r>
            <a:r>
              <a:rPr lang="nl-NL" sz="2400" i="1" u="sng" dirty="0" smtClean="0">
                <a:solidFill>
                  <a:srgbClr val="387038"/>
                </a:solidFill>
                <a:latin typeface="Trebuchet MS"/>
                <a:ea typeface="Calibri"/>
                <a:cs typeface="Times New Roman"/>
              </a:rPr>
              <a:t>onervaren</a:t>
            </a:r>
            <a:r>
              <a:rPr lang="nl-NL" sz="2400" i="1" dirty="0" smtClean="0">
                <a:solidFill>
                  <a:srgbClr val="387038"/>
                </a:solidFill>
                <a:latin typeface="Trebuchet MS"/>
                <a:ea typeface="Calibri"/>
                <a:cs typeface="Times New Roman"/>
              </a:rPr>
              <a:t> EHBO’er.</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7170" name="Picture 2" descr="C:\Users\Kosterm\Downloads\shutterstock_101498940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62520" y="3111136"/>
            <a:ext cx="2457971" cy="226207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Kosterm\Downloads\shutterstock_649412068.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657587" y="3112453"/>
            <a:ext cx="2328818" cy="226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053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3077766"/>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mede</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ook</a:t>
            </a:r>
          </a:p>
          <a:p>
            <a:pPr lvl="0"/>
            <a:endParaRPr lang="nl-NL" dirty="0" smtClean="0">
              <a:solidFill>
                <a:prstClr val="black"/>
              </a:solidFill>
              <a:latin typeface="Trebuchet MS" panose="020B0603020202020204" pitchFamily="34" charset="0"/>
            </a:endParaRPr>
          </a:p>
          <a:p>
            <a:pPr lvl="0"/>
            <a:endParaRPr lang="nl-NL" sz="3200" i="1" u="sng" dirty="0" smtClean="0">
              <a:solidFill>
                <a:srgbClr val="00B050"/>
              </a:solidFill>
              <a:latin typeface="Trebuchet MS" panose="020B0603020202020204" pitchFamily="34" charset="0"/>
            </a:endParaRPr>
          </a:p>
          <a:p>
            <a:pPr lvl="0"/>
            <a:r>
              <a:rPr lang="nl-NL" sz="3200" i="1" u="sng" dirty="0" smtClean="0">
                <a:solidFill>
                  <a:srgbClr val="00B050"/>
                </a:solidFill>
                <a:latin typeface="Trebuchet MS" panose="020B0603020202020204" pitchFamily="34" charset="0"/>
              </a:rPr>
              <a:t>Mede</a:t>
            </a:r>
            <a:r>
              <a:rPr lang="nl-NL" sz="3200" i="1" dirty="0" smtClean="0">
                <a:solidFill>
                  <a:srgbClr val="00B050"/>
                </a:solidFill>
                <a:latin typeface="Trebuchet MS" panose="020B0603020202020204" pitchFamily="34" charset="0"/>
              </a:rPr>
              <a:t> dankzij deze </a:t>
            </a:r>
          </a:p>
          <a:p>
            <a:pPr lvl="0"/>
            <a:r>
              <a:rPr lang="nl-NL" sz="3200" i="1" dirty="0" smtClean="0">
                <a:solidFill>
                  <a:srgbClr val="00B050"/>
                </a:solidFill>
                <a:latin typeface="Trebuchet MS" panose="020B0603020202020204" pitchFamily="34" charset="0"/>
              </a:rPr>
              <a:t>mevrouw is de egel gered.</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10684" y="2924944"/>
            <a:ext cx="9133383" cy="3754874"/>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zich verenigen</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samengaan, </a:t>
            </a:r>
          </a:p>
          <a:p>
            <a:pPr lvl="0"/>
            <a:r>
              <a:rPr lang="nl-NL" sz="5400" dirty="0" smtClean="0">
                <a:solidFill>
                  <a:prstClr val="black"/>
                </a:solidFill>
                <a:latin typeface="Trebuchet MS" panose="020B0603020202020204" pitchFamily="34" charset="0"/>
              </a:rPr>
              <a:t>iets samen doen</a:t>
            </a:r>
            <a:endParaRPr lang="nl-NL" dirty="0" smtClean="0">
              <a:solidFill>
                <a:prstClr val="black"/>
              </a:solidFill>
              <a:latin typeface="Trebuchet MS" panose="020B0603020202020204" pitchFamily="34" charset="0"/>
            </a:endParaRPr>
          </a:p>
          <a:p>
            <a:pPr lvl="0"/>
            <a:endParaRPr lang="nl-NL"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Alle mensen </a:t>
            </a:r>
            <a:r>
              <a:rPr lang="nl-NL" sz="3200" i="1" u="sng" dirty="0" smtClean="0">
                <a:solidFill>
                  <a:srgbClr val="00B050"/>
                </a:solidFill>
                <a:latin typeface="Trebuchet MS" panose="020B0603020202020204" pitchFamily="34" charset="0"/>
              </a:rPr>
              <a:t>verenigen zich</a:t>
            </a:r>
            <a:r>
              <a:rPr lang="nl-NL" sz="3200" i="1" dirty="0" smtClean="0">
                <a:solidFill>
                  <a:srgbClr val="00B050"/>
                </a:solidFill>
                <a:latin typeface="Trebuchet MS" panose="020B0603020202020204" pitchFamily="34" charset="0"/>
              </a:rPr>
              <a:t> op het plein.</a:t>
            </a:r>
            <a:endParaRPr lang="nl-NL" sz="3200" i="1" dirty="0">
              <a:solidFill>
                <a:prstClr val="black"/>
              </a:solidFill>
            </a:endParaRPr>
          </a:p>
        </p:txBody>
      </p:sp>
      <p:pic>
        <p:nvPicPr>
          <p:cNvPr id="10" name="Picture 2" descr="C:\Users\Kosterm\Downloads\shutterstock_10149894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36096" y="226627"/>
            <a:ext cx="2826439" cy="26011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osterm\Downloads\shutterstock_12040545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0072" y="4185083"/>
            <a:ext cx="2606388" cy="195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934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smtClean="0">
                <a:solidFill>
                  <a:srgbClr val="C00000"/>
                </a:solidFill>
              </a:rPr>
              <a:t>Week </a:t>
            </a:r>
            <a:r>
              <a:rPr lang="nl-NL" smtClean="0">
                <a:solidFill>
                  <a:srgbClr val="C00000"/>
                </a:solidFill>
              </a:rPr>
              <a:t>24 </a:t>
            </a:r>
            <a:r>
              <a:rPr lang="nl-NL" dirty="0" smtClean="0">
                <a:solidFill>
                  <a:srgbClr val="C00000"/>
                </a:solidFill>
              </a:rPr>
              <a:t>– 11 juni 2019</a:t>
            </a:r>
          </a:p>
          <a:p>
            <a:r>
              <a:rPr lang="nl-NL" dirty="0" smtClean="0">
                <a:solidFill>
                  <a:srgbClr val="C00000"/>
                </a:solidFill>
              </a:rPr>
              <a:t>Niveau </a:t>
            </a:r>
            <a:r>
              <a:rPr lang="nl-NL" dirty="0">
                <a:solidFill>
                  <a:srgbClr val="C00000"/>
                </a:solidFill>
              </a:rPr>
              <a:t>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1"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6516216" y="332656"/>
            <a:ext cx="2304256" cy="208823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p:cNvSpPr txBox="1">
            <a:spLocks noChangeArrowheads="1"/>
          </p:cNvSpPr>
          <p:nvPr/>
        </p:nvSpPr>
        <p:spPr bwMode="auto">
          <a:xfrm>
            <a:off x="6516216" y="381135"/>
            <a:ext cx="2304255" cy="167971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de onverwachte gebeurtenis met schade of verwondingen</a:t>
            </a:r>
            <a:endParaRPr lang="nl-NL" sz="1050" dirty="0">
              <a:effectLst/>
              <a:latin typeface="Calibri"/>
              <a:ea typeface="Calibri"/>
              <a:cs typeface="Times New Roman"/>
            </a:endParaRPr>
          </a:p>
        </p:txBody>
      </p:sp>
      <p:sp>
        <p:nvSpPr>
          <p:cNvPr id="5" name="Text Box 14"/>
          <p:cNvSpPr txBox="1"/>
          <p:nvPr/>
        </p:nvSpPr>
        <p:spPr>
          <a:xfrm>
            <a:off x="2555776" y="332656"/>
            <a:ext cx="3816424"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555776" y="260648"/>
            <a:ext cx="3816424"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smtClean="0">
                <a:effectLst/>
                <a:latin typeface="Trebuchet MS"/>
                <a:ea typeface="Calibri"/>
                <a:cs typeface="Times New Roman"/>
              </a:rPr>
              <a:t>het ongeval</a:t>
            </a:r>
            <a:endParaRPr lang="nl-NL" sz="1100" dirty="0">
              <a:effectLst/>
              <a:latin typeface="Calibri"/>
              <a:ea typeface="Calibri"/>
              <a:cs typeface="Times New Roman"/>
            </a:endParaRPr>
          </a:p>
        </p:txBody>
      </p:sp>
      <p:sp>
        <p:nvSpPr>
          <p:cNvPr id="7" name="Text Box 14"/>
          <p:cNvSpPr txBox="1"/>
          <p:nvPr/>
        </p:nvSpPr>
        <p:spPr>
          <a:xfrm>
            <a:off x="323528" y="3861048"/>
            <a:ext cx="2664296"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8" name="Tekstvak 2"/>
          <p:cNvSpPr txBox="1">
            <a:spLocks noChangeArrowheads="1"/>
          </p:cNvSpPr>
          <p:nvPr/>
        </p:nvSpPr>
        <p:spPr bwMode="auto">
          <a:xfrm>
            <a:off x="251520" y="3784332"/>
            <a:ext cx="2880320" cy="9408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smtClean="0">
                <a:effectLst/>
                <a:latin typeface="Trebuchet MS"/>
                <a:ea typeface="Calibri"/>
                <a:cs typeface="Times New Roman"/>
              </a:rPr>
              <a:t>het verkeersongeval</a:t>
            </a:r>
            <a:endParaRPr lang="nl-NL" sz="900" dirty="0">
              <a:effectLst/>
              <a:latin typeface="Calibri"/>
              <a:ea typeface="Calibri"/>
              <a:cs typeface="Times New Roman"/>
            </a:endParaRPr>
          </a:p>
        </p:txBody>
      </p:sp>
      <p:sp>
        <p:nvSpPr>
          <p:cNvPr id="9" name="Text Box 14"/>
          <p:cNvSpPr txBox="1"/>
          <p:nvPr/>
        </p:nvSpPr>
        <p:spPr>
          <a:xfrm>
            <a:off x="3131840" y="3861048"/>
            <a:ext cx="2592288"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059833" y="3789040"/>
            <a:ext cx="2808312"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smtClean="0">
                <a:effectLst/>
                <a:latin typeface="Trebuchet MS"/>
                <a:ea typeface="Calibri"/>
                <a:cs typeface="Times New Roman"/>
              </a:rPr>
              <a:t>het bedrijfsongeval</a:t>
            </a:r>
            <a:endParaRPr lang="nl-NL" sz="900" dirty="0">
              <a:effectLst/>
              <a:latin typeface="Calibri"/>
              <a:ea typeface="Calibri"/>
              <a:cs typeface="Times New Roman"/>
            </a:endParaRPr>
          </a:p>
        </p:txBody>
      </p:sp>
      <p:sp>
        <p:nvSpPr>
          <p:cNvPr id="11" name="Text Box 14"/>
          <p:cNvSpPr txBox="1"/>
          <p:nvPr/>
        </p:nvSpPr>
        <p:spPr>
          <a:xfrm>
            <a:off x="5868145" y="3891012"/>
            <a:ext cx="2803458" cy="8341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796136" y="3789040"/>
            <a:ext cx="2952326" cy="7061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smtClean="0">
                <a:effectLst/>
                <a:latin typeface="Trebuchet MS"/>
                <a:ea typeface="Calibri"/>
                <a:cs typeface="Times New Roman"/>
              </a:rPr>
              <a:t>het vliegtuigongeval</a:t>
            </a:r>
            <a:endParaRPr lang="nl-NL" sz="900" dirty="0">
              <a:effectLst/>
              <a:latin typeface="Calibri"/>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03366" y="3278829"/>
            <a:ext cx="83581" cy="618339"/>
          </a:xfrm>
          <a:prstGeom prst="rect">
            <a:avLst/>
          </a:prstGeom>
        </p:spPr>
      </p:pic>
      <p:pic>
        <p:nvPicPr>
          <p:cNvPr id="2" name="Picture 2" descr="C:\Users\Kosterm\Downloads\shutterstock_42870686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0799" t="22438" r="8455" b="28220"/>
          <a:stretch/>
        </p:blipFill>
        <p:spPr bwMode="auto">
          <a:xfrm>
            <a:off x="827584" y="4797152"/>
            <a:ext cx="1843379" cy="11264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sterm\Downloads\shutterstock_771842887.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563888" y="4797151"/>
            <a:ext cx="1798466" cy="11264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osterm\Downloads\shutterstock_128891288.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228184" y="4797152"/>
            <a:ext cx="2100709"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453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0" y="-27384"/>
            <a:ext cx="9144000" cy="1323439"/>
          </a:xfrm>
          <a:prstGeom prst="rect">
            <a:avLst/>
          </a:prstGeom>
          <a:noFill/>
        </p:spPr>
        <p:txBody>
          <a:bodyPr wrap="square" rtlCol="0">
            <a:spAutoFit/>
          </a:bodyPr>
          <a:lstStyle/>
          <a:p>
            <a:r>
              <a:rPr lang="nl-NL" sz="8000" b="1" u="sng" dirty="0" smtClean="0"/>
              <a:t>onwel</a:t>
            </a:r>
            <a:endParaRPr lang="nl-NL" sz="8000" b="1" u="sng" dirty="0"/>
          </a:p>
        </p:txBody>
      </p:sp>
      <p:pic>
        <p:nvPicPr>
          <p:cNvPr id="2050" name="Picture 2" descr="C:\Users\Kosterm\Downloads\shutterstock_74532455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10161" y="908720"/>
            <a:ext cx="6147236" cy="55446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osterm\Downloads\shutterstock_136870226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5373216"/>
            <a:ext cx="217045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9699" b="95318" l="504" r="89916">
                        <a14:foregroundMark x1="30420" y1="47826" x2="30420" y2="47826"/>
                        <a14:foregroundMark x1="32437" y1="47492" x2="32437" y2="47492"/>
                        <a14:foregroundMark x1="13613" y1="69565" x2="13613" y2="69565"/>
                        <a14:foregroundMark x1="23025" y1="79264" x2="23025" y2="79264"/>
                        <a14:foregroundMark x1="50924" y1="80936" x2="50924" y2="80936"/>
                      </a14:backgroundRemoval>
                    </a14:imgEffect>
                  </a14:imgLayer>
                </a14:imgProps>
              </a:ext>
              <a:ext uri="{28A0092B-C50C-407E-A947-70E740481C1C}">
                <a14:useLocalDpi xmlns:a14="http://schemas.microsoft.com/office/drawing/2010/main"/>
              </a:ext>
            </a:extLst>
          </a:blip>
          <a:srcRect/>
          <a:stretch>
            <a:fillRect/>
          </a:stretch>
        </p:blipFill>
        <p:spPr bwMode="auto">
          <a:xfrm>
            <a:off x="611560" y="5907987"/>
            <a:ext cx="1085226" cy="54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149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vaardigheid</a:t>
            </a:r>
            <a:endParaRPr lang="nl-NL" sz="8000" b="1" u="sng" dirty="0"/>
          </a:p>
        </p:txBody>
      </p:sp>
      <p:pic>
        <p:nvPicPr>
          <p:cNvPr id="6146" name="Picture 2" descr="C:\Users\Kosterm\Downloads\shutterstock_46887904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91679" y="1331376"/>
            <a:ext cx="6847173" cy="552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42776"/>
            <a:ext cx="9393566" cy="1323439"/>
          </a:xfrm>
          <a:prstGeom prst="rect">
            <a:avLst/>
          </a:prstGeom>
          <a:noFill/>
        </p:spPr>
        <p:txBody>
          <a:bodyPr wrap="square" rtlCol="0">
            <a:spAutoFit/>
          </a:bodyPr>
          <a:lstStyle/>
          <a:p>
            <a:r>
              <a:rPr lang="nl-NL" sz="8000" b="1" u="sng" dirty="0" smtClean="0"/>
              <a:t>reanimeren</a:t>
            </a:r>
            <a:endParaRPr lang="nl-NL" sz="8000" b="1" u="sng" dirty="0"/>
          </a:p>
        </p:txBody>
      </p:sp>
      <p:pic>
        <p:nvPicPr>
          <p:cNvPr id="4098" name="Picture 2" descr="C:\Users\Kosterm\Downloads\shutterstock_128162347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3768" y="1340768"/>
            <a:ext cx="551723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2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8964488" cy="1323439"/>
          </a:xfrm>
          <a:prstGeom prst="rect">
            <a:avLst/>
          </a:prstGeom>
          <a:noFill/>
        </p:spPr>
        <p:txBody>
          <a:bodyPr wrap="square" rtlCol="0">
            <a:spAutoFit/>
          </a:bodyPr>
          <a:lstStyle/>
          <a:p>
            <a:r>
              <a:rPr lang="nl-NL" sz="8000" b="1" u="sng" dirty="0" smtClean="0"/>
              <a:t>ervaren</a:t>
            </a:r>
            <a:endParaRPr lang="nl-NL" sz="8000" b="1" u="sng" dirty="0"/>
          </a:p>
        </p:txBody>
      </p:sp>
      <p:pic>
        <p:nvPicPr>
          <p:cNvPr id="7" name="Picture 2" descr="C:\Users\Kosterm\Downloads\shutterstock_10149894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27784" y="1349253"/>
            <a:ext cx="5467844" cy="503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41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mede</a:t>
            </a:r>
            <a:endParaRPr lang="nl-NL" sz="8000" b="1" u="sng" dirty="0"/>
          </a:p>
        </p:txBody>
      </p:sp>
      <p:sp>
        <p:nvSpPr>
          <p:cNvPr id="4" name="Rechthoek 3"/>
          <p:cNvSpPr/>
          <p:nvPr/>
        </p:nvSpPr>
        <p:spPr>
          <a:xfrm>
            <a:off x="1475656" y="5445224"/>
            <a:ext cx="148764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2" descr="C:\Users\Kosterm\Downloads\shutterstock_10149894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2353" y="2132856"/>
            <a:ext cx="4016733" cy="369661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Kosterm\Downloads\shutterstock_54319056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5036" y="3212976"/>
            <a:ext cx="4247266" cy="283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280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het herstel</a:t>
            </a:r>
            <a:endParaRPr lang="nl-NL" sz="8000" b="1" u="sng" dirty="0"/>
          </a:p>
        </p:txBody>
      </p:sp>
      <p:pic>
        <p:nvPicPr>
          <p:cNvPr id="9218" name="Picture 2" descr="C:\Users\Kosterm\Downloads\shutterstock_124971600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71800" y="2543624"/>
            <a:ext cx="2677736" cy="170726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Kosterm\Downloads\shutterstock_79478530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07" y="2543624"/>
            <a:ext cx="2555777" cy="17072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osterm\Downloads\shutterstock_54319056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868144" y="1628800"/>
            <a:ext cx="3027916" cy="277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219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2233</TotalTime>
  <Words>578</Words>
  <Application>Microsoft Office PowerPoint</Application>
  <PresentationFormat>Diavoorstelling (4:3)</PresentationFormat>
  <Paragraphs>116</Paragraphs>
  <Slides>19</Slides>
  <Notes>9</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Koster, Mariët</cp:lastModifiedBy>
  <cp:revision>335</cp:revision>
  <dcterms:created xsi:type="dcterms:W3CDTF">2019-03-05T11:12:30Z</dcterms:created>
  <dcterms:modified xsi:type="dcterms:W3CDTF">2019-06-25T06:20:08Z</dcterms:modified>
</cp:coreProperties>
</file>