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57" r:id="rId3"/>
    <p:sldId id="311" r:id="rId4"/>
    <p:sldId id="265" r:id="rId5"/>
    <p:sldId id="266" r:id="rId6"/>
    <p:sldId id="260" r:id="rId7"/>
    <p:sldId id="289" r:id="rId8"/>
    <p:sldId id="327" r:id="rId9"/>
    <p:sldId id="259" r:id="rId10"/>
    <p:sldId id="312" r:id="rId11"/>
    <p:sldId id="324" r:id="rId12"/>
    <p:sldId id="355" r:id="rId13"/>
    <p:sldId id="270" r:id="rId14"/>
    <p:sldId id="335" r:id="rId15"/>
    <p:sldId id="352" r:id="rId16"/>
    <p:sldId id="354" r:id="rId17"/>
    <p:sldId id="356" r:id="rId18"/>
    <p:sldId id="357" r:id="rId19"/>
    <p:sldId id="359" r:id="rId20"/>
    <p:sldId id="320" r:id="rId21"/>
    <p:sldId id="353" r:id="rId22"/>
    <p:sldId id="358"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8277" autoAdjust="0"/>
  </p:normalViewPr>
  <p:slideViewPr>
    <p:cSldViewPr>
      <p:cViewPr>
        <p:scale>
          <a:sx n="70" d="100"/>
          <a:sy n="70" d="100"/>
        </p:scale>
        <p:origin x="-133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25-6-2019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effectLst/>
                <a:latin typeface="+mn-lt"/>
                <a:ea typeface="+mn-ea"/>
                <a:cs typeface="+mn-cs"/>
              </a:rPr>
              <a:t>sowieso = </a:t>
            </a:r>
            <a:r>
              <a:rPr lang="nl-NL" sz="1200" kern="1200" dirty="0" smtClean="0">
                <a:solidFill>
                  <a:schemeClr val="tx1"/>
                </a:solidFill>
                <a:effectLst/>
                <a:latin typeface="+mn-lt"/>
                <a:ea typeface="+mn-ea"/>
                <a:cs typeface="+mn-cs"/>
              </a:rPr>
              <a:t>in elk geval (label)</a:t>
            </a:r>
          </a:p>
          <a:p>
            <a:r>
              <a:rPr lang="nl-NL" sz="1200" b="1" kern="1200" dirty="0" smtClean="0">
                <a:solidFill>
                  <a:schemeClr val="tx1"/>
                </a:solidFill>
                <a:effectLst/>
                <a:latin typeface="+mn-lt"/>
                <a:ea typeface="+mn-ea"/>
                <a:cs typeface="+mn-cs"/>
              </a:rPr>
              <a:t>bloedlink = </a:t>
            </a:r>
            <a:r>
              <a:rPr lang="nl-NL" sz="1200" kern="1200" dirty="0" smtClean="0">
                <a:solidFill>
                  <a:schemeClr val="tx1"/>
                </a:solidFill>
                <a:effectLst/>
                <a:latin typeface="+mn-lt"/>
                <a:ea typeface="+mn-ea"/>
                <a:cs typeface="+mn-cs"/>
              </a:rPr>
              <a:t>heel erg gevaarlijk (label of spin?)</a:t>
            </a:r>
          </a:p>
          <a:p>
            <a:r>
              <a:rPr lang="nl-NL" sz="1200" b="1" kern="1200" dirty="0" smtClean="0">
                <a:solidFill>
                  <a:schemeClr val="tx1"/>
                </a:solidFill>
                <a:effectLst/>
                <a:latin typeface="+mn-lt"/>
                <a:ea typeface="+mn-ea"/>
                <a:cs typeface="+mn-cs"/>
              </a:rPr>
              <a:t>afgeleid zijn = </a:t>
            </a:r>
            <a:r>
              <a:rPr lang="nl-NL" sz="1200" kern="1200" dirty="0" smtClean="0">
                <a:solidFill>
                  <a:schemeClr val="tx1"/>
                </a:solidFill>
                <a:effectLst/>
                <a:latin typeface="+mn-lt"/>
                <a:ea typeface="+mn-ea"/>
                <a:cs typeface="+mn-cs"/>
              </a:rPr>
              <a:t>met je gedachten bij iets anders zijn (kast: afgeleid, geconcentreerd)</a:t>
            </a:r>
          </a:p>
          <a:p>
            <a:r>
              <a:rPr lang="nl-NL" sz="1200" b="1" kern="1200" dirty="0" smtClean="0">
                <a:solidFill>
                  <a:schemeClr val="tx1"/>
                </a:solidFill>
                <a:effectLst/>
                <a:latin typeface="+mn-lt"/>
                <a:ea typeface="+mn-ea"/>
                <a:cs typeface="+mn-cs"/>
              </a:rPr>
              <a:t>de uitzondering = </a:t>
            </a:r>
            <a:r>
              <a:rPr lang="nl-NL" sz="1200" kern="1200" dirty="0" smtClean="0">
                <a:solidFill>
                  <a:schemeClr val="tx1"/>
                </a:solidFill>
                <a:effectLst/>
                <a:latin typeface="+mn-lt"/>
                <a:ea typeface="+mn-ea"/>
                <a:cs typeface="+mn-cs"/>
              </a:rPr>
              <a:t>als je iets anders doet dan normaal (trap)</a:t>
            </a:r>
          </a:p>
          <a:p>
            <a:r>
              <a:rPr lang="nl-NL" sz="1200" b="1" kern="1200" dirty="0" smtClean="0">
                <a:solidFill>
                  <a:schemeClr val="tx1"/>
                </a:solidFill>
                <a:effectLst/>
                <a:latin typeface="+mn-lt"/>
                <a:ea typeface="+mn-ea"/>
                <a:cs typeface="+mn-cs"/>
              </a:rPr>
              <a:t>de navigatie = </a:t>
            </a:r>
            <a:r>
              <a:rPr lang="nl-NL" sz="1200" kern="1200" dirty="0" smtClean="0">
                <a:solidFill>
                  <a:schemeClr val="tx1"/>
                </a:solidFill>
                <a:effectLst/>
                <a:latin typeface="+mn-lt"/>
                <a:ea typeface="+mn-ea"/>
                <a:cs typeface="+mn-cs"/>
              </a:rPr>
              <a:t>een app of apparaat om je de weg te wijzen (label)</a:t>
            </a:r>
          </a:p>
          <a:p>
            <a:r>
              <a:rPr lang="nl-NL" sz="1200" b="1" kern="1200" dirty="0" smtClean="0">
                <a:solidFill>
                  <a:schemeClr val="tx1"/>
                </a:solidFill>
                <a:effectLst/>
                <a:latin typeface="+mn-lt"/>
                <a:ea typeface="+mn-ea"/>
                <a:cs typeface="+mn-cs"/>
              </a:rPr>
              <a:t>riskeren = </a:t>
            </a:r>
            <a:r>
              <a:rPr lang="nl-NL" sz="1200" kern="1200" dirty="0" smtClean="0">
                <a:solidFill>
                  <a:schemeClr val="tx1"/>
                </a:solidFill>
                <a:effectLst/>
                <a:latin typeface="+mn-lt"/>
                <a:ea typeface="+mn-ea"/>
                <a:cs typeface="+mn-cs"/>
              </a:rPr>
              <a:t>iets doen terwijl je weet dat het vervelend kan aflopen (kast: riskeren - veilig/voorzichtig/zoiets)</a:t>
            </a:r>
          </a:p>
          <a:p>
            <a:r>
              <a:rPr lang="nl-NL" sz="1200" b="1" kern="1200" dirty="0" smtClean="0">
                <a:solidFill>
                  <a:schemeClr val="tx1"/>
                </a:solidFill>
                <a:effectLst/>
                <a:latin typeface="+mn-lt"/>
                <a:ea typeface="+mn-ea"/>
                <a:cs typeface="+mn-cs"/>
              </a:rPr>
              <a:t>er is sprake van = </a:t>
            </a:r>
            <a:r>
              <a:rPr lang="nl-NL" sz="1200" kern="1200" dirty="0" smtClean="0">
                <a:solidFill>
                  <a:schemeClr val="tx1"/>
                </a:solidFill>
                <a:effectLst/>
                <a:latin typeface="+mn-lt"/>
                <a:ea typeface="+mn-ea"/>
                <a:cs typeface="+mn-cs"/>
              </a:rPr>
              <a:t>het gaat om (label)</a:t>
            </a:r>
          </a:p>
          <a:p>
            <a:r>
              <a:rPr lang="nl-NL" sz="1200" b="1" kern="1200" dirty="0" smtClean="0">
                <a:solidFill>
                  <a:schemeClr val="tx1"/>
                </a:solidFill>
                <a:effectLst/>
                <a:latin typeface="+mn-lt"/>
                <a:ea typeface="+mn-ea"/>
                <a:cs typeface="+mn-cs"/>
              </a:rPr>
              <a:t>in overtreding zijn = </a:t>
            </a:r>
            <a:r>
              <a:rPr lang="nl-NL" sz="1200" kern="1200" dirty="0" smtClean="0">
                <a:solidFill>
                  <a:schemeClr val="tx1"/>
                </a:solidFill>
                <a:effectLst/>
                <a:latin typeface="+mn-lt"/>
                <a:ea typeface="+mn-ea"/>
                <a:cs typeface="+mn-cs"/>
              </a:rPr>
              <a:t>iets doen wat volgens de wet niet mag (spin)</a:t>
            </a:r>
          </a:p>
          <a:p>
            <a:r>
              <a:rPr lang="nl-NL" sz="1200" b="1" kern="1200" dirty="0" smtClean="0">
                <a:solidFill>
                  <a:schemeClr val="tx1"/>
                </a:solidFill>
                <a:effectLst/>
                <a:latin typeface="+mn-lt"/>
                <a:ea typeface="+mn-ea"/>
                <a:cs typeface="+mn-cs"/>
              </a:rPr>
              <a:t>toegestaan = </a:t>
            </a:r>
            <a:r>
              <a:rPr lang="nl-NL" sz="1200" kern="1200" dirty="0" smtClean="0">
                <a:solidFill>
                  <a:schemeClr val="tx1"/>
                </a:solidFill>
                <a:effectLst/>
                <a:latin typeface="+mn-lt"/>
                <a:ea typeface="+mn-ea"/>
                <a:cs typeface="+mn-cs"/>
              </a:rPr>
              <a:t>iets wat goed gevonden wordt (kast: toegestaan - afgekeurd)</a:t>
            </a:r>
          </a:p>
          <a:p>
            <a:r>
              <a:rPr lang="nl-NL" sz="1200" b="1" kern="1200" dirty="0" smtClean="0">
                <a:solidFill>
                  <a:schemeClr val="tx1"/>
                </a:solidFill>
                <a:effectLst/>
                <a:latin typeface="+mn-lt"/>
                <a:ea typeface="+mn-ea"/>
                <a:cs typeface="+mn-cs"/>
              </a:rPr>
              <a:t>de bekeuring = </a:t>
            </a:r>
            <a:r>
              <a:rPr lang="nl-NL" sz="1200" kern="1200" dirty="0" smtClean="0">
                <a:solidFill>
                  <a:schemeClr val="tx1"/>
                </a:solidFill>
                <a:effectLst/>
                <a:latin typeface="+mn-lt"/>
                <a:ea typeface="+mn-ea"/>
                <a:cs typeface="+mn-cs"/>
              </a:rPr>
              <a:t>het geld dat je moet betalen als je iets fout doet (label)</a:t>
            </a:r>
          </a:p>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25-6-2019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25-6-2019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25-6-2019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25-6-2019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4.png"/><Relationship Id="rId7" Type="http://schemas.openxmlformats.org/officeDocument/2006/relationships/image" Target="../media/image14.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900" u="sng" dirty="0" smtClean="0"/>
              <a:t>Semantisatieverhaal:</a:t>
            </a:r>
          </a:p>
          <a:p>
            <a:pPr marL="0" indent="0" fontAlgn="b">
              <a:buNone/>
            </a:pPr>
            <a:r>
              <a:rPr lang="nl-NL" sz="2000" dirty="0" smtClean="0"/>
              <a:t>Ik heb in de auto </a:t>
            </a:r>
            <a:r>
              <a:rPr lang="nl-NL" sz="2000" b="1" u="sng" dirty="0" smtClean="0"/>
              <a:t>navigatie</a:t>
            </a:r>
            <a:r>
              <a:rPr lang="nl-NL" sz="2000" dirty="0" smtClean="0"/>
              <a:t>. De navigatie is </a:t>
            </a:r>
            <a:r>
              <a:rPr lang="nl-NL" sz="2000" b="1" i="1" dirty="0" smtClean="0"/>
              <a:t>een app of apparaat om je de weg te wijzen</a:t>
            </a:r>
            <a:r>
              <a:rPr lang="nl-NL" sz="2000" dirty="0" smtClean="0"/>
              <a:t>. Ik heb een TomTom. Dat vind ik heel handig. Zonder TomTom zou ik het </a:t>
            </a:r>
            <a:r>
              <a:rPr lang="nl-NL" sz="2000" b="1" u="sng" dirty="0" smtClean="0"/>
              <a:t>riskeren</a:t>
            </a:r>
            <a:r>
              <a:rPr lang="nl-NL" sz="2000" dirty="0" smtClean="0"/>
              <a:t> om te laat te komen, omdat ik de route naar gitaarles nog niet weet. Riskeren betekent </a:t>
            </a:r>
            <a:r>
              <a:rPr lang="nl-NL" sz="2000" b="1" i="1" dirty="0" smtClean="0"/>
              <a:t>iets doen terwijl je weet dat het vervelend kan aflopen</a:t>
            </a:r>
            <a:r>
              <a:rPr lang="nl-NL" sz="2000" dirty="0" smtClean="0"/>
              <a:t>. Daarom gebruikte ik de navigatie. Toen we aan het rijden waren, vloog er een wesp de auto in. Mijn dochter begon met haar armen te zwaaien; ze probeerde de wesp weer naar buiten te krijgen. Dat was echt </a:t>
            </a:r>
            <a:r>
              <a:rPr lang="nl-NL" sz="2000" b="1" u="sng" dirty="0" smtClean="0"/>
              <a:t>bloedlink</a:t>
            </a:r>
            <a:r>
              <a:rPr lang="nl-NL" sz="2000" dirty="0" smtClean="0"/>
              <a:t>, </a:t>
            </a:r>
            <a:r>
              <a:rPr lang="nl-NL" sz="2000" b="1" i="1" dirty="0" smtClean="0"/>
              <a:t>het was heel erg gevaarlijk</a:t>
            </a:r>
            <a:r>
              <a:rPr lang="nl-NL" sz="2000" dirty="0" smtClean="0"/>
              <a:t>.  Ik was </a:t>
            </a:r>
            <a:r>
              <a:rPr lang="nl-NL" sz="2000" b="1" u="sng" dirty="0" smtClean="0"/>
              <a:t>afgeleid</a:t>
            </a:r>
            <a:r>
              <a:rPr lang="nl-NL" sz="2000" dirty="0" smtClean="0"/>
              <a:t>, en lette niet meer goed op de weg. Afgeleid zijn betekent </a:t>
            </a:r>
            <a:r>
              <a:rPr lang="nl-NL" sz="2000" b="1" i="1" dirty="0" smtClean="0"/>
              <a:t>met je gedachten bij iets anders zijn</a:t>
            </a:r>
            <a:r>
              <a:rPr lang="nl-NL" sz="2000" dirty="0" smtClean="0"/>
              <a:t>. Toen ben ik op de vluchtstrook gestopt. Stoppen op een vluchtstrook is </a:t>
            </a:r>
            <a:r>
              <a:rPr lang="nl-NL" sz="2000" b="1" u="sng" dirty="0" smtClean="0"/>
              <a:t>toegestaan</a:t>
            </a:r>
            <a:r>
              <a:rPr lang="nl-NL" sz="2000" dirty="0" smtClean="0"/>
              <a:t>, het is </a:t>
            </a:r>
            <a:r>
              <a:rPr lang="nl-NL" sz="2000" b="1" i="1" dirty="0" smtClean="0"/>
              <a:t>iets wat goed gevonden wordt</a:t>
            </a:r>
            <a:r>
              <a:rPr lang="nl-NL" sz="2000" dirty="0" smtClean="0"/>
              <a:t>. Maar alleen als </a:t>
            </a:r>
            <a:r>
              <a:rPr lang="nl-NL" sz="2000" b="1" u="sng" dirty="0" smtClean="0"/>
              <a:t>er sprake is van</a:t>
            </a:r>
            <a:r>
              <a:rPr lang="nl-NL" sz="2000" dirty="0" smtClean="0"/>
              <a:t>, als </a:t>
            </a:r>
            <a:r>
              <a:rPr lang="nl-NL" sz="2000" b="1" i="1" dirty="0" smtClean="0"/>
              <a:t>het gaat om</a:t>
            </a:r>
            <a:r>
              <a:rPr lang="nl-NL" sz="2000" dirty="0" smtClean="0"/>
              <a:t> nood!  Tja, een wesp in je auto. Ben je dan in nood? De politie vond van niet. Die vond een wesp in de auto geen noodsituatie. Ik stond stil op de vluchtstrook terwijl het niet mocht. Ik was dus </a:t>
            </a:r>
            <a:r>
              <a:rPr lang="nl-NL" sz="2000" b="1" u="sng" dirty="0" smtClean="0"/>
              <a:t>in overtreding</a:t>
            </a:r>
            <a:r>
              <a:rPr lang="nl-NL" sz="2000" dirty="0" smtClean="0"/>
              <a:t>. In overtreding zijn betekent </a:t>
            </a:r>
            <a:r>
              <a:rPr lang="nl-NL" sz="2000" b="1" i="1" dirty="0" smtClean="0"/>
              <a:t>iets doen wat volgens de wet niet mag</a:t>
            </a:r>
            <a:r>
              <a:rPr lang="nl-NL" sz="2000" dirty="0" smtClean="0"/>
              <a:t>. De politieagent zou mij </a:t>
            </a:r>
            <a:r>
              <a:rPr lang="nl-NL" sz="2000" b="1" u="sng" dirty="0" smtClean="0"/>
              <a:t>een bekeuring</a:t>
            </a:r>
            <a:r>
              <a:rPr lang="nl-NL" sz="2000" dirty="0" smtClean="0"/>
              <a:t> moeten geven. De bekeuring is </a:t>
            </a:r>
            <a:r>
              <a:rPr lang="nl-NL" sz="2000" b="1" i="1" dirty="0" smtClean="0"/>
              <a:t>het geld dat je moet betalen als je iets fout doet</a:t>
            </a:r>
            <a:r>
              <a:rPr lang="nl-NL" sz="2000" dirty="0" smtClean="0"/>
              <a:t>. Maar hij maakte </a:t>
            </a:r>
            <a:r>
              <a:rPr lang="nl-NL" sz="2000" b="1" u="sng" dirty="0" smtClean="0"/>
              <a:t>een uitzondering</a:t>
            </a:r>
            <a:r>
              <a:rPr lang="nl-NL" sz="2000" dirty="0" smtClean="0"/>
              <a:t>. Een uitzondering betekent </a:t>
            </a:r>
            <a:r>
              <a:rPr lang="nl-NL" sz="2000" b="1" i="1" dirty="0" smtClean="0"/>
              <a:t>als je iets anders doet dan normaal</a:t>
            </a:r>
            <a:r>
              <a:rPr lang="nl-NL" sz="2000" dirty="0" smtClean="0"/>
              <a:t>. Ik kreeg geen bekeuring. Hij zei wel tegen mijn dochter dat ze niet zo moest zwaaien met haar armen. Omdat dat bloedlink is, en wespen daar </a:t>
            </a:r>
            <a:r>
              <a:rPr lang="nl-NL" sz="2000" b="1" u="sng" dirty="0" smtClean="0"/>
              <a:t>sowieso,</a:t>
            </a:r>
            <a:r>
              <a:rPr lang="nl-NL" sz="2000" b="1" i="1" dirty="0" smtClean="0"/>
              <a:t> in ieder geval,</a:t>
            </a:r>
            <a:r>
              <a:rPr lang="nl-NL" sz="2000" dirty="0" smtClean="0"/>
              <a:t> niet door weggaan. Ik wilde niet riskeren dat ik te laat kwam bij gitaarles </a:t>
            </a:r>
            <a:r>
              <a:rPr lang="nl-NL" sz="2000" dirty="0" smtClean="0"/>
              <a:t>hè.. </a:t>
            </a:r>
            <a:r>
              <a:rPr lang="nl-NL" sz="2000" dirty="0" smtClean="0"/>
              <a:t>nou, door deze wesp kwamen we dus wel te laat… </a:t>
            </a:r>
          </a:p>
          <a:p>
            <a:pPr marL="0" indent="0" fontAlgn="b">
              <a:buNone/>
            </a:pPr>
            <a:endParaRPr lang="nl-NL" sz="2200" dirty="0" smtClean="0"/>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een bekeuring</a:t>
            </a:r>
            <a:endParaRPr lang="nl-NL" sz="8000" b="1" u="sng" dirty="0"/>
          </a:p>
        </p:txBody>
      </p:sp>
      <p:grpSp>
        <p:nvGrpSpPr>
          <p:cNvPr id="4" name="Groep 3"/>
          <p:cNvGrpSpPr/>
          <p:nvPr/>
        </p:nvGrpSpPr>
        <p:grpSpPr>
          <a:xfrm>
            <a:off x="1043607" y="1268760"/>
            <a:ext cx="4680521" cy="5464010"/>
            <a:chOff x="971599" y="1268760"/>
            <a:chExt cx="4680521" cy="5464010"/>
          </a:xfrm>
        </p:grpSpPr>
        <p:pic>
          <p:nvPicPr>
            <p:cNvPr id="10242" name="Picture 2" descr="C:\Users\routledm\AppData\Local\Microsoft\Windows\Temporary Internet Files\Content.IE5\QB2I425M\shutterstock_1312970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599" y="1268760"/>
              <a:ext cx="3649959" cy="5464010"/>
            </a:xfrm>
            <a:prstGeom prst="rect">
              <a:avLst/>
            </a:prstGeom>
            <a:noFill/>
            <a:extLst>
              <a:ext uri="{909E8E84-426E-40DD-AFC4-6F175D3DCCD1}">
                <a14:hiddenFill xmlns:a14="http://schemas.microsoft.com/office/drawing/2010/main">
                  <a:solidFill>
                    <a:srgbClr val="FFFFFF"/>
                  </a:solidFill>
                </a14:hiddenFill>
              </a:ext>
            </a:extLst>
          </p:spPr>
        </p:pic>
        <p:sp>
          <p:nvSpPr>
            <p:cNvPr id="3" name="PIJL-LINKS 2"/>
            <p:cNvSpPr/>
            <p:nvPr/>
          </p:nvSpPr>
          <p:spPr>
            <a:xfrm>
              <a:off x="3491880" y="3284984"/>
              <a:ext cx="2160240" cy="504056"/>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a:t>e</a:t>
            </a:r>
            <a:r>
              <a:rPr lang="nl-NL" sz="8000" b="1" u="sng" dirty="0" smtClean="0"/>
              <a:t>en uitzondering</a:t>
            </a:r>
            <a:endParaRPr lang="nl-NL" sz="8000" b="1" u="sng" dirty="0"/>
          </a:p>
        </p:txBody>
      </p:sp>
      <p:pic>
        <p:nvPicPr>
          <p:cNvPr id="11267" name="Picture 3" descr="C:\Users\routledm\AppData\Local\Microsoft\Windows\Temporary Internet Files\Content.IE5\QB2I425M\shutterstock_131297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3717032"/>
            <a:ext cx="1800200" cy="269491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p:cNvGrpSpPr/>
          <p:nvPr/>
        </p:nvGrpSpPr>
        <p:grpSpPr>
          <a:xfrm>
            <a:off x="307975" y="1700808"/>
            <a:ext cx="8025541" cy="5472608"/>
            <a:chOff x="307975" y="1700808"/>
            <a:chExt cx="8025541" cy="5472608"/>
          </a:xfrm>
        </p:grpSpPr>
        <p:sp>
          <p:nvSpPr>
            <p:cNvPr id="7" name="PIJL-RECHTS 6"/>
            <p:cNvSpPr/>
            <p:nvPr/>
          </p:nvSpPr>
          <p:spPr>
            <a:xfrm>
              <a:off x="827584" y="1997224"/>
              <a:ext cx="4176464" cy="144016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3600" dirty="0" smtClean="0"/>
                <a:t>normaal</a:t>
              </a:r>
              <a:endParaRPr lang="nl-NL" dirty="0"/>
            </a:p>
          </p:txBody>
        </p:sp>
        <p:sp>
          <p:nvSpPr>
            <p:cNvPr id="4" name="PIJL-LINKS 3"/>
            <p:cNvSpPr/>
            <p:nvPr/>
          </p:nvSpPr>
          <p:spPr>
            <a:xfrm>
              <a:off x="3563888" y="4293096"/>
              <a:ext cx="4032448" cy="136815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4400" dirty="0" smtClean="0"/>
                <a:t>    </a:t>
              </a:r>
              <a:r>
                <a:rPr lang="nl-NL" sz="3600" dirty="0" smtClean="0"/>
                <a:t>UITZONDERING</a:t>
              </a:r>
              <a:endParaRPr lang="nl-NL" dirty="0"/>
            </a:p>
          </p:txBody>
        </p:sp>
        <p:pic>
          <p:nvPicPr>
            <p:cNvPr id="13" name="Picture 4" descr="C:\Users\vdplasg\Downloads\shutterstock_102257176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04248" y="2177641"/>
              <a:ext cx="1529268" cy="110734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nvGrpSpPr>
            <p:cNvPr id="15" name="Groep 14"/>
            <p:cNvGrpSpPr/>
            <p:nvPr/>
          </p:nvGrpSpPr>
          <p:grpSpPr>
            <a:xfrm>
              <a:off x="5076056" y="1700808"/>
              <a:ext cx="1584176" cy="1849357"/>
              <a:chOff x="971599" y="1268760"/>
              <a:chExt cx="4680521" cy="5464010"/>
            </a:xfrm>
          </p:grpSpPr>
          <p:pic>
            <p:nvPicPr>
              <p:cNvPr id="16" name="Picture 2" descr="C:\Users\routledm\AppData\Local\Microsoft\Windows\Temporary Internet Files\Content.IE5\QB2I425M\shutterstock_1312970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599" y="1268760"/>
                <a:ext cx="3649959" cy="5464010"/>
              </a:xfrm>
              <a:prstGeom prst="rect">
                <a:avLst/>
              </a:prstGeom>
              <a:noFill/>
              <a:extLst>
                <a:ext uri="{909E8E84-426E-40DD-AFC4-6F175D3DCCD1}">
                  <a14:hiddenFill xmlns:a14="http://schemas.microsoft.com/office/drawing/2010/main">
                    <a:solidFill>
                      <a:srgbClr val="FFFFFF"/>
                    </a:solidFill>
                  </a14:hiddenFill>
                </a:ext>
              </a:extLst>
            </p:spPr>
          </p:pic>
          <p:sp>
            <p:nvSpPr>
              <p:cNvPr id="17" name="PIJL-LINKS 16"/>
              <p:cNvSpPr/>
              <p:nvPr/>
            </p:nvSpPr>
            <p:spPr>
              <a:xfrm>
                <a:off x="3491880" y="3284984"/>
                <a:ext cx="2160240" cy="504056"/>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grpSp>
        <p:sp>
          <p:nvSpPr>
            <p:cNvPr id="18" name="Vermenigvuldigen 17"/>
            <p:cNvSpPr/>
            <p:nvPr/>
          </p:nvSpPr>
          <p:spPr>
            <a:xfrm>
              <a:off x="755576" y="3284984"/>
              <a:ext cx="3240360" cy="3888432"/>
            </a:xfrm>
            <a:prstGeom prst="mathMultiply">
              <a:avLst>
                <a:gd name="adj1" fmla="val 3488"/>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p>
          </p:txBody>
        </p:sp>
        <p:pic>
          <p:nvPicPr>
            <p:cNvPr id="11268" name="Picture 4" descr="C:\Users\routledm\AppData\Local\Microsoft\Windows\Temporary Internet Files\Content.IE5\403SQACL\shutterstock_1422200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7975" y="4720184"/>
              <a:ext cx="1524000" cy="10180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1381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sowieso</a:t>
            </a:r>
            <a:endParaRPr lang="nl-NL" sz="8000" b="1" u="sng" dirty="0"/>
          </a:p>
        </p:txBody>
      </p:sp>
      <p:pic>
        <p:nvPicPr>
          <p:cNvPr id="1026" name="Picture 2" descr="C:\Users\vdplasg\Downloads\shutterstock_5041321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2492896"/>
            <a:ext cx="5076056" cy="312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63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afgeleid</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Trebuchet MS"/>
                <a:ea typeface="Calibri"/>
                <a:cs typeface="Times New Roman"/>
              </a:rPr>
              <a:t>geconcentreerd</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met je gedachten bij iets anders zijn</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Zij is </a:t>
            </a:r>
            <a:r>
              <a:rPr lang="nl-NL" sz="2400" i="1" u="sng" dirty="0" smtClean="0">
                <a:solidFill>
                  <a:srgbClr val="387038"/>
                </a:solidFill>
                <a:latin typeface="Trebuchet MS"/>
                <a:ea typeface="Calibri"/>
                <a:cs typeface="Times New Roman"/>
              </a:rPr>
              <a:t>afgeleid</a:t>
            </a:r>
            <a:r>
              <a:rPr lang="nl-NL" sz="2400" dirty="0" smtClean="0">
                <a:solidFill>
                  <a:srgbClr val="387038"/>
                </a:solidFill>
                <a:latin typeface="Trebuchet MS"/>
                <a:ea typeface="Calibri"/>
                <a:cs typeface="Times New Roman"/>
              </a:rPr>
              <a:t> </a:t>
            </a:r>
            <a:r>
              <a:rPr lang="nl-NL" sz="2400" i="1" dirty="0" smtClean="0">
                <a:solidFill>
                  <a:srgbClr val="387038"/>
                </a:solidFill>
                <a:latin typeface="Trebuchet MS"/>
                <a:ea typeface="Calibri"/>
                <a:cs typeface="Times New Roman"/>
              </a:rPr>
              <a:t>en lette niet meer goed op de weg.</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met alle aandacht gericht op (iets)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smtClean="0">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H</a:t>
            </a:r>
            <a:r>
              <a:rPr lang="nl-NL" sz="2400" i="1" dirty="0" smtClean="0">
                <a:solidFill>
                  <a:srgbClr val="387038"/>
                </a:solidFill>
                <a:latin typeface="Trebuchet MS"/>
                <a:ea typeface="Calibri"/>
                <a:cs typeface="Times New Roman"/>
              </a:rPr>
              <a:t>ij is </a:t>
            </a:r>
            <a:r>
              <a:rPr lang="nl-NL" sz="2400" i="1" u="sng" dirty="0" smtClean="0">
                <a:solidFill>
                  <a:srgbClr val="387038"/>
                </a:solidFill>
                <a:latin typeface="Trebuchet MS"/>
                <a:ea typeface="Calibri"/>
                <a:cs typeface="Times New Roman"/>
              </a:rPr>
              <a:t>geconcentreerd</a:t>
            </a:r>
            <a:r>
              <a:rPr lang="nl-NL" sz="2400" i="1" dirty="0" smtClean="0">
                <a:solidFill>
                  <a:srgbClr val="387038"/>
                </a:solidFill>
                <a:latin typeface="Trebuchet MS"/>
                <a:ea typeface="Calibri"/>
                <a:cs typeface="Times New Roman"/>
              </a:rPr>
              <a:t> aan het rijden.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5122" name="Picture 2" descr="C:\Users\routledm\AppData\Local\Microsoft\Windows\Temporary Internet Files\Content.IE5\XSIJSXR0\shutterstock_23047363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7811" y="2564904"/>
            <a:ext cx="3260613" cy="244827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p:cNvGrpSpPr/>
          <p:nvPr/>
        </p:nvGrpSpPr>
        <p:grpSpPr>
          <a:xfrm>
            <a:off x="928606" y="2690322"/>
            <a:ext cx="2925800" cy="1944216"/>
            <a:chOff x="611560" y="1310281"/>
            <a:chExt cx="7956376" cy="5287071"/>
          </a:xfrm>
        </p:grpSpPr>
        <p:pic>
          <p:nvPicPr>
            <p:cNvPr id="17" name="Picture 2" descr="C:\Users\routledm\AppData\Local\Microsoft\Windows\Temporary Internet Files\Content.IE5\3M6GQUAU\shutterstock_12013555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1310281"/>
              <a:ext cx="7956376" cy="52870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routledm\AppData\Local\Microsoft\Windows\Temporary Internet Files\Content.IE5\403SQACL\shutterstock_20575622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13861" y="2389312"/>
              <a:ext cx="679648" cy="6796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1053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toegestaan</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afgekeurd</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wat goed gevonden wordt</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S</a:t>
            </a:r>
            <a:r>
              <a:rPr lang="nl-NL" sz="2400" i="1" dirty="0" smtClean="0">
                <a:solidFill>
                  <a:srgbClr val="387038"/>
                </a:solidFill>
                <a:latin typeface="Trebuchet MS"/>
                <a:ea typeface="Calibri"/>
                <a:cs typeface="Times New Roman"/>
              </a:rPr>
              <a:t>toppen op de vluchtstrook is </a:t>
            </a:r>
            <a:r>
              <a:rPr lang="nl-NL" sz="2400" i="1" u="sng" dirty="0" smtClean="0">
                <a:solidFill>
                  <a:srgbClr val="387038"/>
                </a:solidFill>
                <a:latin typeface="Trebuchet MS"/>
                <a:ea typeface="Calibri"/>
                <a:cs typeface="Times New Roman"/>
              </a:rPr>
              <a:t>toegestaan</a:t>
            </a:r>
            <a:r>
              <a:rPr lang="nl-NL" sz="2400" i="1" dirty="0" smtClean="0">
                <a:solidFill>
                  <a:srgbClr val="387038"/>
                </a:solidFill>
                <a:latin typeface="Trebuchet MS"/>
                <a:ea typeface="Calibri"/>
                <a:cs typeface="Times New Roman"/>
              </a:rPr>
              <a:t> als er nood is.</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wat ongeschikt wordt verklaard</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O</a:t>
            </a:r>
            <a:r>
              <a:rPr lang="nl-NL" sz="2400" i="1" dirty="0" smtClean="0">
                <a:solidFill>
                  <a:srgbClr val="387038"/>
                </a:solidFill>
                <a:latin typeface="Trebuchet MS"/>
                <a:ea typeface="Calibri"/>
                <a:cs typeface="Times New Roman"/>
              </a:rPr>
              <a:t>p de vluchtstrook even uitrusten wordt </a:t>
            </a:r>
            <a:r>
              <a:rPr lang="nl-NL" sz="2400" i="1" u="sng" dirty="0" smtClean="0">
                <a:solidFill>
                  <a:srgbClr val="387038"/>
                </a:solidFill>
                <a:latin typeface="Trebuchet MS"/>
                <a:ea typeface="Calibri"/>
                <a:cs typeface="Times New Roman"/>
              </a:rPr>
              <a:t>afgekeurd</a:t>
            </a:r>
            <a:r>
              <a:rPr lang="nl-NL" sz="2400" i="1" dirty="0" smtClean="0">
                <a:solidFill>
                  <a:srgbClr val="387038"/>
                </a:solidFill>
                <a:latin typeface="Trebuchet MS"/>
                <a:ea typeface="Calibri"/>
                <a:cs typeface="Times New Roman"/>
              </a:rPr>
              <a:t>. </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8" name="Groep 7"/>
          <p:cNvGrpSpPr/>
          <p:nvPr/>
        </p:nvGrpSpPr>
        <p:grpSpPr>
          <a:xfrm>
            <a:off x="460375" y="2805025"/>
            <a:ext cx="3744417" cy="2179907"/>
            <a:chOff x="460375" y="2805025"/>
            <a:chExt cx="3744417" cy="2179907"/>
          </a:xfrm>
        </p:grpSpPr>
        <p:pic>
          <p:nvPicPr>
            <p:cNvPr id="17" name="Picture 2" descr="C:\Users\routledm\AppData\Local\Microsoft\Windows\Temporary Internet Files\Content.IE5\KUPW8Y4P\shutterstock_921933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 y="3128841"/>
              <a:ext cx="2778580" cy="185609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8" name="Picture 3" descr="C:\Users\routledm\AppData\Local\Microsoft\Windows\Temporary Internet Files\Content.IE5\C1BUVW7J\shutterstock_20400978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5029" y="2805025"/>
              <a:ext cx="1369763" cy="91500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vdplasg\Downloads\shutterstock_746652754 (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74470" y="3776731"/>
              <a:ext cx="566159" cy="607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ep 8"/>
          <p:cNvGrpSpPr/>
          <p:nvPr/>
        </p:nvGrpSpPr>
        <p:grpSpPr>
          <a:xfrm>
            <a:off x="4932040" y="2517808"/>
            <a:ext cx="3556972" cy="2574802"/>
            <a:chOff x="4932040" y="2517808"/>
            <a:chExt cx="3556972" cy="2574802"/>
          </a:xfrm>
        </p:grpSpPr>
        <p:pic>
          <p:nvPicPr>
            <p:cNvPr id="21" name="Picture 3" descr="C:\Users\vdplasg\Downloads\shutterstock_746652754 (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961335" y="4080420"/>
              <a:ext cx="527677" cy="607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dplasg\Downloads\shutterstock_1022571766.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32040" y="3068228"/>
              <a:ext cx="2795720" cy="202438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P:\Onderwijs\MPO-0589_weerwoord18\2. Weerwoord-lessen Schooljaar 2018-2019\Week 26 2018 - Telefoonverbod op de fiets\shutterstock_244315579.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52320" y="2517808"/>
              <a:ext cx="1018032" cy="1524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716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riskeren</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solidFill>
                  <a:srgbClr val="387038"/>
                </a:solidFill>
                <a:latin typeface="Trebuchet MS"/>
                <a:ea typeface="Calibri"/>
                <a:cs typeface="Times New Roman"/>
              </a:rPr>
              <a:t>geen risico nemen</a:t>
            </a:r>
            <a:endParaRPr lang="nl-NL" sz="36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doen terwijl je weet dat het vervelend kan aflopen</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Zonder </a:t>
            </a:r>
            <a:r>
              <a:rPr lang="nl-NL" sz="2400" i="1" dirty="0" smtClean="0">
                <a:solidFill>
                  <a:srgbClr val="387038"/>
                </a:solidFill>
                <a:latin typeface="Trebuchet MS"/>
                <a:ea typeface="Calibri"/>
                <a:cs typeface="Times New Roman"/>
              </a:rPr>
              <a:t>navigatie zou ik </a:t>
            </a:r>
            <a:r>
              <a:rPr lang="nl-NL" sz="2400" i="1" dirty="0" smtClean="0">
                <a:solidFill>
                  <a:srgbClr val="387038"/>
                </a:solidFill>
                <a:latin typeface="Trebuchet MS"/>
                <a:ea typeface="Calibri"/>
                <a:cs typeface="Times New Roman"/>
              </a:rPr>
              <a:t>het </a:t>
            </a:r>
            <a:r>
              <a:rPr lang="nl-NL" sz="2400" i="1" u="sng" dirty="0" smtClean="0">
                <a:solidFill>
                  <a:srgbClr val="387038"/>
                </a:solidFill>
                <a:latin typeface="Trebuchet MS"/>
                <a:ea typeface="Calibri"/>
                <a:cs typeface="Times New Roman"/>
              </a:rPr>
              <a:t>riskeren</a:t>
            </a:r>
            <a:r>
              <a:rPr lang="nl-NL" sz="2400" i="1" dirty="0" smtClean="0">
                <a:solidFill>
                  <a:srgbClr val="387038"/>
                </a:solidFill>
                <a:latin typeface="Trebuchet MS"/>
                <a:ea typeface="Calibri"/>
                <a:cs typeface="Times New Roman"/>
              </a:rPr>
              <a:t> om te laat </a:t>
            </a:r>
            <a:r>
              <a:rPr lang="nl-NL" sz="2400" i="1" dirty="0" smtClean="0">
                <a:solidFill>
                  <a:srgbClr val="387038"/>
                </a:solidFill>
                <a:latin typeface="Trebuchet MS"/>
                <a:ea typeface="Calibri"/>
                <a:cs typeface="Times New Roman"/>
              </a:rPr>
              <a:t>te komen.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gn="ctr">
              <a:lnSpc>
                <a:spcPct val="107000"/>
              </a:lnSpc>
            </a:pPr>
            <a:endParaRPr lang="nl-NL" sz="2400" i="1" dirty="0" smtClean="0">
              <a:solidFill>
                <a:srgbClr val="387038"/>
              </a:solidFill>
              <a:latin typeface="Trebuchet MS"/>
              <a:ea typeface="Calibri"/>
              <a:cs typeface="Times New Roman"/>
            </a:endParaRPr>
          </a:p>
          <a:p>
            <a:pPr lvl="1">
              <a:lnSpc>
                <a:spcPct val="107000"/>
              </a:lnSpc>
            </a:pPr>
            <a:endParaRPr lang="nl-NL" sz="2400" i="1" dirty="0" smtClean="0">
              <a:solidFill>
                <a:srgbClr val="387038"/>
              </a:solidFill>
              <a:latin typeface="Trebuchet MS"/>
              <a:ea typeface="Calibri"/>
              <a:cs typeface="Times New Roman"/>
            </a:endParaRPr>
          </a:p>
          <a:p>
            <a:pPr lvl="1">
              <a:lnSpc>
                <a:spcPct val="107000"/>
              </a:lnSpc>
            </a:pPr>
            <a:endParaRPr lang="nl-NL" sz="1200" i="1" dirty="0" smtClean="0">
              <a:solidFill>
                <a:srgbClr val="387038"/>
              </a:solidFill>
              <a:latin typeface="Trebuchet MS"/>
              <a:ea typeface="Calibri"/>
              <a:cs typeface="Times New Roman"/>
            </a:endParaRPr>
          </a:p>
          <a:p>
            <a:pPr lvl="1">
              <a:lnSpc>
                <a:spcPct val="107000"/>
              </a:lnSpc>
            </a:pPr>
            <a:endParaRPr lang="nl-NL" sz="800" i="1" dirty="0">
              <a:solidFill>
                <a:srgbClr val="387038"/>
              </a:solidFill>
              <a:latin typeface="Trebuchet MS"/>
              <a:ea typeface="Calibri"/>
              <a:cs typeface="Times New Roman"/>
            </a:endParaRPr>
          </a:p>
          <a:p>
            <a:pPr lvl="1">
              <a:lnSpc>
                <a:spcPct val="107000"/>
              </a:lnSpc>
            </a:pPr>
            <a:endParaRPr lang="nl-NL" sz="800" i="1" dirty="0" smtClean="0">
              <a:solidFill>
                <a:srgbClr val="387038"/>
              </a:solidFill>
              <a:latin typeface="Trebuchet MS"/>
              <a:ea typeface="Calibri"/>
              <a:cs typeface="Times New Roman"/>
            </a:endParaRPr>
          </a:p>
          <a:p>
            <a:pPr lvl="1">
              <a:lnSpc>
                <a:spcPct val="107000"/>
              </a:lnSpc>
            </a:pPr>
            <a:endParaRPr lang="nl-NL" sz="1100" i="1" dirty="0">
              <a:solidFill>
                <a:srgbClr val="387038"/>
              </a:solidFill>
              <a:latin typeface="Trebuchet MS"/>
              <a:ea typeface="Calibri"/>
              <a:cs typeface="Times New Roman"/>
            </a:endParaRPr>
          </a:p>
          <a:p>
            <a:pPr lvl="1">
              <a:lnSpc>
                <a:spcPct val="107000"/>
              </a:lnSpc>
            </a:pPr>
            <a:r>
              <a:rPr lang="nl-NL" sz="2400" i="1" dirty="0" smtClean="0">
                <a:solidFill>
                  <a:srgbClr val="387038"/>
                </a:solidFill>
                <a:latin typeface="Trebuchet MS"/>
                <a:ea typeface="Calibri"/>
                <a:cs typeface="Times New Roman"/>
              </a:rPr>
              <a:t>Ik </a:t>
            </a:r>
            <a:r>
              <a:rPr lang="nl-NL" sz="2400" i="1" u="sng" dirty="0" smtClean="0">
                <a:solidFill>
                  <a:srgbClr val="387038"/>
                </a:solidFill>
                <a:latin typeface="Trebuchet MS"/>
                <a:ea typeface="Calibri"/>
                <a:cs typeface="Times New Roman"/>
              </a:rPr>
              <a:t>nam geen risico </a:t>
            </a:r>
            <a:r>
              <a:rPr lang="nl-NL" sz="2400" i="1" dirty="0" smtClean="0">
                <a:solidFill>
                  <a:srgbClr val="387038"/>
                </a:solidFill>
                <a:latin typeface="Trebuchet MS"/>
                <a:ea typeface="Calibri"/>
                <a:cs typeface="Times New Roman"/>
              </a:rPr>
              <a:t>en gebruikte de navigatie. </a:t>
            </a:r>
          </a:p>
          <a:p>
            <a:pPr lvl="1">
              <a:lnSpc>
                <a:spcPct val="107000"/>
              </a:lnSpc>
            </a:pPr>
            <a:r>
              <a:rPr lang="nl-NL" sz="2400" i="1" dirty="0" smtClean="0">
                <a:solidFill>
                  <a:srgbClr val="387038"/>
                </a:solidFill>
                <a:latin typeface="Trebuchet MS"/>
                <a:ea typeface="Calibri"/>
                <a:cs typeface="Times New Roman"/>
              </a:rPr>
              <a:t>Zo zou ik op tijd bij </a:t>
            </a:r>
          </a:p>
          <a:p>
            <a:pPr lvl="1">
              <a:lnSpc>
                <a:spcPct val="107000"/>
              </a:lnSpc>
            </a:pPr>
            <a:r>
              <a:rPr lang="nl-NL" sz="2400" i="1" dirty="0" smtClean="0">
                <a:solidFill>
                  <a:srgbClr val="387038"/>
                </a:solidFill>
                <a:latin typeface="Trebuchet MS"/>
                <a:ea typeface="Calibri"/>
                <a:cs typeface="Times New Roman"/>
              </a:rPr>
              <a:t>gitaarles zijn.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descr="C:\Users\vdplasg\Downloads\shutterstock_30352997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4139" y="2995914"/>
            <a:ext cx="3139416" cy="18101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routledm\AppData\Local\Microsoft\Windows\Temporary Internet Files\Content.IE5\1FVGXX32\shutterstock_51934962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4048" y="2021070"/>
            <a:ext cx="3498631" cy="233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00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1691680" y="1245174"/>
            <a:ext cx="6674398" cy="5276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1691679" y="1239560"/>
            <a:ext cx="6716851" cy="67636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smtClean="0">
                <a:effectLst/>
                <a:latin typeface="Trebuchet MS"/>
                <a:ea typeface="Calibri"/>
                <a:cs typeface="Times New Roman"/>
              </a:rPr>
              <a:t>= iets doen wat volgens de wet niet mag</a:t>
            </a:r>
            <a:endParaRPr lang="nl-NL" sz="1100" dirty="0">
              <a:effectLst/>
              <a:latin typeface="Calibri"/>
              <a:ea typeface="Calibri"/>
              <a:cs typeface="Times New Roman"/>
            </a:endParaRPr>
          </a:p>
        </p:txBody>
      </p:sp>
      <p:sp>
        <p:nvSpPr>
          <p:cNvPr id="5" name="Text Box 14"/>
          <p:cNvSpPr txBox="1"/>
          <p:nvPr/>
        </p:nvSpPr>
        <p:spPr>
          <a:xfrm>
            <a:off x="1691680" y="501509"/>
            <a:ext cx="6048672" cy="7436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331639" y="404664"/>
            <a:ext cx="676875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4800" b="1" dirty="0">
                <a:latin typeface="Trebuchet MS" panose="020B0603020202020204" pitchFamily="34" charset="0"/>
                <a:ea typeface="Calibri"/>
                <a:cs typeface="Times New Roman"/>
              </a:rPr>
              <a:t>i</a:t>
            </a:r>
            <a:r>
              <a:rPr lang="en-US" sz="4800" b="1" dirty="0" smtClean="0">
                <a:latin typeface="Trebuchet MS" panose="020B0603020202020204" pitchFamily="34" charset="0"/>
                <a:ea typeface="Calibri"/>
                <a:cs typeface="Times New Roman"/>
              </a:rPr>
              <a:t>n </a:t>
            </a:r>
            <a:r>
              <a:rPr lang="nl-NL" sz="4800" b="1" dirty="0" smtClean="0">
                <a:latin typeface="Trebuchet MS" panose="020B0603020202020204" pitchFamily="34" charset="0"/>
                <a:ea typeface="Calibri"/>
                <a:cs typeface="Times New Roman"/>
              </a:rPr>
              <a:t>overtreding</a:t>
            </a:r>
            <a:r>
              <a:rPr lang="en-US" sz="4800" b="1" dirty="0" smtClean="0">
                <a:latin typeface="Trebuchet MS" panose="020B0603020202020204" pitchFamily="34" charset="0"/>
                <a:ea typeface="Calibri"/>
                <a:cs typeface="Times New Roman"/>
              </a:rPr>
              <a:t> </a:t>
            </a:r>
            <a:r>
              <a:rPr lang="nl-NL" sz="4800" b="1" dirty="0" smtClean="0">
                <a:latin typeface="Trebuchet MS" panose="020B0603020202020204" pitchFamily="34" charset="0"/>
                <a:ea typeface="Calibri"/>
                <a:cs typeface="Times New Roman"/>
              </a:rPr>
              <a:t>zijn</a:t>
            </a:r>
            <a:endParaRPr lang="nl-NL" sz="48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30260" y="3364679"/>
            <a:ext cx="196353" cy="962275"/>
          </a:xfrm>
          <a:prstGeom prst="rect">
            <a:avLst/>
          </a:prstGeom>
        </p:spPr>
      </p:pic>
      <p:pic>
        <p:nvPicPr>
          <p:cNvPr id="3074" name="Picture 2" descr="C:\Users\vdplasg\Downloads\shutterstock_12010911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515" y="4180623"/>
            <a:ext cx="2479317" cy="165618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C:\Users\vdplasg\Downloads\shutterstock_121971394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779912" y="4191495"/>
            <a:ext cx="1584176" cy="167206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Users\vdplasg\Downloads\shutterstock_56804723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4191494"/>
            <a:ext cx="1316251" cy="16453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64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49289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Trebuchet MS"/>
                <a:ea typeface="Calibri"/>
                <a:cs typeface="Times New Roman"/>
              </a:rPr>
              <a:t>b</a:t>
            </a:r>
            <a:r>
              <a:rPr lang="nl-NL" sz="4400" b="1" dirty="0" smtClean="0">
                <a:effectLst/>
                <a:latin typeface="Trebuchet MS"/>
                <a:ea typeface="Calibri"/>
                <a:cs typeface="Times New Roman"/>
              </a:rPr>
              <a:t>loedlink</a:t>
            </a:r>
            <a:endParaRPr lang="nl-NL" sz="9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3" descr="C:\Users\routledm\AppData\Local\Microsoft\Windows\Temporary Internet Files\Content.IE5\3M6GQUAU\shutterstock_108481841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849187">
            <a:off x="6820108" y="2351505"/>
            <a:ext cx="1120326" cy="144679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03650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184327" y="4190241"/>
            <a:ext cx="327610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Trebuchet MS"/>
                <a:ea typeface="Calibri"/>
                <a:cs typeface="Times New Roman"/>
              </a:rPr>
              <a:t>b</a:t>
            </a:r>
            <a:r>
              <a:rPr lang="nl-NL" sz="3200" dirty="0" smtClean="0">
                <a:effectLst/>
                <a:latin typeface="Trebuchet MS"/>
                <a:ea typeface="Calibri"/>
                <a:cs typeface="Times New Roman"/>
              </a:rPr>
              <a:t>ellend fietsen</a:t>
            </a:r>
            <a:endParaRPr lang="nl-NL" sz="1000" dirty="0">
              <a:effectLst/>
              <a:ea typeface="Calibri"/>
              <a:cs typeface="Times New Roman"/>
            </a:endParaRPr>
          </a:p>
        </p:txBody>
      </p:sp>
      <p:sp>
        <p:nvSpPr>
          <p:cNvPr id="13" name="Text Box 14"/>
          <p:cNvSpPr txBox="1"/>
          <p:nvPr/>
        </p:nvSpPr>
        <p:spPr>
          <a:xfrm>
            <a:off x="5076056" y="774042"/>
            <a:ext cx="2880320" cy="11427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44515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Trebuchet MS"/>
                <a:ea typeface="Calibri"/>
                <a:cs typeface="Times New Roman"/>
              </a:rPr>
              <a:t>e</a:t>
            </a:r>
            <a:r>
              <a:rPr lang="nl-NL" sz="3200" dirty="0" smtClean="0">
                <a:effectLst/>
                <a:latin typeface="Trebuchet MS"/>
                <a:ea typeface="Calibri"/>
                <a:cs typeface="Times New Roman"/>
              </a:rPr>
              <a:t>en eland die oversteekt</a:t>
            </a:r>
            <a:endParaRPr lang="nl-NL" sz="1000" dirty="0">
              <a:effectLst/>
              <a:ea typeface="Calibri"/>
              <a:cs typeface="Times New Roman"/>
            </a:endParaRPr>
          </a:p>
        </p:txBody>
      </p:sp>
      <p:sp>
        <p:nvSpPr>
          <p:cNvPr id="15" name="Text Box 14"/>
          <p:cNvSpPr txBox="1"/>
          <p:nvPr/>
        </p:nvSpPr>
        <p:spPr>
          <a:xfrm>
            <a:off x="251520" y="4190240"/>
            <a:ext cx="3744416" cy="11109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882735" y="4190240"/>
            <a:ext cx="603079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Trebuchet MS"/>
                <a:ea typeface="Calibri"/>
                <a:cs typeface="Times New Roman"/>
              </a:rPr>
              <a:t>e</a:t>
            </a:r>
            <a:r>
              <a:rPr lang="nl-NL" sz="3200" dirty="0" smtClean="0">
                <a:latin typeface="Trebuchet MS"/>
                <a:ea typeface="Calibri"/>
                <a:cs typeface="Times New Roman"/>
              </a:rPr>
              <a:t>en wesp wegjagen </a:t>
            </a:r>
            <a:br>
              <a:rPr lang="nl-NL" sz="3200" dirty="0" smtClean="0">
                <a:latin typeface="Trebuchet MS"/>
                <a:ea typeface="Calibri"/>
                <a:cs typeface="Times New Roman"/>
              </a:rPr>
            </a:br>
            <a:r>
              <a:rPr lang="nl-NL" sz="3200" dirty="0" smtClean="0">
                <a:latin typeface="Trebuchet MS"/>
                <a:ea typeface="Calibri"/>
                <a:cs typeface="Times New Roman"/>
              </a:rPr>
              <a:t>in de auto</a:t>
            </a:r>
            <a:endParaRPr lang="nl-NL" sz="1000" dirty="0">
              <a:effectLst/>
              <a:ea typeface="Calibri"/>
              <a:cs typeface="Times New Roman"/>
            </a:endParaRPr>
          </a:p>
        </p:txBody>
      </p:sp>
      <p:sp>
        <p:nvSpPr>
          <p:cNvPr id="23" name="Text Box 14"/>
          <p:cNvSpPr txBox="1"/>
          <p:nvPr/>
        </p:nvSpPr>
        <p:spPr>
          <a:xfrm>
            <a:off x="2330068" y="3212976"/>
            <a:ext cx="4330163" cy="720080"/>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39752" y="3212976"/>
            <a:ext cx="4173181"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heel erg gevaarlijk</a:t>
            </a:r>
            <a:endParaRPr lang="nl-NL" sz="1050" dirty="0">
              <a:effectLst/>
              <a:latin typeface="Calibri"/>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2930751"/>
            <a:ext cx="1524000" cy="1143000"/>
          </a:xfrm>
          <a:prstGeom prst="rect">
            <a:avLst/>
          </a:prstGeom>
        </p:spPr>
      </p:pic>
      <p:pic>
        <p:nvPicPr>
          <p:cNvPr id="3" name="Afbeelding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8922" y="3164295"/>
            <a:ext cx="186689" cy="154169"/>
          </a:xfrm>
          <a:prstGeom prst="rect">
            <a:avLst/>
          </a:prstGeom>
        </p:spPr>
      </p:pic>
      <p:pic>
        <p:nvPicPr>
          <p:cNvPr id="6" name="Afbeelding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62800" y="4869160"/>
            <a:ext cx="1153616" cy="1027553"/>
          </a:xfrm>
          <a:prstGeom prst="rect">
            <a:avLst/>
          </a:prstGeom>
        </p:spPr>
      </p:pic>
      <p:pic>
        <p:nvPicPr>
          <p:cNvPr id="2054" name="Picture 6" descr="C:\Users\vdplasg\Downloads\shutterstock_64196844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19872" y="819113"/>
            <a:ext cx="1524000" cy="107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19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5000" b="1" dirty="0" smtClean="0">
                <a:solidFill>
                  <a:srgbClr val="387038"/>
                </a:solidFill>
                <a:latin typeface="Trebuchet MS"/>
                <a:ea typeface="Calibri"/>
                <a:cs typeface="Times New Roman"/>
              </a:rPr>
              <a:t>de bekeuring</a:t>
            </a:r>
            <a:endParaRPr lang="nl-NL" sz="5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smtClean="0">
                <a:solidFill>
                  <a:srgbClr val="387038"/>
                </a:solidFill>
                <a:effectLst/>
                <a:latin typeface="Trebuchet MS"/>
                <a:ea typeface="Calibri"/>
                <a:cs typeface="Times New Roman"/>
              </a:rPr>
              <a:t>de beloning</a:t>
            </a:r>
            <a:endParaRPr lang="nl-NL" sz="5000" dirty="0">
              <a:effectLst/>
              <a:latin typeface="Calibri"/>
              <a:ea typeface="Calibri"/>
              <a:cs typeface="Times New Roman"/>
            </a:endParaRPr>
          </a:p>
        </p:txBody>
      </p:sp>
      <p:sp>
        <p:nvSpPr>
          <p:cNvPr id="14" name="Tekstvak 2"/>
          <p:cNvSpPr txBox="1">
            <a:spLocks noChangeArrowheads="1"/>
          </p:cNvSpPr>
          <p:nvPr/>
        </p:nvSpPr>
        <p:spPr bwMode="auto">
          <a:xfrm>
            <a:off x="363761"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het geld dat je moet betalen als je iets fout doet</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Als je een fout maakt, krijg je </a:t>
            </a:r>
            <a:r>
              <a:rPr lang="nl-NL" sz="2400" i="1" u="sng" dirty="0" smtClean="0">
                <a:solidFill>
                  <a:srgbClr val="387038"/>
                </a:solidFill>
                <a:latin typeface="Trebuchet MS"/>
                <a:ea typeface="Calibri"/>
                <a:cs typeface="Times New Roman"/>
              </a:rPr>
              <a:t>een bekeuring.</a:t>
            </a:r>
            <a:endParaRPr lang="nl-NL" sz="1100" u="sng"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dat je krijgt als je iets goed gedaan hebt</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Als je iets goed doet, krijg je </a:t>
            </a:r>
            <a:r>
              <a:rPr lang="nl-NL" sz="2400" i="1" u="sng" dirty="0" smtClean="0">
                <a:solidFill>
                  <a:srgbClr val="387038"/>
                </a:solidFill>
                <a:latin typeface="Trebuchet MS"/>
                <a:ea typeface="Calibri"/>
                <a:cs typeface="Times New Roman"/>
              </a:rPr>
              <a:t>een beloning</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625" y="2992378"/>
            <a:ext cx="3873229" cy="216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vrielinf\AppData\Local\Microsoft\Windows\Temporary Internet Files\Content.IE5\3VG0ZVQG\shutterstock_121016086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10186" y="3056154"/>
            <a:ext cx="3860133" cy="211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46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26 – 25 juni 2019</a:t>
            </a:r>
          </a:p>
          <a:p>
            <a:r>
              <a:rPr lang="nl-NL" dirty="0" smtClean="0">
                <a:solidFill>
                  <a:srgbClr val="C00000"/>
                </a:solidFill>
              </a:rPr>
              <a:t>Niveau 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4702" y="44144"/>
            <a:ext cx="9133383" cy="2800767"/>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sowieso</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in elk geval</a:t>
            </a:r>
            <a:endParaRPr lang="nl-NL" sz="3200" i="1" dirty="0" smtClean="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Zwaaien </a:t>
            </a:r>
            <a:r>
              <a:rPr lang="nl-NL" sz="3200" i="1" dirty="0" smtClean="0">
                <a:solidFill>
                  <a:srgbClr val="00B050"/>
                </a:solidFill>
                <a:latin typeface="Trebuchet MS" panose="020B0603020202020204" pitchFamily="34" charset="0"/>
              </a:rPr>
              <a:t>met je armen om een wesp </a:t>
            </a:r>
          </a:p>
          <a:p>
            <a:pPr lvl="0"/>
            <a:r>
              <a:rPr lang="nl-NL" sz="3200" i="1" dirty="0" smtClean="0">
                <a:solidFill>
                  <a:srgbClr val="00B050"/>
                </a:solidFill>
                <a:latin typeface="Trebuchet MS" panose="020B0603020202020204" pitchFamily="34" charset="0"/>
              </a:rPr>
              <a:t>weg te jagen helpt </a:t>
            </a:r>
            <a:r>
              <a:rPr lang="nl-NL" sz="3200" i="1" u="sng" dirty="0" smtClean="0">
                <a:solidFill>
                  <a:srgbClr val="00B050"/>
                </a:solidFill>
                <a:latin typeface="Trebuchet MS" panose="020B0603020202020204" pitchFamily="34" charset="0"/>
              </a:rPr>
              <a:t>sowieso</a:t>
            </a:r>
            <a:r>
              <a:rPr lang="nl-NL" sz="3200" i="1" dirty="0" smtClean="0">
                <a:solidFill>
                  <a:srgbClr val="00B050"/>
                </a:solidFill>
                <a:latin typeface="Trebuchet MS" panose="020B0603020202020204" pitchFamily="34" charset="0"/>
              </a:rPr>
              <a:t> niet. </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0684" y="2924944"/>
            <a:ext cx="9133383" cy="3754874"/>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a:t>
            </a:r>
            <a:r>
              <a:rPr lang="nl-NL" sz="8000" b="1" u="sng" dirty="0" smtClean="0">
                <a:solidFill>
                  <a:prstClr val="black"/>
                </a:solidFill>
                <a:latin typeface="Trebuchet MS" panose="020B0603020202020204" pitchFamily="34" charset="0"/>
              </a:rPr>
              <a:t>navigatie</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een app of apparaat om je de </a:t>
            </a:r>
          </a:p>
          <a:p>
            <a:pPr lvl="0"/>
            <a:r>
              <a:rPr lang="nl-NL" sz="5400" dirty="0" smtClean="0">
                <a:solidFill>
                  <a:prstClr val="black"/>
                </a:solidFill>
                <a:latin typeface="Trebuchet MS" panose="020B0603020202020204" pitchFamily="34" charset="0"/>
              </a:rPr>
              <a:t>weg te wijzen</a:t>
            </a:r>
          </a:p>
          <a:p>
            <a:pPr lvl="0"/>
            <a:endParaRPr lang="nl-NL"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Ik heb in de auto </a:t>
            </a:r>
            <a:r>
              <a:rPr lang="nl-NL" sz="3200" i="1" u="sng" dirty="0" smtClean="0">
                <a:solidFill>
                  <a:srgbClr val="00B050"/>
                </a:solidFill>
                <a:latin typeface="Trebuchet MS" panose="020B0603020202020204" pitchFamily="34" charset="0"/>
              </a:rPr>
              <a:t>navigatie</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5" name="Picture 2" descr="C:\Users\routledm\AppData\Local\Microsoft\Windows\Temporary Internet Files\Content.IE5\1FVGXX32\shutterstock_5193496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096" y="5168131"/>
            <a:ext cx="204813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dplasg\Downloads\shutterstock_5041321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7590" y="1444563"/>
            <a:ext cx="2276990" cy="140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34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7078861"/>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e</a:t>
            </a:r>
            <a:r>
              <a:rPr lang="nl-NL" sz="8000" b="1" u="sng" dirty="0" smtClean="0">
                <a:solidFill>
                  <a:prstClr val="black"/>
                </a:solidFill>
                <a:latin typeface="Trebuchet MS" panose="020B0603020202020204" pitchFamily="34" charset="0"/>
              </a:rPr>
              <a:t>r is sprake </a:t>
            </a:r>
            <a:r>
              <a:rPr lang="nl-NL" sz="8000" b="1" u="sng" dirty="0" smtClean="0">
                <a:solidFill>
                  <a:prstClr val="black"/>
                </a:solidFill>
                <a:latin typeface="Trebuchet MS" panose="020B0603020202020204" pitchFamily="34" charset="0"/>
              </a:rPr>
              <a:t>van</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het gaat om</a:t>
            </a: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Je </a:t>
            </a:r>
            <a:r>
              <a:rPr lang="nl-NL" sz="3200" i="1" dirty="0">
                <a:solidFill>
                  <a:srgbClr val="00B050"/>
                </a:solidFill>
                <a:latin typeface="Trebuchet MS" panose="020B0603020202020204" pitchFamily="34" charset="0"/>
              </a:rPr>
              <a:t>mag alleen stoppen op de </a:t>
            </a:r>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vluchtstrook </a:t>
            </a:r>
            <a:r>
              <a:rPr lang="nl-NL" sz="3200" i="1" u="sng" dirty="0">
                <a:solidFill>
                  <a:srgbClr val="00B050"/>
                </a:solidFill>
                <a:latin typeface="Trebuchet MS" panose="020B0603020202020204" pitchFamily="34" charset="0"/>
              </a:rPr>
              <a:t>als er sprake is</a:t>
            </a:r>
            <a:r>
              <a:rPr lang="nl-NL" sz="3200" i="1" dirty="0">
                <a:solidFill>
                  <a:srgbClr val="00B050"/>
                </a:solidFill>
                <a:latin typeface="Trebuchet MS" panose="020B0603020202020204" pitchFamily="34" charset="0"/>
              </a:rPr>
              <a:t> van nood!</a:t>
            </a:r>
            <a:endParaRPr lang="nl-NL" sz="3200" i="1" dirty="0">
              <a:solidFill>
                <a:prstClr val="black"/>
              </a:solidFill>
            </a:endParaRPr>
          </a:p>
          <a:p>
            <a:pPr lvl="0"/>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ep 13"/>
          <p:cNvGrpSpPr/>
          <p:nvPr/>
        </p:nvGrpSpPr>
        <p:grpSpPr>
          <a:xfrm>
            <a:off x="2265700" y="2506405"/>
            <a:ext cx="4466539" cy="2794803"/>
            <a:chOff x="611560" y="1366152"/>
            <a:chExt cx="7278948" cy="4727144"/>
          </a:xfrm>
        </p:grpSpPr>
        <p:pic>
          <p:nvPicPr>
            <p:cNvPr id="15" name="Picture 2" descr="C:\Users\routledm\AppData\Local\Microsoft\Windows\Temporary Internet Files\Content.IE5\KUPW8Y4P\shutterstock_921933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2378596"/>
              <a:ext cx="5560929" cy="37147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6" name="Picture 3" descr="C:\Users\routledm\AppData\Local\Microsoft\Windows\Temporary Internet Files\Content.IE5\KGZMQ6Q2\shutterstock_78511034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080" y="1366152"/>
              <a:ext cx="2598428" cy="259842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1258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2412565" y="2698464"/>
            <a:ext cx="5200129" cy="3545963"/>
            <a:chOff x="307975" y="1700808"/>
            <a:chExt cx="8025541" cy="5472608"/>
          </a:xfrm>
        </p:grpSpPr>
        <p:sp>
          <p:nvSpPr>
            <p:cNvPr id="3" name="PIJL-RECHTS 2"/>
            <p:cNvSpPr/>
            <p:nvPr/>
          </p:nvSpPr>
          <p:spPr>
            <a:xfrm>
              <a:off x="827584" y="1997224"/>
              <a:ext cx="4176464" cy="144016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3600" dirty="0" smtClean="0"/>
                <a:t>normaal</a:t>
              </a:r>
              <a:endParaRPr lang="nl-NL" dirty="0"/>
            </a:p>
          </p:txBody>
        </p:sp>
        <p:sp>
          <p:nvSpPr>
            <p:cNvPr id="4" name="PIJL-LINKS 3"/>
            <p:cNvSpPr/>
            <p:nvPr/>
          </p:nvSpPr>
          <p:spPr>
            <a:xfrm>
              <a:off x="3563889" y="4349561"/>
              <a:ext cx="4032447" cy="136815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2400" dirty="0" smtClean="0"/>
                <a:t>UITZONDERING</a:t>
              </a:r>
              <a:endParaRPr lang="nl-NL" sz="1200" dirty="0"/>
            </a:p>
          </p:txBody>
        </p:sp>
        <p:pic>
          <p:nvPicPr>
            <p:cNvPr id="5" name="Picture 4" descr="C:\Users\vdplasg\Downloads\shutterstock_102257176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04248" y="2177641"/>
              <a:ext cx="1529268" cy="110734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nvGrpSpPr>
            <p:cNvPr id="6" name="Groep 5"/>
            <p:cNvGrpSpPr/>
            <p:nvPr/>
          </p:nvGrpSpPr>
          <p:grpSpPr>
            <a:xfrm>
              <a:off x="5076056" y="1700808"/>
              <a:ext cx="1584176" cy="1849357"/>
              <a:chOff x="971599" y="1268760"/>
              <a:chExt cx="4680521" cy="5464010"/>
            </a:xfrm>
          </p:grpSpPr>
          <p:pic>
            <p:nvPicPr>
              <p:cNvPr id="9" name="Picture 2" descr="C:\Users\routledm\AppData\Local\Microsoft\Windows\Temporary Internet Files\Content.IE5\QB2I425M\shutterstock_131297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99" y="1268760"/>
                <a:ext cx="3649959" cy="5464010"/>
              </a:xfrm>
              <a:prstGeom prst="rect">
                <a:avLst/>
              </a:prstGeom>
              <a:noFill/>
              <a:extLst>
                <a:ext uri="{909E8E84-426E-40DD-AFC4-6F175D3DCCD1}">
                  <a14:hiddenFill xmlns:a14="http://schemas.microsoft.com/office/drawing/2010/main">
                    <a:solidFill>
                      <a:srgbClr val="FFFFFF"/>
                    </a:solidFill>
                  </a14:hiddenFill>
                </a:ext>
              </a:extLst>
            </p:spPr>
          </p:pic>
          <p:sp>
            <p:nvSpPr>
              <p:cNvPr id="10" name="PIJL-LINKS 9"/>
              <p:cNvSpPr/>
              <p:nvPr/>
            </p:nvSpPr>
            <p:spPr>
              <a:xfrm>
                <a:off x="3491880" y="3284984"/>
                <a:ext cx="2160240" cy="504056"/>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grpSp>
        <p:sp>
          <p:nvSpPr>
            <p:cNvPr id="7" name="Vermenigvuldigen 6"/>
            <p:cNvSpPr/>
            <p:nvPr/>
          </p:nvSpPr>
          <p:spPr>
            <a:xfrm>
              <a:off x="755576" y="3284984"/>
              <a:ext cx="3240360" cy="3888432"/>
            </a:xfrm>
            <a:prstGeom prst="mathMultiply">
              <a:avLst>
                <a:gd name="adj1" fmla="val 3488"/>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p>
          </p:txBody>
        </p:sp>
        <p:pic>
          <p:nvPicPr>
            <p:cNvPr id="8" name="Picture 4" descr="C:\Users\routledm\AppData\Local\Microsoft\Windows\Temporary Internet Files\Content.IE5\403SQACL\shutterstock_142220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975" y="4720184"/>
              <a:ext cx="1524000" cy="1018032"/>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hthoek 11"/>
          <p:cNvSpPr/>
          <p:nvPr/>
        </p:nvSpPr>
        <p:spPr>
          <a:xfrm>
            <a:off x="35496" y="-99392"/>
            <a:ext cx="8659743" cy="6955750"/>
          </a:xfrm>
          <a:prstGeom prst="rect">
            <a:avLst/>
          </a:prstGeom>
        </p:spPr>
        <p:txBody>
          <a:bodyPr wrap="none">
            <a:spAutoFit/>
          </a:bodyPr>
          <a:lstStyle/>
          <a:p>
            <a:r>
              <a:rPr lang="nl-NL" sz="8000" b="1" u="sng" dirty="0">
                <a:solidFill>
                  <a:prstClr val="black"/>
                </a:solidFill>
                <a:latin typeface="Trebuchet MS" panose="020B0603020202020204" pitchFamily="34" charset="0"/>
              </a:rPr>
              <a:t>de </a:t>
            </a:r>
            <a:r>
              <a:rPr lang="nl-NL" sz="8000" b="1" u="sng" dirty="0" smtClean="0">
                <a:solidFill>
                  <a:prstClr val="black"/>
                </a:solidFill>
                <a:latin typeface="Trebuchet MS" panose="020B0603020202020204" pitchFamily="34" charset="0"/>
              </a:rPr>
              <a:t>uitzondering</a:t>
            </a:r>
            <a:r>
              <a:rPr lang="nl-NL" sz="8000" b="1"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p>
          <a:p>
            <a:r>
              <a:rPr lang="nl-NL" sz="5400" dirty="0" smtClean="0">
                <a:solidFill>
                  <a:prstClr val="black"/>
                </a:solidFill>
                <a:latin typeface="Trebuchet MS" panose="020B0603020202020204" pitchFamily="34" charset="0"/>
              </a:rPr>
              <a:t>als </a:t>
            </a:r>
            <a:r>
              <a:rPr lang="nl-NL" sz="5400" dirty="0" smtClean="0">
                <a:solidFill>
                  <a:prstClr val="black"/>
                </a:solidFill>
                <a:latin typeface="Trebuchet MS" panose="020B0603020202020204" pitchFamily="34" charset="0"/>
              </a:rPr>
              <a:t>je iets anders doet dan </a:t>
            </a:r>
          </a:p>
          <a:p>
            <a:r>
              <a:rPr lang="nl-NL" sz="5400" dirty="0">
                <a:solidFill>
                  <a:prstClr val="black"/>
                </a:solidFill>
                <a:latin typeface="Trebuchet MS" panose="020B0603020202020204" pitchFamily="34" charset="0"/>
              </a:rPr>
              <a:t>n</a:t>
            </a:r>
            <a:r>
              <a:rPr lang="nl-NL" sz="5400" dirty="0" smtClean="0">
                <a:solidFill>
                  <a:prstClr val="black"/>
                </a:solidFill>
                <a:latin typeface="Trebuchet MS" panose="020B0603020202020204" pitchFamily="34" charset="0"/>
              </a:rPr>
              <a:t>ormaal</a:t>
            </a:r>
          </a:p>
          <a:p>
            <a:endParaRPr lang="nl-NL" sz="5400" dirty="0">
              <a:solidFill>
                <a:prstClr val="black"/>
              </a:solidFill>
              <a:latin typeface="Trebuchet MS" panose="020B0603020202020204" pitchFamily="34" charset="0"/>
            </a:endParaRPr>
          </a:p>
          <a:p>
            <a:endParaRPr lang="nl-NL" sz="5400" dirty="0" smtClean="0">
              <a:solidFill>
                <a:prstClr val="black"/>
              </a:solidFill>
              <a:latin typeface="Trebuchet MS" panose="020B0603020202020204" pitchFamily="34" charset="0"/>
            </a:endParaRPr>
          </a:p>
          <a:p>
            <a:endParaRPr lang="nl-NL" sz="5400" dirty="0">
              <a:solidFill>
                <a:prstClr val="black"/>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a:t>
            </a:r>
            <a:r>
              <a:rPr lang="nl-NL" sz="3200" i="1" dirty="0">
                <a:solidFill>
                  <a:srgbClr val="00B050"/>
                </a:solidFill>
                <a:latin typeface="Trebuchet MS" panose="020B0603020202020204" pitchFamily="34" charset="0"/>
              </a:rPr>
              <a:t>politie </a:t>
            </a:r>
            <a:r>
              <a:rPr lang="nl-NL" sz="3200" i="1" dirty="0" smtClean="0">
                <a:solidFill>
                  <a:srgbClr val="00B050"/>
                </a:solidFill>
                <a:latin typeface="Trebuchet MS" panose="020B0603020202020204" pitchFamily="34" charset="0"/>
              </a:rPr>
              <a:t>maakte </a:t>
            </a:r>
            <a:r>
              <a:rPr lang="nl-NL" sz="3200" i="1" u="sng" dirty="0" smtClean="0">
                <a:solidFill>
                  <a:srgbClr val="00B050"/>
                </a:solidFill>
                <a:latin typeface="Trebuchet MS" panose="020B0603020202020204" pitchFamily="34" charset="0"/>
              </a:rPr>
              <a:t>een uitzondering</a:t>
            </a:r>
            <a:r>
              <a:rPr lang="nl-NL" sz="3200" i="1" dirty="0" smtClean="0">
                <a:solidFill>
                  <a:srgbClr val="00B050"/>
                </a:solidFill>
                <a:latin typeface="Trebuchet MS" panose="020B0603020202020204" pitchFamily="34" charset="0"/>
              </a:rPr>
              <a:t>. </a:t>
            </a:r>
            <a:br>
              <a:rPr lang="nl-NL" sz="3200" i="1" dirty="0" smtClean="0">
                <a:solidFill>
                  <a:srgbClr val="00B050"/>
                </a:solidFill>
                <a:latin typeface="Trebuchet MS" panose="020B0603020202020204" pitchFamily="34" charset="0"/>
              </a:rPr>
            </a:br>
            <a:r>
              <a:rPr lang="nl-NL" sz="3200" i="1" dirty="0" smtClean="0">
                <a:solidFill>
                  <a:srgbClr val="00B050"/>
                </a:solidFill>
                <a:latin typeface="Trebuchet MS" panose="020B0603020202020204" pitchFamily="34" charset="0"/>
              </a:rPr>
              <a:t>Ik kreeg geen bekeuring. </a:t>
            </a:r>
            <a:endParaRPr lang="nl-NL" sz="3200" dirty="0"/>
          </a:p>
        </p:txBody>
      </p:sp>
    </p:spTree>
    <p:extLst>
      <p:ext uri="{BB962C8B-B14F-4D97-AF65-F5344CB8AC3E}">
        <p14:creationId xmlns:p14="http://schemas.microsoft.com/office/powerpoint/2010/main" val="329276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0" y="-27384"/>
            <a:ext cx="9144000" cy="1323439"/>
          </a:xfrm>
          <a:prstGeom prst="rect">
            <a:avLst/>
          </a:prstGeom>
          <a:noFill/>
        </p:spPr>
        <p:txBody>
          <a:bodyPr wrap="square" rtlCol="0">
            <a:spAutoFit/>
          </a:bodyPr>
          <a:lstStyle/>
          <a:p>
            <a:r>
              <a:rPr lang="nl-NL" sz="8000" b="1" u="sng" dirty="0" smtClean="0"/>
              <a:t>navigatie</a:t>
            </a:r>
            <a:endParaRPr lang="nl-NL" sz="8000" b="1" u="sng" dirty="0"/>
          </a:p>
        </p:txBody>
      </p:sp>
      <p:pic>
        <p:nvPicPr>
          <p:cNvPr id="1026" name="Picture 2" descr="C:\Users\routledm\AppData\Local\Microsoft\Windows\Temporary Internet Files\Content.IE5\1FVGXX32\shutterstock_51934962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1268760"/>
            <a:ext cx="8064896" cy="538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4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riskeren</a:t>
            </a:r>
            <a:endParaRPr lang="nl-NL" sz="8000" b="1" u="sng" dirty="0"/>
          </a:p>
        </p:txBody>
      </p:sp>
      <p:grpSp>
        <p:nvGrpSpPr>
          <p:cNvPr id="4" name="Groep 3"/>
          <p:cNvGrpSpPr/>
          <p:nvPr/>
        </p:nvGrpSpPr>
        <p:grpSpPr>
          <a:xfrm>
            <a:off x="395536" y="332656"/>
            <a:ext cx="8352928" cy="6264696"/>
            <a:chOff x="395536" y="332656"/>
            <a:chExt cx="8352928" cy="6264696"/>
          </a:xfrm>
        </p:grpSpPr>
        <p:pic>
          <p:nvPicPr>
            <p:cNvPr id="2051" name="Picture 3" descr="C:\Users\routledm\AppData\Local\Microsoft\Windows\Temporary Internet Files\Content.IE5\C1BUVW7J\shutterstock_116241634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844824"/>
              <a:ext cx="7114561"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Wolkvormige toelichting 2"/>
            <p:cNvSpPr/>
            <p:nvPr/>
          </p:nvSpPr>
          <p:spPr>
            <a:xfrm>
              <a:off x="4621559" y="332656"/>
              <a:ext cx="4126905" cy="2016224"/>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pic>
          <p:nvPicPr>
            <p:cNvPr id="2052" name="Picture 4" descr="C:\Users\routledm\AppData\Local\Microsoft\Windows\Temporary Internet Files\Content.IE5\5VWXX6TG\shutterstock_5172223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735988"/>
              <a:ext cx="1659934" cy="110883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bloedlink</a:t>
            </a:r>
            <a:endParaRPr lang="nl-NL" sz="8000" b="1" u="sng" dirty="0"/>
          </a:p>
        </p:txBody>
      </p:sp>
      <p:pic>
        <p:nvPicPr>
          <p:cNvPr id="4098" name="Picture 2" descr="C:\Users\routledm\AppData\Local\Microsoft\Windows\Temporary Internet Files\Content.IE5\OPAPWBW0\shutterstock_461845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1352" y="1772816"/>
            <a:ext cx="4437112" cy="44371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outledm\AppData\Local\Microsoft\Windows\Temporary Internet Files\Content.IE5\3M6GQUAU\shutterstock_10848184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681" y="1988840"/>
            <a:ext cx="414828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8964488" cy="1323439"/>
          </a:xfrm>
          <a:prstGeom prst="rect">
            <a:avLst/>
          </a:prstGeom>
          <a:noFill/>
        </p:spPr>
        <p:txBody>
          <a:bodyPr wrap="square" rtlCol="0">
            <a:spAutoFit/>
          </a:bodyPr>
          <a:lstStyle/>
          <a:p>
            <a:r>
              <a:rPr lang="nl-NL" sz="8000" b="1" u="sng" dirty="0" smtClean="0"/>
              <a:t>afgeleid</a:t>
            </a:r>
            <a:endParaRPr lang="nl-NL" sz="8000" b="1" u="sng" dirty="0"/>
          </a:p>
        </p:txBody>
      </p:sp>
      <p:grpSp>
        <p:nvGrpSpPr>
          <p:cNvPr id="3" name="Groep 2"/>
          <p:cNvGrpSpPr/>
          <p:nvPr/>
        </p:nvGrpSpPr>
        <p:grpSpPr>
          <a:xfrm>
            <a:off x="611560" y="1310281"/>
            <a:ext cx="7956376" cy="5287071"/>
            <a:chOff x="611560" y="1310281"/>
            <a:chExt cx="7956376" cy="5287071"/>
          </a:xfrm>
        </p:grpSpPr>
        <p:pic>
          <p:nvPicPr>
            <p:cNvPr id="6146" name="Picture 2" descr="C:\Users\routledm\AppData\Local\Microsoft\Windows\Temporary Internet Files\Content.IE5\3M6GQUAU\shutterstock_12013555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310281"/>
              <a:ext cx="7956376" cy="528707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outledm\AppData\Local\Microsoft\Windows\Temporary Internet Files\Content.IE5\403SQACL\shutterstock_2057562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3861" y="2389312"/>
              <a:ext cx="679648" cy="6796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toegestaan</a:t>
            </a:r>
            <a:endParaRPr lang="nl-NL" sz="8000" b="1" u="sng" dirty="0"/>
          </a:p>
        </p:txBody>
      </p:sp>
      <p:sp>
        <p:nvSpPr>
          <p:cNvPr id="4" name="Rechthoek 3"/>
          <p:cNvSpPr/>
          <p:nvPr/>
        </p:nvSpPr>
        <p:spPr>
          <a:xfrm>
            <a:off x="1475656" y="5445224"/>
            <a:ext cx="148764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p:cNvGrpSpPr/>
          <p:nvPr/>
        </p:nvGrpSpPr>
        <p:grpSpPr>
          <a:xfrm>
            <a:off x="607012" y="1715071"/>
            <a:ext cx="7709404" cy="4488224"/>
            <a:chOff x="460375" y="2805025"/>
            <a:chExt cx="3744417" cy="2179907"/>
          </a:xfrm>
        </p:grpSpPr>
        <p:pic>
          <p:nvPicPr>
            <p:cNvPr id="10" name="Picture 2" descr="C:\Users\routledm\AppData\Local\Microsoft\Windows\Temporary Internet Files\Content.IE5\KUPW8Y4P\shutterstock_9219330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5" y="3128841"/>
              <a:ext cx="2778580" cy="185609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3" descr="C:\Users\routledm\AppData\Local\Microsoft\Windows\Temporary Internet Files\Content.IE5\C1BUVW7J\shutterstock_20400978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5029" y="2805025"/>
              <a:ext cx="1369763" cy="91500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descr="C:\Users\vdplasg\Downloads\shutterstock_746652754 (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74470" y="3776731"/>
              <a:ext cx="566159" cy="607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er is sprake van</a:t>
            </a:r>
            <a:endParaRPr lang="nl-NL" sz="8000" b="1" u="sng" dirty="0"/>
          </a:p>
        </p:txBody>
      </p:sp>
      <p:grpSp>
        <p:nvGrpSpPr>
          <p:cNvPr id="3" name="Groep 2"/>
          <p:cNvGrpSpPr/>
          <p:nvPr/>
        </p:nvGrpSpPr>
        <p:grpSpPr>
          <a:xfrm>
            <a:off x="611560" y="1366152"/>
            <a:ext cx="7278948" cy="4727144"/>
            <a:chOff x="611560" y="1366152"/>
            <a:chExt cx="7278948" cy="4727144"/>
          </a:xfrm>
        </p:grpSpPr>
        <p:pic>
          <p:nvPicPr>
            <p:cNvPr id="7" name="Picture 2" descr="C:\Users\routledm\AppData\Local\Microsoft\Windows\Temporary Internet Files\Content.IE5\KUPW8Y4P\shutterstock_9219330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2378596"/>
              <a:ext cx="5560929" cy="37147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195" name="Picture 3" descr="C:\Users\routledm\AppData\Local\Microsoft\Windows\Temporary Internet Files\Content.IE5\KGZMQ6Q2\shutterstock_78511034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080" y="1366152"/>
              <a:ext cx="2598428" cy="259842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0219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in overtreding zijn</a:t>
            </a:r>
            <a:endParaRPr lang="nl-NL" sz="8000" b="1" u="sng" dirty="0"/>
          </a:p>
        </p:txBody>
      </p:sp>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2" name="Groep 11"/>
          <p:cNvGrpSpPr/>
          <p:nvPr/>
        </p:nvGrpSpPr>
        <p:grpSpPr>
          <a:xfrm>
            <a:off x="1064586" y="1700807"/>
            <a:ext cx="6675765" cy="4832417"/>
            <a:chOff x="4932040" y="2517808"/>
            <a:chExt cx="3556972" cy="2574802"/>
          </a:xfrm>
        </p:grpSpPr>
        <p:pic>
          <p:nvPicPr>
            <p:cNvPr id="13" name="Picture 3" descr="C:\Users\vdplasg\Downloads\shutterstock_746652754 (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61335" y="4080420"/>
              <a:ext cx="527677" cy="6073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vdplasg\Downloads\shutterstock_102257176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32040" y="3068228"/>
              <a:ext cx="2795720" cy="202438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descr="P:\Onderwijs\MPO-0589_weerwoord18\2. Weerwoord-lessen Schooljaar 2018-2019\Week 26 2018 - Telefoonverbod op de fiets\shutterstock_24431557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2320" y="2517808"/>
              <a:ext cx="1018032" cy="1524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2628</TotalTime>
  <Words>578</Words>
  <Application>Microsoft Office PowerPoint</Application>
  <PresentationFormat>Diavoorstelling (4:3)</PresentationFormat>
  <Paragraphs>202</Paragraphs>
  <Slides>22</Slides>
  <Notes>10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421</cp:revision>
  <dcterms:created xsi:type="dcterms:W3CDTF">2019-03-05T11:12:30Z</dcterms:created>
  <dcterms:modified xsi:type="dcterms:W3CDTF">2019-06-25T10:09:34Z</dcterms:modified>
</cp:coreProperties>
</file>