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329" r:id="rId4"/>
    <p:sldId id="264" r:id="rId5"/>
    <p:sldId id="311" r:id="rId6"/>
    <p:sldId id="265" r:id="rId7"/>
    <p:sldId id="266" r:id="rId8"/>
    <p:sldId id="260" r:id="rId9"/>
    <p:sldId id="289" r:id="rId10"/>
    <p:sldId id="327" r:id="rId11"/>
    <p:sldId id="259" r:id="rId12"/>
    <p:sldId id="312" r:id="rId13"/>
    <p:sldId id="324" r:id="rId14"/>
    <p:sldId id="270" r:id="rId15"/>
    <p:sldId id="326" r:id="rId16"/>
    <p:sldId id="307" r:id="rId17"/>
    <p:sldId id="323" r:id="rId18"/>
    <p:sldId id="330" r:id="rId19"/>
    <p:sldId id="331" r:id="rId20"/>
    <p:sldId id="285" r:id="rId21"/>
    <p:sldId id="276" r:id="rId22"/>
    <p:sldId id="320"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70" d="100"/>
          <a:sy n="70" d="100"/>
        </p:scale>
        <p:origin x="-1830" y="-3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21-5-2019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21-5-2019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21-5-2019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21-5-2019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21-5-2019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21-5-2019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jeugdjournaal.nl/artikel/2285349-duncan-laurence-wint-songfestival-komt-naar-nederland.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smtClean="0"/>
              <a:t>Semantisatieverhaal:</a:t>
            </a:r>
          </a:p>
          <a:p>
            <a:pPr marL="0" indent="0">
              <a:buNone/>
            </a:pPr>
            <a:r>
              <a:rPr lang="nl-NL" sz="2000" dirty="0" smtClean="0"/>
              <a:t>Jullie hadden het vast al wel gehoord. Nederland heeft het Songfestival gewonnen! (klik op link voor filmpje: kies het tweede filmpje = 24 sec.). Duncan Laurence </a:t>
            </a:r>
            <a:r>
              <a:rPr lang="nl-NL" sz="2000" b="1" u="sng" dirty="0" smtClean="0"/>
              <a:t>koesterde een wens</a:t>
            </a:r>
            <a:r>
              <a:rPr lang="nl-NL" sz="2000" dirty="0" smtClean="0"/>
              <a:t>. Hij </a:t>
            </a:r>
            <a:r>
              <a:rPr lang="nl-NL" sz="2000" b="1" i="1" dirty="0" smtClean="0"/>
              <a:t>wilde iets al een lange tijd heel graag</a:t>
            </a:r>
            <a:r>
              <a:rPr lang="nl-NL" sz="2000" dirty="0" smtClean="0"/>
              <a:t>. Duncan wilde het Songfestival winnen. En die wens is nu uitgekomen. Duncan had zich </a:t>
            </a:r>
            <a:r>
              <a:rPr lang="nl-NL" sz="2000" b="1" u="sng" dirty="0" smtClean="0"/>
              <a:t>optimaal</a:t>
            </a:r>
            <a:r>
              <a:rPr lang="nl-NL" sz="2000" dirty="0" smtClean="0"/>
              <a:t> voorbereid. Hij had zich </a:t>
            </a:r>
            <a:r>
              <a:rPr lang="nl-NL" sz="2000" b="1" i="1" dirty="0" smtClean="0"/>
              <a:t>zo goed mogelijk</a:t>
            </a:r>
            <a:r>
              <a:rPr lang="nl-NL" sz="2000" dirty="0" smtClean="0"/>
              <a:t> voorbereid. Hij had heel veel geoefend. En heel hard zijn best gedaan op het schrijven van het liedje. Hij heeft het liedje zelf geschreven, knap hè. Het is een </a:t>
            </a:r>
            <a:r>
              <a:rPr lang="nl-NL" sz="2000" b="1" u="sng" dirty="0" smtClean="0"/>
              <a:t>hedendaags</a:t>
            </a:r>
            <a:r>
              <a:rPr lang="nl-NL" sz="2000" dirty="0" smtClean="0"/>
              <a:t> liedje, een liedje </a:t>
            </a:r>
            <a:r>
              <a:rPr lang="nl-NL" sz="2000" b="1" i="1" dirty="0" smtClean="0"/>
              <a:t>van deze tijd</a:t>
            </a:r>
            <a:r>
              <a:rPr lang="nl-NL" sz="2000" dirty="0" smtClean="0"/>
              <a:t>. Met dit liedje </a:t>
            </a:r>
            <a:r>
              <a:rPr lang="nl-NL" sz="2000" b="1" u="sng" dirty="0" smtClean="0"/>
              <a:t>streefde</a:t>
            </a:r>
            <a:r>
              <a:rPr lang="nl-NL" sz="2000" dirty="0" smtClean="0"/>
              <a:t> Duncan naar de eerste plek. Streven naar betekent </a:t>
            </a:r>
            <a:r>
              <a:rPr lang="nl-NL" sz="2000" b="1" i="1" dirty="0" smtClean="0"/>
              <a:t>hard je best doen voor</a:t>
            </a:r>
            <a:r>
              <a:rPr lang="nl-NL" sz="2000" dirty="0" smtClean="0"/>
              <a:t>. Duncan heeft </a:t>
            </a:r>
            <a:r>
              <a:rPr lang="nl-NL" sz="2000" b="1" u="sng" dirty="0" smtClean="0"/>
              <a:t>een passie</a:t>
            </a:r>
            <a:r>
              <a:rPr lang="nl-NL" sz="2000" dirty="0" smtClean="0"/>
              <a:t> voor muziek. Hij heeft </a:t>
            </a:r>
            <a:r>
              <a:rPr lang="nl-NL" sz="2000" b="1" i="1" dirty="0" smtClean="0"/>
              <a:t>een sterk gevoel van liefde voor</a:t>
            </a:r>
            <a:r>
              <a:rPr lang="nl-NL" sz="2000" dirty="0" smtClean="0"/>
              <a:t> muziek. Daarom doet hij mee met het Songfestival. Sommige mensen hebben </a:t>
            </a:r>
            <a:r>
              <a:rPr lang="nl-NL" sz="2000" b="1" u="sng" dirty="0" smtClean="0"/>
              <a:t>een afkeer</a:t>
            </a:r>
            <a:r>
              <a:rPr lang="nl-NL" sz="2000" dirty="0" smtClean="0"/>
              <a:t> </a:t>
            </a:r>
            <a:r>
              <a:rPr lang="nl-NL" sz="2000" dirty="0" smtClean="0"/>
              <a:t>van </a:t>
            </a:r>
            <a:r>
              <a:rPr lang="nl-NL" sz="2000" dirty="0" smtClean="0"/>
              <a:t>het Songfestival, </a:t>
            </a:r>
            <a:r>
              <a:rPr lang="nl-NL" sz="2000" b="1" i="1" dirty="0" smtClean="0"/>
              <a:t>een gevoel dat je iets vervelend vindt of helemaal niet wilt</a:t>
            </a:r>
            <a:r>
              <a:rPr lang="nl-NL" sz="2000" dirty="0" smtClean="0"/>
              <a:t>. Die mensen vinden het Songfestival stom. Maar gelukkig vindt niet iedereen dat. Van te voren zijn er ook mensen die kijken wie er de meeste kans heeft om te winnen. De laatste weken maakte Duncan een snelle </a:t>
            </a:r>
            <a:r>
              <a:rPr lang="nl-NL" sz="2000" b="1" u="sng" dirty="0" smtClean="0"/>
              <a:t>opmars</a:t>
            </a:r>
            <a:r>
              <a:rPr lang="nl-NL" sz="2000" dirty="0" smtClean="0"/>
              <a:t> </a:t>
            </a:r>
            <a:r>
              <a:rPr lang="nl-NL" sz="2000" dirty="0"/>
              <a:t>op deze </a:t>
            </a:r>
            <a:r>
              <a:rPr lang="nl-NL" sz="2000" dirty="0" smtClean="0"/>
              <a:t>lijst. De opmars betekent </a:t>
            </a:r>
            <a:r>
              <a:rPr lang="nl-NL" sz="2000" b="1" i="1" dirty="0" smtClean="0"/>
              <a:t>het snel groter of belangrijker worden</a:t>
            </a:r>
            <a:r>
              <a:rPr lang="nl-NL" sz="2000" dirty="0" smtClean="0"/>
              <a:t>. Duncan stond bovenaan. Dat iedereen dacht dat Duncan ging winnen, </a:t>
            </a:r>
            <a:r>
              <a:rPr lang="nl-NL" sz="2000" b="1" u="sng" dirty="0" smtClean="0"/>
              <a:t>stimuleerde</a:t>
            </a:r>
            <a:r>
              <a:rPr lang="nl-NL" sz="2000" dirty="0" smtClean="0"/>
              <a:t> hem om nog beter zijn best te doen. Stimuleren betekent </a:t>
            </a:r>
            <a:r>
              <a:rPr lang="nl-NL" sz="2000" b="1" i="1" dirty="0" smtClean="0"/>
              <a:t>aanmoedigen</a:t>
            </a:r>
            <a:r>
              <a:rPr lang="nl-NL" sz="2000" dirty="0" smtClean="0"/>
              <a:t>. Gelukkig kon Duncan </a:t>
            </a:r>
            <a:r>
              <a:rPr lang="nl-NL" sz="2000" b="1" u="sng" dirty="0" smtClean="0"/>
              <a:t>aan de eisen voldoen</a:t>
            </a:r>
            <a:r>
              <a:rPr lang="nl-NL" sz="2000" dirty="0" smtClean="0"/>
              <a:t>, hij </a:t>
            </a:r>
            <a:r>
              <a:rPr lang="nl-NL" sz="2000" b="1" i="1" dirty="0" smtClean="0"/>
              <a:t>bereikte wat gevraagd werd</a:t>
            </a:r>
            <a:r>
              <a:rPr lang="nl-NL" sz="2000" dirty="0" smtClean="0"/>
              <a:t>. Hij won! Zal Duncan al </a:t>
            </a:r>
            <a:r>
              <a:rPr lang="nl-NL" sz="2000" b="1" u="sng" dirty="0" smtClean="0"/>
              <a:t>een contract</a:t>
            </a:r>
            <a:r>
              <a:rPr lang="nl-NL" sz="2000" dirty="0" smtClean="0"/>
              <a:t> hebben, </a:t>
            </a:r>
            <a:r>
              <a:rPr lang="nl-NL" sz="2000" b="1" i="1" dirty="0" smtClean="0"/>
              <a:t>een afspraak op papier</a:t>
            </a:r>
            <a:r>
              <a:rPr lang="nl-NL" sz="2000" dirty="0" smtClean="0"/>
              <a:t> waarop staat dat hij nog meer muziek mag maken?</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opmars</a:t>
            </a:r>
            <a:endParaRPr lang="nl-NL" sz="8000" b="1" u="sng" dirty="0"/>
          </a:p>
        </p:txBody>
      </p:sp>
      <p:sp>
        <p:nvSpPr>
          <p:cNvPr id="3" name="Tekstvak 2"/>
          <p:cNvSpPr txBox="1"/>
          <p:nvPr/>
        </p:nvSpPr>
        <p:spPr>
          <a:xfrm>
            <a:off x="539552" y="1844824"/>
            <a:ext cx="5184576" cy="4247317"/>
          </a:xfrm>
          <a:prstGeom prst="rect">
            <a:avLst/>
          </a:prstGeom>
          <a:noFill/>
        </p:spPr>
        <p:txBody>
          <a:bodyPr wrap="square" rtlCol="0">
            <a:spAutoFit/>
          </a:bodyPr>
          <a:lstStyle/>
          <a:p>
            <a:r>
              <a:rPr lang="nl-NL" dirty="0" smtClean="0"/>
              <a:t>1.</a:t>
            </a:r>
          </a:p>
          <a:p>
            <a:r>
              <a:rPr lang="nl-NL" dirty="0" smtClean="0"/>
              <a:t>2.</a:t>
            </a:r>
          </a:p>
          <a:p>
            <a:r>
              <a:rPr lang="nl-NL" dirty="0" smtClean="0"/>
              <a:t>3.</a:t>
            </a:r>
          </a:p>
          <a:p>
            <a:r>
              <a:rPr lang="nl-NL" dirty="0" smtClean="0"/>
              <a:t>4. </a:t>
            </a:r>
          </a:p>
          <a:p>
            <a:r>
              <a:rPr lang="nl-NL" dirty="0" smtClean="0"/>
              <a:t>5.</a:t>
            </a:r>
          </a:p>
          <a:p>
            <a:r>
              <a:rPr lang="nl-NL" dirty="0" smtClean="0"/>
              <a:t>6.</a:t>
            </a:r>
          </a:p>
          <a:p>
            <a:r>
              <a:rPr lang="nl-NL" dirty="0" smtClean="0"/>
              <a:t>7. </a:t>
            </a:r>
            <a:r>
              <a:rPr lang="nl-NL" dirty="0"/>
              <a:t>Duncan Laurence - Arcade</a:t>
            </a:r>
          </a:p>
          <a:p>
            <a:r>
              <a:rPr lang="nl-NL" dirty="0" smtClean="0"/>
              <a:t>8.</a:t>
            </a:r>
          </a:p>
          <a:p>
            <a:r>
              <a:rPr lang="nl-NL" dirty="0" smtClean="0"/>
              <a:t>9.</a:t>
            </a:r>
          </a:p>
          <a:p>
            <a:r>
              <a:rPr lang="nl-NL" dirty="0" smtClean="0"/>
              <a:t>10.</a:t>
            </a:r>
          </a:p>
          <a:p>
            <a:r>
              <a:rPr lang="nl-NL" dirty="0" smtClean="0"/>
              <a:t>11.</a:t>
            </a:r>
          </a:p>
          <a:p>
            <a:r>
              <a:rPr lang="nl-NL" dirty="0" smtClean="0"/>
              <a:t>12.</a:t>
            </a:r>
          </a:p>
          <a:p>
            <a:r>
              <a:rPr lang="nl-NL" dirty="0" smtClean="0"/>
              <a:t>13.</a:t>
            </a:r>
          </a:p>
          <a:p>
            <a:r>
              <a:rPr lang="nl-NL" dirty="0" smtClean="0"/>
              <a:t>14.</a:t>
            </a:r>
          </a:p>
          <a:p>
            <a:r>
              <a:rPr lang="nl-NL" dirty="0" smtClean="0"/>
              <a:t>15.</a:t>
            </a:r>
          </a:p>
        </p:txBody>
      </p:sp>
      <p:cxnSp>
        <p:nvCxnSpPr>
          <p:cNvPr id="7" name="Rechte verbindingslijn met pijl 6"/>
          <p:cNvCxnSpPr/>
          <p:nvPr/>
        </p:nvCxnSpPr>
        <p:spPr>
          <a:xfrm flipV="1">
            <a:off x="1835696" y="2060848"/>
            <a:ext cx="0" cy="152156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stimuleren</a:t>
            </a:r>
            <a:endParaRPr lang="nl-NL" sz="8000" b="1" u="sng" dirty="0"/>
          </a:p>
        </p:txBody>
      </p:sp>
      <p:pic>
        <p:nvPicPr>
          <p:cNvPr id="6146" name="Picture 2" descr="C:\Users\Kosterm\Downloads\shutterstock_13993281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9672" y="1331376"/>
            <a:ext cx="4176464" cy="534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aan de eisen voldoen</a:t>
            </a:r>
            <a:endParaRPr lang="nl-NL" sz="8000" b="1" u="sng" dirty="0"/>
          </a:p>
        </p:txBody>
      </p:sp>
      <p:sp>
        <p:nvSpPr>
          <p:cNvPr id="10" name="Tekstvak 9"/>
          <p:cNvSpPr txBox="1"/>
          <p:nvPr/>
        </p:nvSpPr>
        <p:spPr>
          <a:xfrm>
            <a:off x="539552" y="1844824"/>
            <a:ext cx="5184576" cy="4247317"/>
          </a:xfrm>
          <a:prstGeom prst="rect">
            <a:avLst/>
          </a:prstGeom>
          <a:noFill/>
        </p:spPr>
        <p:txBody>
          <a:bodyPr wrap="square" rtlCol="0">
            <a:spAutoFit/>
          </a:bodyPr>
          <a:lstStyle/>
          <a:p>
            <a:r>
              <a:rPr lang="nl-NL" dirty="0" smtClean="0"/>
              <a:t>1. </a:t>
            </a:r>
            <a:r>
              <a:rPr lang="nl-NL" dirty="0"/>
              <a:t>Duncan Laurence - </a:t>
            </a:r>
            <a:r>
              <a:rPr lang="nl-NL" dirty="0" smtClean="0"/>
              <a:t>Arcade</a:t>
            </a:r>
          </a:p>
          <a:p>
            <a:r>
              <a:rPr lang="nl-NL" dirty="0" smtClean="0"/>
              <a:t>2.</a:t>
            </a:r>
          </a:p>
          <a:p>
            <a:r>
              <a:rPr lang="nl-NL" dirty="0" smtClean="0"/>
              <a:t>3.</a:t>
            </a:r>
          </a:p>
          <a:p>
            <a:r>
              <a:rPr lang="nl-NL" dirty="0" smtClean="0"/>
              <a:t>4. </a:t>
            </a:r>
          </a:p>
          <a:p>
            <a:r>
              <a:rPr lang="nl-NL" dirty="0" smtClean="0"/>
              <a:t>5.</a:t>
            </a:r>
          </a:p>
          <a:p>
            <a:r>
              <a:rPr lang="nl-NL" dirty="0" smtClean="0"/>
              <a:t>6.</a:t>
            </a:r>
          </a:p>
          <a:p>
            <a:r>
              <a:rPr lang="nl-NL" dirty="0" smtClean="0"/>
              <a:t>7. </a:t>
            </a:r>
          </a:p>
          <a:p>
            <a:r>
              <a:rPr lang="nl-NL" dirty="0" smtClean="0"/>
              <a:t>8.</a:t>
            </a:r>
          </a:p>
          <a:p>
            <a:r>
              <a:rPr lang="nl-NL" dirty="0" smtClean="0"/>
              <a:t>9.</a:t>
            </a:r>
          </a:p>
          <a:p>
            <a:r>
              <a:rPr lang="nl-NL" dirty="0" smtClean="0"/>
              <a:t>10.</a:t>
            </a:r>
          </a:p>
          <a:p>
            <a:r>
              <a:rPr lang="nl-NL" dirty="0" smtClean="0"/>
              <a:t>11.</a:t>
            </a:r>
          </a:p>
          <a:p>
            <a:r>
              <a:rPr lang="nl-NL" dirty="0" smtClean="0"/>
              <a:t>12.</a:t>
            </a:r>
          </a:p>
          <a:p>
            <a:r>
              <a:rPr lang="nl-NL" dirty="0" smtClean="0"/>
              <a:t>13.</a:t>
            </a:r>
          </a:p>
          <a:p>
            <a:r>
              <a:rPr lang="nl-NL" dirty="0" smtClean="0"/>
              <a:t>14.</a:t>
            </a:r>
          </a:p>
          <a:p>
            <a:r>
              <a:rPr lang="nl-NL" dirty="0" smtClean="0"/>
              <a:t>15.</a:t>
            </a:r>
          </a:p>
        </p:txBody>
      </p:sp>
      <p:pic>
        <p:nvPicPr>
          <p:cNvPr id="13314" name="Picture 2" descr="C:\Users\Kosterm\Downloads\shutterstock_140121134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8675" y="1628222"/>
            <a:ext cx="330444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het contract</a:t>
            </a:r>
            <a:endParaRPr lang="nl-NL" sz="8000" b="1" u="sng" dirty="0"/>
          </a:p>
        </p:txBody>
      </p:sp>
      <p:pic>
        <p:nvPicPr>
          <p:cNvPr id="7" name="Picture 4" descr="C:\Users\Kosterm\Downloads\shutterstock_12284753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9671" y="1404986"/>
            <a:ext cx="5256585"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1"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83685" y="404664"/>
            <a:ext cx="3428475"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339753" y="332656"/>
            <a:ext cx="3960439" cy="7628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smtClean="0">
                <a:effectLst/>
                <a:latin typeface="Trebuchet MS"/>
                <a:ea typeface="Calibri"/>
                <a:cs typeface="Times New Roman"/>
              </a:rPr>
              <a:t>het contract</a:t>
            </a:r>
            <a:endParaRPr lang="nl-NL" sz="1100" dirty="0">
              <a:effectLst/>
              <a:latin typeface="Calibri"/>
              <a:ea typeface="Calibri"/>
              <a:cs typeface="Times New Roman"/>
            </a:endParaRPr>
          </a:p>
        </p:txBody>
      </p:sp>
      <p:sp>
        <p:nvSpPr>
          <p:cNvPr id="7" name="Text Box 14"/>
          <p:cNvSpPr txBox="1"/>
          <p:nvPr/>
        </p:nvSpPr>
        <p:spPr>
          <a:xfrm>
            <a:off x="323528" y="3721028"/>
            <a:ext cx="2952328" cy="1076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51520" y="3712324"/>
            <a:ext cx="3067619" cy="108482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arbeidscontract</a:t>
            </a:r>
            <a:endParaRPr lang="nl-NL" sz="1000" dirty="0">
              <a:effectLst/>
              <a:latin typeface="Calibri"/>
              <a:ea typeface="Calibri"/>
              <a:cs typeface="Times New Roman"/>
            </a:endParaRPr>
          </a:p>
        </p:txBody>
      </p:sp>
      <p:sp>
        <p:nvSpPr>
          <p:cNvPr id="9" name="Text Box 14"/>
          <p:cNvSpPr txBox="1"/>
          <p:nvPr/>
        </p:nvSpPr>
        <p:spPr>
          <a:xfrm>
            <a:off x="3391147" y="3721028"/>
            <a:ext cx="2549006" cy="1076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3203849" y="3697652"/>
            <a:ext cx="2920660" cy="95548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koopcontract</a:t>
            </a:r>
            <a:endParaRPr lang="nl-NL" sz="1000" dirty="0">
              <a:effectLst/>
              <a:latin typeface="Calibri"/>
              <a:ea typeface="Calibri"/>
              <a:cs typeface="Times New Roman"/>
            </a:endParaRPr>
          </a:p>
        </p:txBody>
      </p:sp>
      <p:sp>
        <p:nvSpPr>
          <p:cNvPr id="11" name="Text Box 14"/>
          <p:cNvSpPr txBox="1"/>
          <p:nvPr/>
        </p:nvSpPr>
        <p:spPr>
          <a:xfrm>
            <a:off x="6012160" y="3721028"/>
            <a:ext cx="2736305" cy="107612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40152" y="3712324"/>
            <a:ext cx="2895471" cy="108482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dirty="0" smtClean="0">
                <a:effectLst/>
                <a:latin typeface="Trebuchet MS"/>
                <a:ea typeface="Calibri"/>
                <a:cs typeface="Times New Roman"/>
              </a:rPr>
              <a:t>het platencontract</a:t>
            </a:r>
            <a:endParaRPr lang="nl-NL" sz="1000" dirty="0">
              <a:effectLst/>
              <a:latin typeface="Calibri"/>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95786" y="3278427"/>
            <a:ext cx="98741" cy="475829"/>
          </a:xfrm>
          <a:prstGeom prst="rect">
            <a:avLst/>
          </a:prstGeom>
        </p:spPr>
      </p:pic>
      <p:sp>
        <p:nvSpPr>
          <p:cNvPr id="19" name="Text Box 14"/>
          <p:cNvSpPr txBox="1"/>
          <p:nvPr/>
        </p:nvSpPr>
        <p:spPr>
          <a:xfrm>
            <a:off x="6170116" y="395710"/>
            <a:ext cx="2530887" cy="1089074"/>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a:ea typeface="Calibri"/>
                <a:cs typeface="Times New Roman"/>
              </a:rPr>
              <a:t> </a:t>
            </a:r>
            <a:endParaRPr lang="nl-NL" sz="1100" dirty="0">
              <a:effectLst/>
              <a:ea typeface="Calibri"/>
              <a:cs typeface="Times New Roman"/>
            </a:endParaRPr>
          </a:p>
        </p:txBody>
      </p:sp>
      <p:sp>
        <p:nvSpPr>
          <p:cNvPr id="20" name="Tekstvak 2"/>
          <p:cNvSpPr txBox="1">
            <a:spLocks noChangeArrowheads="1"/>
          </p:cNvSpPr>
          <p:nvPr/>
        </p:nvSpPr>
        <p:spPr bwMode="auto">
          <a:xfrm>
            <a:off x="6124508" y="404664"/>
            <a:ext cx="2576495" cy="15121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een afspraak op papier</a:t>
            </a:r>
            <a:endParaRPr lang="nl-NL" sz="1100" dirty="0">
              <a:effectLst/>
              <a:latin typeface="Calibri"/>
              <a:ea typeface="Calibri"/>
              <a:cs typeface="Times New Roman"/>
            </a:endParaRPr>
          </a:p>
        </p:txBody>
      </p:sp>
      <p:pic>
        <p:nvPicPr>
          <p:cNvPr id="15362" name="Picture 2" descr="C:\Users\Kosterm\Downloads\shutterstock_5565286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46636" y="4810983"/>
            <a:ext cx="2438027" cy="128727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Kosterm\Downloads\shutterstock_48153681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1797" y="4821875"/>
            <a:ext cx="1927063" cy="128727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Kosterm\Downloads\shutterstock_122847537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1083" y="4821875"/>
            <a:ext cx="1411317" cy="141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optimaal</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beroerd</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zo goed mogelijk</a:t>
            </a: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Duncan had zich </a:t>
            </a:r>
            <a:r>
              <a:rPr lang="nl-NL" sz="2400" i="1" u="sng" dirty="0" smtClean="0">
                <a:solidFill>
                  <a:srgbClr val="387038"/>
                </a:solidFill>
                <a:latin typeface="Trebuchet MS"/>
                <a:ea typeface="Calibri"/>
                <a:cs typeface="Times New Roman"/>
              </a:rPr>
              <a:t>optimaal</a:t>
            </a:r>
            <a:r>
              <a:rPr lang="nl-NL" sz="2400" i="1" dirty="0" smtClean="0">
                <a:solidFill>
                  <a:srgbClr val="387038"/>
                </a:solidFill>
                <a:latin typeface="Trebuchet MS"/>
                <a:ea typeface="Calibri"/>
                <a:cs typeface="Times New Roman"/>
              </a:rPr>
              <a:t> voorbereid.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slecht</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Zij heeft zich </a:t>
            </a:r>
            <a:r>
              <a:rPr lang="nl-NL" sz="2400" i="1" u="sng" dirty="0" smtClean="0">
                <a:solidFill>
                  <a:srgbClr val="387038"/>
                </a:solidFill>
                <a:latin typeface="Trebuchet MS"/>
                <a:ea typeface="Calibri"/>
                <a:cs typeface="Times New Roman"/>
              </a:rPr>
              <a:t>beroerd</a:t>
            </a:r>
            <a:r>
              <a:rPr lang="nl-NL" sz="2400" i="1" dirty="0" smtClean="0">
                <a:solidFill>
                  <a:srgbClr val="387038"/>
                </a:solidFill>
                <a:latin typeface="Trebuchet MS"/>
                <a:ea typeface="Calibri"/>
                <a:cs typeface="Times New Roman"/>
              </a:rPr>
              <a:t> voorbereid.</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8" name="Picture 2" descr="C:\Users\Kosterm\Downloads\shutterstock_13993281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774" y="2387604"/>
            <a:ext cx="3577073" cy="262557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osterm\Downloads\shutterstock_11957846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1449" y="2350072"/>
            <a:ext cx="1774115" cy="265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5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stimuleren</a:t>
            </a:r>
            <a:endParaRPr lang="nl-NL" sz="3200" dirty="0">
              <a:effectLst/>
              <a:latin typeface="Calibri"/>
              <a:ea typeface="Calibri"/>
              <a:cs typeface="Times New Roman"/>
            </a:endParaRPr>
          </a:p>
        </p:txBody>
      </p:sp>
      <p:sp>
        <p:nvSpPr>
          <p:cNvPr id="13" name="Tekstvak 2"/>
          <p:cNvSpPr txBox="1">
            <a:spLocks noChangeArrowheads="1"/>
          </p:cNvSpPr>
          <p:nvPr/>
        </p:nvSpPr>
        <p:spPr bwMode="auto">
          <a:xfrm>
            <a:off x="4716017" y="398934"/>
            <a:ext cx="424847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ontmoedigen</a:t>
            </a:r>
            <a:endParaRPr lang="nl-NL" sz="2400" dirty="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aanmoedigen</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3200" dirty="0">
                <a:effectLst/>
                <a:latin typeface="Trebuchet MS"/>
                <a:ea typeface="Calibri"/>
                <a:cs typeface="Times New Roman"/>
              </a:rPr>
              <a:t> </a:t>
            </a:r>
            <a:endParaRPr lang="nl-NL" sz="44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 voorspelling </a:t>
            </a:r>
            <a:r>
              <a:rPr lang="nl-NL" sz="2400" i="1" u="sng" dirty="0" smtClean="0">
                <a:solidFill>
                  <a:srgbClr val="387038"/>
                </a:solidFill>
                <a:latin typeface="Trebuchet MS"/>
                <a:ea typeface="Calibri"/>
                <a:cs typeface="Times New Roman"/>
              </a:rPr>
              <a:t>stimuleerde</a:t>
            </a:r>
            <a:r>
              <a:rPr lang="nl-NL" sz="2400" i="1" dirty="0" smtClean="0">
                <a:solidFill>
                  <a:srgbClr val="387038"/>
                </a:solidFill>
                <a:latin typeface="Trebuchet MS"/>
                <a:ea typeface="Calibri"/>
                <a:cs typeface="Times New Roman"/>
              </a:rPr>
              <a:t> Duncan om zijn best te doen.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a:t>
            </a:r>
            <a:r>
              <a:rPr lang="nl-NL" sz="2800" dirty="0" smtClean="0">
                <a:latin typeface="Trebuchet MS"/>
                <a:ea typeface="Calibri"/>
                <a:cs typeface="Times New Roman"/>
              </a:rPr>
              <a:t>zorgen dat iemand niet meer enthousiast is</a:t>
            </a:r>
            <a:endParaRPr lang="nl-NL" sz="2800" dirty="0">
              <a:latin typeface="Trebuchet MS"/>
              <a:ea typeface="Calibri"/>
              <a:cs typeface="Times New Roman"/>
            </a:endParaRPr>
          </a:p>
          <a:p>
            <a:pPr>
              <a:lnSpc>
                <a:spcPct val="107000"/>
              </a:lnSpc>
              <a:spcAft>
                <a:spcPts val="0"/>
              </a:spcAft>
            </a:pPr>
            <a:r>
              <a:rPr lang="nl-NL" sz="2800" dirty="0">
                <a:latin typeface="Trebuchet MS"/>
                <a:ea typeface="Calibri"/>
                <a:cs typeface="Times New Roman"/>
              </a:rPr>
              <a:t> </a:t>
            </a:r>
            <a:endParaRPr lang="nl-NL" sz="2800" dirty="0">
              <a:ea typeface="Calibri"/>
              <a:cs typeface="Times New Roman"/>
            </a:endParaRPr>
          </a:p>
          <a:p>
            <a:pPr>
              <a:lnSpc>
                <a:spcPct val="107000"/>
              </a:lnSpc>
              <a:spcAft>
                <a:spcPts val="0"/>
              </a:spcAft>
            </a:pPr>
            <a:r>
              <a:rPr lang="nl-NL" sz="2800" dirty="0">
                <a:latin typeface="Trebuchet MS"/>
                <a:ea typeface="Calibri"/>
                <a:cs typeface="Times New Roman"/>
              </a:rPr>
              <a:t> </a:t>
            </a:r>
            <a:endParaRPr lang="nl-NL" sz="2800" dirty="0">
              <a:ea typeface="Calibri"/>
              <a:cs typeface="Times New Roman"/>
            </a:endParaRPr>
          </a:p>
          <a:p>
            <a:pPr>
              <a:lnSpc>
                <a:spcPct val="107000"/>
              </a:lnSpc>
              <a:spcAft>
                <a:spcPts val="0"/>
              </a:spcAft>
            </a:pPr>
            <a:r>
              <a:rPr lang="nl-NL" sz="2800" dirty="0">
                <a:latin typeface="Trebuchet MS"/>
                <a:ea typeface="Calibri"/>
                <a:cs typeface="Times New Roman"/>
              </a:rPr>
              <a:t> </a:t>
            </a:r>
            <a:endParaRPr lang="nl-NL" sz="2800" dirty="0">
              <a:ea typeface="Calibri"/>
              <a:cs typeface="Times New Roman"/>
            </a:endParaRPr>
          </a:p>
          <a:p>
            <a:pPr>
              <a:lnSpc>
                <a:spcPct val="107000"/>
              </a:lnSpc>
              <a:spcAft>
                <a:spcPts val="0"/>
              </a:spcAft>
            </a:pPr>
            <a:r>
              <a:rPr lang="nl-NL" sz="3600" dirty="0">
                <a:latin typeface="Trebuchet MS"/>
                <a:ea typeface="Calibri"/>
                <a:cs typeface="Times New Roman"/>
              </a:rPr>
              <a:t> </a:t>
            </a:r>
            <a:endParaRPr lang="nl-NL" sz="3600" dirty="0">
              <a:ea typeface="Calibri"/>
              <a:cs typeface="Times New Roman"/>
            </a:endParaRPr>
          </a:p>
          <a:p>
            <a:pPr>
              <a:lnSpc>
                <a:spcPct val="107000"/>
              </a:lnSpc>
              <a:spcAft>
                <a:spcPts val="0"/>
              </a:spcAft>
            </a:pPr>
            <a:r>
              <a:rPr lang="nl-NL" sz="2800" dirty="0">
                <a:latin typeface="Trebuchet MS"/>
                <a:ea typeface="Calibri"/>
                <a:cs typeface="Times New Roman"/>
              </a:rPr>
              <a:t>    </a:t>
            </a:r>
            <a:endParaRPr lang="nl-NL" sz="2800" dirty="0" smtClean="0">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In de voorspellingen staat zij laatste, dat </a:t>
            </a:r>
            <a:r>
              <a:rPr lang="nl-NL" sz="2400" i="1" u="sng" dirty="0" smtClean="0">
                <a:solidFill>
                  <a:srgbClr val="387038"/>
                </a:solidFill>
                <a:latin typeface="Trebuchet MS"/>
                <a:ea typeface="Calibri"/>
                <a:cs typeface="Times New Roman"/>
              </a:rPr>
              <a:t>ontmoedigt</a:t>
            </a:r>
            <a:r>
              <a:rPr lang="nl-NL" sz="2400" i="1" dirty="0" smtClean="0">
                <a:solidFill>
                  <a:srgbClr val="387038"/>
                </a:solidFill>
                <a:latin typeface="Trebuchet MS"/>
                <a:ea typeface="Calibri"/>
                <a:cs typeface="Times New Roman"/>
              </a:rPr>
              <a:t> haar.</a:t>
            </a:r>
            <a:endParaRPr lang="nl-NL" sz="1100" dirty="0">
              <a:ea typeface="Calibri"/>
              <a:cs typeface="Times New Roman"/>
            </a:endParaRPr>
          </a:p>
          <a:p>
            <a:pPr>
              <a:lnSpc>
                <a:spcPct val="107000"/>
              </a:lnSpc>
              <a:spcAft>
                <a:spcPts val="800"/>
              </a:spcAft>
            </a:pP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5123" name="Picture 3" descr="C:\Users\Kosterm\Downloads\shutterstock_139932812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62874" y="2202198"/>
            <a:ext cx="2657263" cy="27122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osterm\Downloads\shutterstock_71648541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564904"/>
            <a:ext cx="387384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2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hedendaags</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effectLst/>
                <a:latin typeface="Trebuchet MS"/>
                <a:ea typeface="Calibri"/>
                <a:cs typeface="Times New Roman"/>
              </a:rPr>
              <a:t>ouderwets</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van deze tijd</a:t>
            </a: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Duncan heeft een </a:t>
            </a:r>
            <a:r>
              <a:rPr lang="nl-NL" sz="2400" i="1" u="sng" dirty="0" smtClean="0">
                <a:solidFill>
                  <a:srgbClr val="387038"/>
                </a:solidFill>
                <a:latin typeface="Trebuchet MS"/>
                <a:ea typeface="Calibri"/>
                <a:cs typeface="Times New Roman"/>
              </a:rPr>
              <a:t>hedendaags</a:t>
            </a:r>
            <a:r>
              <a:rPr lang="nl-NL" sz="2400" i="1" dirty="0" smtClean="0">
                <a:solidFill>
                  <a:srgbClr val="387038"/>
                </a:solidFill>
                <a:latin typeface="Trebuchet MS"/>
                <a:ea typeface="Calibri"/>
                <a:cs typeface="Times New Roman"/>
              </a:rPr>
              <a:t> liedje gemaakt.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van vroeger</a:t>
            </a: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Dit is een </a:t>
            </a:r>
            <a:r>
              <a:rPr lang="nl-NL" sz="2400" i="1" u="sng" dirty="0" smtClean="0">
                <a:solidFill>
                  <a:srgbClr val="387038"/>
                </a:solidFill>
                <a:latin typeface="Trebuchet MS"/>
                <a:ea typeface="Calibri"/>
                <a:cs typeface="Times New Roman"/>
              </a:rPr>
              <a:t>ouderwets</a:t>
            </a:r>
            <a:r>
              <a:rPr lang="nl-NL" sz="2400" i="1" dirty="0" smtClean="0">
                <a:solidFill>
                  <a:srgbClr val="387038"/>
                </a:solidFill>
                <a:latin typeface="Trebuchet MS"/>
                <a:ea typeface="Calibri"/>
                <a:cs typeface="Times New Roman"/>
              </a:rPr>
              <a:t> apparaat.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3993281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 y="2780928"/>
            <a:ext cx="3513660" cy="238226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987824" y="2077397"/>
            <a:ext cx="1204176" cy="830997"/>
          </a:xfrm>
          <a:prstGeom prst="rect">
            <a:avLst/>
          </a:prstGeom>
          <a:noFill/>
        </p:spPr>
        <p:txBody>
          <a:bodyPr wrap="none" rtlCol="0">
            <a:spAutoFit/>
          </a:bodyPr>
          <a:lstStyle/>
          <a:p>
            <a:r>
              <a:rPr lang="nl-NL" sz="4800" dirty="0" smtClean="0">
                <a:latin typeface="Aharoni" panose="02010803020104030203" pitchFamily="2" charset="-79"/>
                <a:cs typeface="Aharoni" panose="02010803020104030203" pitchFamily="2" charset="-79"/>
              </a:rPr>
              <a:t>2019</a:t>
            </a:r>
            <a:endParaRPr lang="nl-NL" sz="4800" dirty="0">
              <a:latin typeface="Aharoni" panose="02010803020104030203" pitchFamily="2" charset="-79"/>
              <a:cs typeface="Aharoni" panose="02010803020104030203" pitchFamily="2" charset="-79"/>
            </a:endParaRPr>
          </a:p>
        </p:txBody>
      </p:sp>
      <p:pic>
        <p:nvPicPr>
          <p:cNvPr id="7170" name="Picture 2" descr="C:\Users\Kosterm\Downloads\shutterstock_138247342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04048" y="2420888"/>
            <a:ext cx="3329267" cy="2854751"/>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p:cNvSpPr txBox="1"/>
          <p:nvPr/>
        </p:nvSpPr>
        <p:spPr>
          <a:xfrm>
            <a:off x="7472280" y="2165955"/>
            <a:ext cx="1204176" cy="830997"/>
          </a:xfrm>
          <a:prstGeom prst="rect">
            <a:avLst/>
          </a:prstGeom>
          <a:noFill/>
        </p:spPr>
        <p:txBody>
          <a:bodyPr wrap="none" rtlCol="0">
            <a:spAutoFit/>
          </a:bodyPr>
          <a:lstStyle/>
          <a:p>
            <a:r>
              <a:rPr lang="nl-NL" sz="4800" dirty="0" smtClean="0">
                <a:latin typeface="Aharoni" panose="02010803020104030203" pitchFamily="2" charset="-79"/>
                <a:cs typeface="Aharoni" panose="02010803020104030203" pitchFamily="2" charset="-79"/>
              </a:rPr>
              <a:t>1940</a:t>
            </a:r>
            <a:endParaRPr lang="nl-NL" sz="4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33083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de passie</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64495" y="33265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effectLst/>
                <a:latin typeface="Trebuchet MS"/>
                <a:ea typeface="Calibri"/>
                <a:cs typeface="Times New Roman"/>
              </a:rPr>
              <a:t>de afkeer</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latin typeface="Trebuchet MS"/>
                <a:ea typeface="Calibri"/>
                <a:cs typeface="Times New Roman"/>
              </a:rPr>
              <a:t>een sterk gevoel van liefde voor iets of iemand</a:t>
            </a: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nSpc>
                <a:spcPct val="107000"/>
              </a:lnSpc>
              <a:spcAft>
                <a:spcPts val="0"/>
              </a:spcAft>
            </a:pPr>
            <a:endParaRPr lang="nl-NL" sz="2800" i="1" u="sng"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Duncan heeft </a:t>
            </a:r>
            <a:r>
              <a:rPr lang="nl-NL" sz="2400" i="1" u="sng" dirty="0" smtClean="0">
                <a:solidFill>
                  <a:srgbClr val="387038"/>
                </a:solidFill>
                <a:latin typeface="Trebuchet MS"/>
                <a:ea typeface="Calibri"/>
                <a:cs typeface="Times New Roman"/>
              </a:rPr>
              <a:t>een passie </a:t>
            </a:r>
            <a:r>
              <a:rPr lang="nl-NL" sz="2400" i="1" dirty="0" smtClean="0">
                <a:solidFill>
                  <a:srgbClr val="387038"/>
                </a:solidFill>
                <a:latin typeface="Trebuchet MS"/>
                <a:ea typeface="Calibri"/>
                <a:cs typeface="Times New Roman"/>
              </a:rPr>
              <a:t>voor muziek.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een gevoel dat je iets vervelend vindt of helemaal niet wilt</a:t>
            </a: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endParaRPr lang="nl-NL" sz="2800" dirty="0" smtClean="0">
              <a:effectLst/>
              <a:latin typeface="Trebuchet MS" panose="020B0603020202020204" pitchFamily="34" charset="0"/>
              <a:ea typeface="Calibri"/>
              <a:cs typeface="Times New Roman"/>
            </a:endParaRP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gn="ctr">
              <a:lnSpc>
                <a:spcPct val="107000"/>
              </a:lnSpc>
            </a:pPr>
            <a:endParaRPr lang="nl-NL" sz="2800" i="1" dirty="0" smtClean="0">
              <a:solidFill>
                <a:srgbClr val="387038"/>
              </a:solidFill>
              <a:latin typeface="Trebuchet MS"/>
              <a:ea typeface="Calibri"/>
              <a:cs typeface="Times New Roman"/>
            </a:endParaRPr>
          </a:p>
          <a:p>
            <a:pPr algn="ctr">
              <a:lnSpc>
                <a:spcPct val="107000"/>
              </a:lnSpc>
            </a:pPr>
            <a:endParaRPr lang="nl-NL" sz="2400" i="1" dirty="0" smtClean="0">
              <a:solidFill>
                <a:srgbClr val="387038"/>
              </a:solidFill>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Deze meneer heeft </a:t>
            </a:r>
            <a:r>
              <a:rPr lang="nl-NL" sz="2400" i="1" u="sng" dirty="0" smtClean="0">
                <a:solidFill>
                  <a:srgbClr val="387038"/>
                </a:solidFill>
                <a:latin typeface="Trebuchet MS"/>
                <a:ea typeface="Calibri"/>
                <a:cs typeface="Times New Roman"/>
              </a:rPr>
              <a:t>een afkeer</a:t>
            </a:r>
            <a:r>
              <a:rPr lang="nl-NL" sz="2400" i="1" dirty="0" smtClean="0">
                <a:solidFill>
                  <a:srgbClr val="387038"/>
                </a:solidFill>
                <a:latin typeface="Trebuchet MS"/>
                <a:ea typeface="Calibri"/>
                <a:cs typeface="Times New Roman"/>
              </a:rPr>
              <a:t> </a:t>
            </a:r>
            <a:r>
              <a:rPr lang="nl-NL" sz="2400" i="1" dirty="0" smtClean="0">
                <a:solidFill>
                  <a:srgbClr val="387038"/>
                </a:solidFill>
                <a:latin typeface="Trebuchet MS"/>
                <a:ea typeface="Calibri"/>
                <a:cs typeface="Times New Roman"/>
              </a:rPr>
              <a:t>van </a:t>
            </a:r>
            <a:r>
              <a:rPr lang="nl-NL" sz="2400" i="1" dirty="0" smtClean="0">
                <a:solidFill>
                  <a:srgbClr val="387038"/>
                </a:solidFill>
                <a:latin typeface="Trebuchet MS"/>
                <a:ea typeface="Calibri"/>
                <a:cs typeface="Times New Roman"/>
              </a:rPr>
              <a:t>het songfestival.</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40121138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63687" y="2636911"/>
            <a:ext cx="1080121" cy="26216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osterm\Downloads\shutterstock_5305550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2528845"/>
            <a:ext cx="1494037" cy="149403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Kosterm\Downloads\shutterstock_130594046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1325" y="3149070"/>
            <a:ext cx="3157856" cy="210944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Kosterm\Downloads\shutterstock_107980013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60032" y="3947714"/>
            <a:ext cx="1747738" cy="131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83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21 – 21 mei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280846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streven naar</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a:t>
            </a:r>
          </a:p>
          <a:p>
            <a:pPr lvl="0"/>
            <a:r>
              <a:rPr lang="nl-NL" sz="5400" dirty="0" smtClean="0">
                <a:solidFill>
                  <a:prstClr val="black"/>
                </a:solidFill>
                <a:latin typeface="Trebuchet MS" panose="020B0603020202020204" pitchFamily="34" charset="0"/>
              </a:rPr>
              <a:t>hard je best doen voor</a:t>
            </a:r>
          </a:p>
          <a:p>
            <a:pPr lvl="0"/>
            <a:endParaRPr lang="nl-NL" sz="105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Duncan </a:t>
            </a:r>
            <a:r>
              <a:rPr lang="nl-NL" sz="3200" i="1" u="sng" dirty="0" smtClean="0">
                <a:solidFill>
                  <a:srgbClr val="00B050"/>
                </a:solidFill>
                <a:latin typeface="Trebuchet MS" panose="020B0603020202020204" pitchFamily="34" charset="0"/>
              </a:rPr>
              <a:t>streeft naar</a:t>
            </a:r>
            <a:r>
              <a:rPr lang="nl-NL" sz="3200" i="1" dirty="0" smtClean="0">
                <a:solidFill>
                  <a:srgbClr val="00B050"/>
                </a:solidFill>
                <a:latin typeface="Trebuchet MS" panose="020B0603020202020204" pitchFamily="34" charset="0"/>
              </a:rPr>
              <a:t> de eerst plek.</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10617" y="2852936"/>
            <a:ext cx="9133383" cy="3970318"/>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de opmars</a:t>
            </a:r>
            <a:r>
              <a:rPr lang="nl-NL" sz="80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het </a:t>
            </a:r>
          </a:p>
          <a:p>
            <a:pPr lvl="0"/>
            <a:r>
              <a:rPr lang="nl-NL" sz="5400" dirty="0" smtClean="0">
                <a:solidFill>
                  <a:prstClr val="black"/>
                </a:solidFill>
                <a:latin typeface="Trebuchet MS" panose="020B0603020202020204" pitchFamily="34" charset="0"/>
              </a:rPr>
              <a:t>snel groter of </a:t>
            </a:r>
          </a:p>
          <a:p>
            <a:pPr lvl="0"/>
            <a:r>
              <a:rPr lang="nl-NL" sz="5400" dirty="0" smtClean="0">
                <a:solidFill>
                  <a:prstClr val="black"/>
                </a:solidFill>
                <a:latin typeface="Trebuchet MS" panose="020B0603020202020204" pitchFamily="34" charset="0"/>
              </a:rPr>
              <a:t>belangrijker worden</a:t>
            </a:r>
            <a:endParaRPr lang="nl-NL" sz="4400" dirty="0" smtClean="0">
              <a:solidFill>
                <a:prstClr val="black"/>
              </a:solidFill>
              <a:latin typeface="Trebuchet MS" panose="020B0603020202020204" pitchFamily="34" charset="0"/>
            </a:endParaRPr>
          </a:p>
          <a:p>
            <a:pPr lvl="0"/>
            <a:endParaRPr lang="nl-NL" sz="3200" i="1"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Duncan maakte een snelle </a:t>
            </a:r>
            <a:r>
              <a:rPr lang="nl-NL" sz="3200" i="1" u="sng" dirty="0" smtClean="0">
                <a:solidFill>
                  <a:srgbClr val="00B050"/>
                </a:solidFill>
                <a:latin typeface="Trebuchet MS" panose="020B0603020202020204" pitchFamily="34" charset="0"/>
              </a:rPr>
              <a:t>opmars</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9218" name="Picture 2" descr="C:\Users\Kosterm\Downloads\shutterstock_811507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4667" y="-1"/>
            <a:ext cx="2258716" cy="150882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99808" y="3140968"/>
            <a:ext cx="1933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69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0320" y="-27384"/>
            <a:ext cx="9154320" cy="6678751"/>
          </a:xfrm>
          <a:prstGeom prst="rect">
            <a:avLst/>
          </a:prstGeom>
          <a:noFill/>
        </p:spPr>
        <p:txBody>
          <a:bodyPr wrap="square" rtlCol="0">
            <a:spAutoFit/>
          </a:bodyPr>
          <a:lstStyle/>
          <a:p>
            <a:pPr lvl="0"/>
            <a:r>
              <a:rPr lang="nl-NL" sz="7500" b="1" u="sng" dirty="0" smtClean="0">
                <a:solidFill>
                  <a:prstClr val="black"/>
                </a:solidFill>
                <a:latin typeface="Trebuchet MS" panose="020B0603020202020204" pitchFamily="34" charset="0"/>
              </a:rPr>
              <a:t>een wens koesteren</a:t>
            </a:r>
            <a:r>
              <a:rPr lang="nl-NL" sz="8000" dirty="0" smtClean="0">
                <a:solidFill>
                  <a:prstClr val="black"/>
                </a:solidFill>
                <a:latin typeface="Trebuchet MS" panose="020B0603020202020204" pitchFamily="34" charset="0"/>
              </a:rPr>
              <a:t> </a:t>
            </a:r>
            <a:r>
              <a:rPr lang="nl-NL" sz="5400" dirty="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iets al een lange tijd heel graag willen</a:t>
            </a:r>
            <a:endParaRPr lang="nl-NL" sz="4800" i="1" dirty="0" smtClean="0">
              <a:solidFill>
                <a:srgbClr val="00B050"/>
              </a:solidFill>
              <a:latin typeface="Trebuchet MS" panose="020B0603020202020204" pitchFamily="34" charset="0"/>
            </a:endParaRPr>
          </a:p>
          <a:p>
            <a:endParaRPr lang="nl-NL" sz="4800" i="1" dirty="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2400" i="1" dirty="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2400" i="1" dirty="0">
              <a:solidFill>
                <a:srgbClr val="00B050"/>
              </a:solidFill>
              <a:latin typeface="Trebuchet MS" panose="020B0603020202020204" pitchFamily="34" charset="0"/>
            </a:endParaRPr>
          </a:p>
          <a:p>
            <a:endParaRPr lang="nl-NL" sz="2400" i="1" dirty="0" smtClean="0">
              <a:solidFill>
                <a:srgbClr val="00B050"/>
              </a:solidFill>
              <a:latin typeface="Trebuchet MS" panose="020B0603020202020204" pitchFamily="34" charset="0"/>
            </a:endParaRPr>
          </a:p>
          <a:p>
            <a:endParaRPr lang="nl-NL" sz="1600" i="1" dirty="0" smtClean="0">
              <a:solidFill>
                <a:srgbClr val="00B050"/>
              </a:solidFill>
              <a:latin typeface="Trebuchet MS" panose="020B0603020202020204" pitchFamily="34" charset="0"/>
            </a:endParaRPr>
          </a:p>
          <a:p>
            <a:r>
              <a:rPr lang="nl-NL" sz="3200" i="1" dirty="0" smtClean="0">
                <a:solidFill>
                  <a:srgbClr val="00B050"/>
                </a:solidFill>
                <a:latin typeface="Trebuchet MS" panose="020B0603020202020204" pitchFamily="34" charset="0"/>
              </a:rPr>
              <a:t>Duncan Laurence </a:t>
            </a:r>
            <a:r>
              <a:rPr lang="nl-NL" sz="3200" i="1" u="sng" dirty="0" smtClean="0">
                <a:solidFill>
                  <a:srgbClr val="00B050"/>
                </a:solidFill>
                <a:latin typeface="Trebuchet MS" panose="020B0603020202020204" pitchFamily="34" charset="0"/>
              </a:rPr>
              <a:t>koesterde een wens</a:t>
            </a:r>
            <a:r>
              <a:rPr lang="nl-NL" sz="3200" i="1" dirty="0" smtClean="0">
                <a:solidFill>
                  <a:srgbClr val="00B050"/>
                </a:solidFill>
                <a:latin typeface="Trebuchet MS" panose="020B0603020202020204" pitchFamily="34" charset="0"/>
              </a:rPr>
              <a:t>.</a:t>
            </a:r>
            <a:endParaRPr lang="nl-NL" sz="1050" i="1"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1920" y="2174478"/>
            <a:ext cx="5246685" cy="3630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628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678751"/>
          </a:xfrm>
          <a:prstGeom prst="rect">
            <a:avLst/>
          </a:prstGeom>
          <a:noFill/>
        </p:spPr>
        <p:txBody>
          <a:bodyPr wrap="square" rtlCol="0">
            <a:spAutoFit/>
          </a:bodyPr>
          <a:lstStyle/>
          <a:p>
            <a:pPr lvl="0"/>
            <a:r>
              <a:rPr lang="nl-NL" sz="7000" b="1" u="sng" dirty="0" smtClean="0">
                <a:solidFill>
                  <a:prstClr val="black"/>
                </a:solidFill>
                <a:latin typeface="Trebuchet MS" panose="020B0603020202020204" pitchFamily="34" charset="0"/>
              </a:rPr>
              <a:t>aan de eisen voldoen</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bereiken wat gevraagd wordt</a:t>
            </a:r>
            <a:endParaRPr lang="nl-NL" sz="4000" dirty="0" smtClean="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Duncan </a:t>
            </a:r>
            <a:r>
              <a:rPr lang="nl-NL" sz="3200" i="1" u="sng" dirty="0" smtClean="0">
                <a:solidFill>
                  <a:srgbClr val="00B050"/>
                </a:solidFill>
                <a:latin typeface="Trebuchet MS" panose="020B0603020202020204" pitchFamily="34" charset="0"/>
              </a:rPr>
              <a:t>voldeed aan de eisen</a:t>
            </a:r>
            <a:r>
              <a:rPr lang="nl-NL" sz="3200" i="1" dirty="0" smtClean="0">
                <a:solidFill>
                  <a:srgbClr val="00B050"/>
                </a:solidFill>
                <a:latin typeface="Trebuchet MS" panose="020B0603020202020204" pitchFamily="34" charset="0"/>
              </a:rPr>
              <a:t>, hij won! </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83" y="1976264"/>
            <a:ext cx="6054121" cy="396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23528" y="6021288"/>
            <a:ext cx="8532440" cy="646331"/>
          </a:xfrm>
          <a:prstGeom prst="rect">
            <a:avLst/>
          </a:prstGeom>
        </p:spPr>
        <p:txBody>
          <a:bodyPr wrap="square">
            <a:spAutoFit/>
          </a:bodyPr>
          <a:lstStyle/>
          <a:p>
            <a:r>
              <a:rPr lang="nl-NL" dirty="0">
                <a:hlinkClick r:id="rId2"/>
              </a:rPr>
              <a:t>https://jeugdjournaal.nl/artikel/2285349-duncan-laurence-wint-songfestival-komt-naar-nederland.html</a:t>
            </a:r>
            <a:endParaRPr lang="nl-NL" dirty="0"/>
          </a:p>
        </p:txBody>
      </p:sp>
      <p:pic>
        <p:nvPicPr>
          <p:cNvPr id="1026" name="Picture 2" descr="C:\Users\Kosterm\Downloads\shutterstock_139932811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777" y="619936"/>
            <a:ext cx="7791941" cy="528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90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036495" cy="1323439"/>
          </a:xfrm>
          <a:prstGeom prst="rect">
            <a:avLst/>
          </a:prstGeom>
          <a:noFill/>
        </p:spPr>
        <p:txBody>
          <a:bodyPr wrap="square" rtlCol="0">
            <a:spAutoFit/>
          </a:bodyPr>
          <a:lstStyle/>
          <a:p>
            <a:r>
              <a:rPr lang="nl-NL" sz="8000" b="1" u="sng" dirty="0" smtClean="0"/>
              <a:t>een wens koesteren</a:t>
            </a:r>
            <a:endParaRPr lang="nl-NL" sz="8000" b="1" u="sng" dirty="0"/>
          </a:p>
        </p:txBody>
      </p:sp>
      <p:pic>
        <p:nvPicPr>
          <p:cNvPr id="3" name="Picture 2" descr="C:\Users\Kosterm\Downloads\shutterstock_140260654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2060848"/>
            <a:ext cx="6144394"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Wolkvormige toelichting 3"/>
          <p:cNvSpPr/>
          <p:nvPr/>
        </p:nvSpPr>
        <p:spPr>
          <a:xfrm>
            <a:off x="4811738" y="1322510"/>
            <a:ext cx="2915784" cy="2322513"/>
          </a:xfrm>
          <a:prstGeom prst="cloudCallout">
            <a:avLst>
              <a:gd name="adj1" fmla="val -77476"/>
              <a:gd name="adj2" fmla="val 230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5" name="Picture 3" descr="C:\Users\Kosterm\Downloads\shutterstock_668335780.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2159" b="94243" l="4960" r="96780">
                        <a14:backgroundMark x1="16160" y1="79452" x2="16160" y2="79452"/>
                        <a14:backgroundMark x1="53020" y1="85689" x2="53020" y2="85689"/>
                        <a14:backgroundMark x1="44140" y1="73856" x2="44140" y2="73856"/>
                        <a14:backgroundMark x1="41500" y1="40636" x2="41500" y2="40636"/>
                        <a14:backgroundMark x1="79020" y1="47531" x2="79020" y2="47531"/>
                        <a14:backgroundMark x1="84620" y1="17949" x2="84620" y2="17949"/>
                      </a14:backgroundRemoval>
                    </a14:imgEffect>
                  </a14:imgLayer>
                </a14:imgProps>
              </a:ext>
              <a:ext uri="{28A0092B-C50C-407E-A947-70E740481C1C}">
                <a14:useLocalDpi xmlns:a14="http://schemas.microsoft.com/office/drawing/2010/main"/>
              </a:ext>
            </a:extLst>
          </a:blip>
          <a:srcRect/>
          <a:stretch>
            <a:fillRect/>
          </a:stretch>
        </p:blipFill>
        <p:spPr bwMode="auto">
          <a:xfrm>
            <a:off x="5220072" y="1484784"/>
            <a:ext cx="179912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55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292662"/>
          </a:xfrm>
          <a:prstGeom prst="rect">
            <a:avLst/>
          </a:prstGeom>
          <a:noFill/>
        </p:spPr>
        <p:txBody>
          <a:bodyPr wrap="square" rtlCol="0">
            <a:spAutoFit/>
          </a:bodyPr>
          <a:lstStyle/>
          <a:p>
            <a:r>
              <a:rPr lang="nl-NL" sz="7800" b="1" u="sng" dirty="0" smtClean="0"/>
              <a:t>optimaal</a:t>
            </a:r>
            <a:endParaRPr lang="nl-NL" sz="7800" b="1" u="sng" dirty="0"/>
          </a:p>
        </p:txBody>
      </p:sp>
      <p:pic>
        <p:nvPicPr>
          <p:cNvPr id="2050" name="Picture 2" descr="C:\Users\Kosterm\Downloads\shutterstock_139932815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412776"/>
            <a:ext cx="7200800" cy="528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4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hedendaags</a:t>
            </a:r>
            <a:endParaRPr lang="nl-NL" sz="8000" b="1" u="sng" dirty="0"/>
          </a:p>
        </p:txBody>
      </p:sp>
      <p:pic>
        <p:nvPicPr>
          <p:cNvPr id="7" name="Picture 2" descr="C:\Users\Kosterm\Downloads\shutterstock_139932811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552" y="1844824"/>
            <a:ext cx="7073611" cy="4795909"/>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6377404" y="731211"/>
            <a:ext cx="1717137" cy="1200329"/>
          </a:xfrm>
          <a:prstGeom prst="rect">
            <a:avLst/>
          </a:prstGeom>
          <a:noFill/>
        </p:spPr>
        <p:txBody>
          <a:bodyPr wrap="none" rtlCol="0">
            <a:spAutoFit/>
          </a:bodyPr>
          <a:lstStyle/>
          <a:p>
            <a:r>
              <a:rPr lang="nl-NL" sz="7200" dirty="0" smtClean="0">
                <a:latin typeface="Aharoni" panose="02010803020104030203" pitchFamily="2" charset="-79"/>
                <a:cs typeface="Aharoni" panose="02010803020104030203" pitchFamily="2" charset="-79"/>
              </a:rPr>
              <a:t>2019</a:t>
            </a:r>
            <a:endParaRPr lang="nl-NL" sz="7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streven naar</a:t>
            </a:r>
            <a:endParaRPr lang="nl-NL" sz="8000" b="1" u="sng" dirty="0"/>
          </a:p>
        </p:txBody>
      </p:sp>
      <p:pic>
        <p:nvPicPr>
          <p:cNvPr id="8194" name="Picture 2" descr="C:\Users\Kosterm\Downloads\shutterstock_811507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643126"/>
            <a:ext cx="6575581"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172400" cy="1323439"/>
          </a:xfrm>
          <a:prstGeom prst="rect">
            <a:avLst/>
          </a:prstGeom>
          <a:noFill/>
        </p:spPr>
        <p:txBody>
          <a:bodyPr wrap="square" rtlCol="0">
            <a:spAutoFit/>
          </a:bodyPr>
          <a:lstStyle/>
          <a:p>
            <a:r>
              <a:rPr lang="nl-NL" sz="8000" b="1" u="sng" dirty="0" smtClean="0"/>
              <a:t>de passie</a:t>
            </a:r>
            <a:endParaRPr lang="nl-NL" sz="8000" b="1" u="sng" dirty="0"/>
          </a:p>
        </p:txBody>
      </p:sp>
      <p:pic>
        <p:nvPicPr>
          <p:cNvPr id="10242" name="Picture 2" descr="C:\Users\Kosterm\Downloads\shutterstock_140121138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44684" y="-1"/>
            <a:ext cx="2607635" cy="679424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osterm\Downloads\shutterstock_5305550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5035" y="2132856"/>
            <a:ext cx="2780928"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afkeer</a:t>
            </a:r>
            <a:endParaRPr lang="nl-NL" sz="8000" b="1" u="sng" dirty="0"/>
          </a:p>
        </p:txBody>
      </p:sp>
      <p:pic>
        <p:nvPicPr>
          <p:cNvPr id="14" name="Picture 2" descr="C:\Users\Kosterm\Downloads\shutterstock_130594046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3468" y="1700808"/>
            <a:ext cx="679117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Kosterm\Downloads\shutterstock_107980013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3268034"/>
            <a:ext cx="4465984" cy="3349489"/>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557</Words>
  <Application>Microsoft Office PowerPoint</Application>
  <PresentationFormat>Diavoorstelling (4:3)</PresentationFormat>
  <Paragraphs>227</Paragraphs>
  <Slides>22</Slides>
  <Notes>10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VrielinF</cp:lastModifiedBy>
  <cp:revision>252</cp:revision>
  <dcterms:created xsi:type="dcterms:W3CDTF">2019-03-05T11:12:30Z</dcterms:created>
  <dcterms:modified xsi:type="dcterms:W3CDTF">2019-05-21T09:38:36Z</dcterms:modified>
</cp:coreProperties>
</file>