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3" r:id="rId2"/>
    <p:sldId id="257" r:id="rId3"/>
    <p:sldId id="322" r:id="rId4"/>
    <p:sldId id="259" r:id="rId5"/>
    <p:sldId id="264" r:id="rId6"/>
    <p:sldId id="311" r:id="rId7"/>
    <p:sldId id="265" r:id="rId8"/>
    <p:sldId id="266" r:id="rId9"/>
    <p:sldId id="260" r:id="rId10"/>
    <p:sldId id="289" r:id="rId11"/>
    <p:sldId id="312" r:id="rId12"/>
    <p:sldId id="324" r:id="rId13"/>
    <p:sldId id="270" r:id="rId14"/>
    <p:sldId id="315" r:id="rId15"/>
    <p:sldId id="307" r:id="rId16"/>
    <p:sldId id="323" r:id="rId17"/>
    <p:sldId id="285" r:id="rId18"/>
    <p:sldId id="276" r:id="rId19"/>
    <p:sldId id="319" r:id="rId20"/>
    <p:sldId id="320" r:id="rId21"/>
    <p:sldId id="325" r:id="rId2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71" autoAdjust="0"/>
  </p:normalViewPr>
  <p:slideViewPr>
    <p:cSldViewPr>
      <p:cViewPr>
        <p:scale>
          <a:sx n="70" d="100"/>
          <a:sy n="70" d="100"/>
        </p:scale>
        <p:origin x="-1893" y="-4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EE719-2132-428F-88C3-601463DE0DD6}" type="datetimeFigureOut">
              <a:rPr lang="nl-NL" smtClean="0"/>
              <a:t>7-5-2019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3D2238-BC57-49DB-9000-78F2CA072F07}" type="slidenum">
              <a:rPr lang="nl-NL" smtClean="0"/>
              <a:t>‹nr.›</a:t>
            </a:fld>
            <a:endParaRPr lang="nl-NL"/>
          </a:p>
        </p:txBody>
      </p:sp>
    </p:spTree>
    <p:extLst>
      <p:ext uri="{BB962C8B-B14F-4D97-AF65-F5344CB8AC3E}">
        <p14:creationId xmlns:p14="http://schemas.microsoft.com/office/powerpoint/2010/main" val="39991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fontAlgn="b">
              <a:buNone/>
            </a:pPr>
            <a:endParaRPr lang="nl-NL" sz="1200"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43895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7-5-2019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78953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7-5-2019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3247897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7-5-2019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426004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7-5-2019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939214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C902EBB-E90F-443C-9C5D-D5925B8084A4}" type="datetimeFigureOut">
              <a:rPr lang="nl-NL" smtClean="0"/>
              <a:t>7-5-2019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50218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C902EBB-E90F-443C-9C5D-D5925B8084A4}" type="datetimeFigureOut">
              <a:rPr lang="nl-NL" smtClean="0"/>
              <a:t>7-5-2019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34040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C902EBB-E90F-443C-9C5D-D5925B8084A4}" type="datetimeFigureOut">
              <a:rPr lang="nl-NL" smtClean="0"/>
              <a:t>7-5-2019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5419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C902EBB-E90F-443C-9C5D-D5925B8084A4}" type="datetimeFigureOut">
              <a:rPr lang="nl-NL" smtClean="0"/>
              <a:t>7-5-2019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4179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C902EBB-E90F-443C-9C5D-D5925B8084A4}" type="datetimeFigureOut">
              <a:rPr lang="nl-NL" smtClean="0"/>
              <a:t>7-5-2019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17883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7-5-2019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48890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7-5-2019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71846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02EBB-E90F-443C-9C5D-D5925B8084A4}" type="datetimeFigureOut">
              <a:rPr lang="nl-NL" smtClean="0"/>
              <a:t>7-5-2019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8D8B6-6033-4BC4-BC88-C71426A53B96}" type="slidenum">
              <a:rPr lang="nl-NL" smtClean="0"/>
              <a:t>‹nr.›</a:t>
            </a:fld>
            <a:endParaRPr lang="nl-NL"/>
          </a:p>
        </p:txBody>
      </p:sp>
    </p:spTree>
    <p:extLst>
      <p:ext uri="{BB962C8B-B14F-4D97-AF65-F5344CB8AC3E}">
        <p14:creationId xmlns:p14="http://schemas.microsoft.com/office/powerpoint/2010/main" val="2470539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4.png"/><Relationship Id="rId7"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jpeg"/><Relationship Id="rId5" Type="http://schemas.microsoft.com/office/2007/relationships/hdphoto" Target="../media/hdphoto3.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2000" u="sng" dirty="0" smtClean="0"/>
              <a:t>Semantisatieverhaal:</a:t>
            </a:r>
          </a:p>
          <a:p>
            <a:pPr marL="0" indent="0">
              <a:buNone/>
            </a:pPr>
            <a:r>
              <a:rPr lang="nl-NL" sz="2000" dirty="0" smtClean="0"/>
              <a:t>Weet je welk spel ik heel leuk vindt? Monopoly! Ik ben ook best goed in dat spel. </a:t>
            </a:r>
            <a:r>
              <a:rPr lang="nl-NL" sz="2000" b="1" u="sng" dirty="0" smtClean="0"/>
              <a:t>Vooralsnog</a:t>
            </a:r>
            <a:r>
              <a:rPr lang="nl-NL" sz="2000" dirty="0" smtClean="0"/>
              <a:t>, </a:t>
            </a:r>
            <a:r>
              <a:rPr lang="nl-NL" sz="2000" b="1" i="1" dirty="0" smtClean="0"/>
              <a:t>tot nu toe</a:t>
            </a:r>
            <a:r>
              <a:rPr lang="nl-NL" sz="2000" dirty="0" smtClean="0"/>
              <a:t>, ben ik de beste van onze familie in Monopoly. Maar nu heeft mijn zusje een nieuwe vriend. En hij zegt dat hij uiteindelijk, op het einde, de beste wordt. Nu word ik daar wel een beetje zenuwachtig van. Ik wil namelijk altijd graag zelf winnen. Ik houd van het gevoel van </a:t>
            </a:r>
            <a:r>
              <a:rPr lang="nl-NL" sz="2000" b="1" u="sng" dirty="0" smtClean="0"/>
              <a:t>een zege</a:t>
            </a:r>
            <a:r>
              <a:rPr lang="nl-NL" sz="2000" dirty="0" smtClean="0"/>
              <a:t>, </a:t>
            </a:r>
            <a:r>
              <a:rPr lang="nl-NL" sz="2000" b="1" i="1" dirty="0" smtClean="0"/>
              <a:t>een overwinning</a:t>
            </a:r>
            <a:r>
              <a:rPr lang="nl-NL" sz="2000" dirty="0" smtClean="0"/>
              <a:t>. Maar de nieuwe vriend van mijn zusje dus ook. Hij is nu heel hard aan het oefenen om beter te worden in Monopoly. Hij moet wel </a:t>
            </a:r>
            <a:r>
              <a:rPr lang="nl-NL" sz="2000" b="1" u="sng" dirty="0" smtClean="0"/>
              <a:t>van ver komen</a:t>
            </a:r>
            <a:r>
              <a:rPr lang="nl-NL" sz="2000" dirty="0" smtClean="0"/>
              <a:t>, dat betekent hij moet </a:t>
            </a:r>
            <a:r>
              <a:rPr lang="nl-NL" sz="2000" b="1" i="1" dirty="0" smtClean="0"/>
              <a:t>een lange tijd zijn best doen om iets te bereiken</a:t>
            </a:r>
            <a:r>
              <a:rPr lang="nl-NL" sz="2000" dirty="0" smtClean="0"/>
              <a:t>. Het duurt dus vast nog wel even voordat hij van mij kan winnen. Maar hij </a:t>
            </a:r>
            <a:r>
              <a:rPr lang="nl-NL" sz="2000" b="1" u="sng" dirty="0" smtClean="0"/>
              <a:t>ontwikkelt zich</a:t>
            </a:r>
            <a:r>
              <a:rPr lang="nl-NL" sz="2000" dirty="0" smtClean="0"/>
              <a:t> in een steeds betere speler. Hij </a:t>
            </a:r>
            <a:r>
              <a:rPr lang="nl-NL" sz="2000" b="1" i="1" dirty="0" smtClean="0"/>
              <a:t>wordt langzaamaan </a:t>
            </a:r>
            <a:r>
              <a:rPr lang="nl-NL" sz="2000" dirty="0" smtClean="0"/>
              <a:t>een steeds betere Monopoly speler. Maar zal hij al </a:t>
            </a:r>
            <a:r>
              <a:rPr lang="nl-NL" sz="2000" b="1" u="sng" dirty="0" smtClean="0"/>
              <a:t>tegen mij opgewassen zijn</a:t>
            </a:r>
            <a:r>
              <a:rPr lang="nl-NL" sz="2000" dirty="0"/>
              <a:t>?</a:t>
            </a:r>
            <a:r>
              <a:rPr lang="nl-NL" sz="2000" dirty="0" smtClean="0"/>
              <a:t> Tegen iets of iemand opgewassen zijn betekent </a:t>
            </a:r>
            <a:r>
              <a:rPr lang="nl-NL" sz="2000" b="1" i="1" dirty="0" smtClean="0"/>
              <a:t>sterk genoeg zijn om iets of iemand aan te kunnen</a:t>
            </a:r>
            <a:r>
              <a:rPr lang="nl-NL" sz="2000" dirty="0" smtClean="0"/>
              <a:t>. Ik heb tegen hem gezegd dat je heel veel moet oefenen om goed te worden in Monopoly. Dat wilde ik hem </a:t>
            </a:r>
            <a:r>
              <a:rPr lang="nl-NL" sz="2000" b="1" u="sng" dirty="0" smtClean="0"/>
              <a:t>meegeven</a:t>
            </a:r>
            <a:r>
              <a:rPr lang="nl-NL" sz="2000" dirty="0" smtClean="0"/>
              <a:t>. Dat wilde ik hem </a:t>
            </a:r>
            <a:r>
              <a:rPr lang="nl-NL" sz="2000" b="1" i="1" dirty="0" smtClean="0"/>
              <a:t>duidelijk maken</a:t>
            </a:r>
            <a:r>
              <a:rPr lang="nl-NL" sz="2000" dirty="0" smtClean="0"/>
              <a:t>. Dat het belangrijk is om te oefenen als je ergens heel goed in wilt worden. Weet je wat ik laatst van </a:t>
            </a:r>
            <a:r>
              <a:rPr lang="nl-NL" sz="2000" b="1" u="sng" dirty="0" smtClean="0"/>
              <a:t>een dierbare </a:t>
            </a:r>
            <a:r>
              <a:rPr lang="nl-NL" sz="2000" dirty="0" smtClean="0"/>
              <a:t>heb gekregen? De dierbare is </a:t>
            </a:r>
            <a:r>
              <a:rPr lang="nl-NL" sz="2000" b="1" i="1" dirty="0" smtClean="0"/>
              <a:t>iemand van wie je veel houdt</a:t>
            </a:r>
            <a:r>
              <a:rPr lang="nl-NL" sz="2000" dirty="0" smtClean="0"/>
              <a:t>. Ik heb een speciale </a:t>
            </a:r>
            <a:r>
              <a:rPr lang="nl-NL" sz="2000" b="1" u="sng" dirty="0" smtClean="0"/>
              <a:t>editie</a:t>
            </a:r>
            <a:r>
              <a:rPr lang="nl-NL" sz="2000" dirty="0" smtClean="0"/>
              <a:t>, een speciale </a:t>
            </a:r>
            <a:r>
              <a:rPr lang="nl-NL" sz="2000" b="1" i="1" dirty="0" smtClean="0"/>
              <a:t>aflevering</a:t>
            </a:r>
            <a:r>
              <a:rPr lang="nl-NL" sz="2000" dirty="0"/>
              <a:t> </a:t>
            </a:r>
            <a:r>
              <a:rPr lang="nl-NL" sz="2000" dirty="0" smtClean="0"/>
              <a:t>van Monopoly gekregen. Het spel Monopoly maar dan de Fortnite editie. Hierbij is het computerspel </a:t>
            </a:r>
            <a:r>
              <a:rPr lang="nl-NL" sz="2000" dirty="0" err="1" smtClean="0"/>
              <a:t>Fornite</a:t>
            </a:r>
            <a:r>
              <a:rPr lang="nl-NL" sz="2000" dirty="0" smtClean="0"/>
              <a:t> </a:t>
            </a:r>
            <a:r>
              <a:rPr lang="nl-NL" sz="2000" b="1" u="sng" dirty="0" smtClean="0"/>
              <a:t>de inspiratie </a:t>
            </a:r>
            <a:r>
              <a:rPr lang="nl-NL" sz="2000" dirty="0" smtClean="0"/>
              <a:t>geweest bij het maken van een nieuwe uitgave. Inspiratie is </a:t>
            </a:r>
            <a:r>
              <a:rPr lang="nl-NL" sz="2000" b="1" dirty="0" smtClean="0"/>
              <a:t>de kracht om nieuwe ideeën te krijgen. </a:t>
            </a:r>
            <a:r>
              <a:rPr lang="nl-NL" sz="2000" dirty="0" smtClean="0"/>
              <a:t>Volgens mij hebben ze met de </a:t>
            </a:r>
            <a:r>
              <a:rPr lang="nl-NL" sz="2000" dirty="0" err="1" smtClean="0"/>
              <a:t>Fornite</a:t>
            </a:r>
            <a:r>
              <a:rPr lang="nl-NL" sz="2000" dirty="0" smtClean="0"/>
              <a:t> editie het Monopolyspel </a:t>
            </a:r>
            <a:r>
              <a:rPr lang="nl-NL" sz="2000" b="1" u="sng" dirty="0" smtClean="0"/>
              <a:t>vervolmaakt</a:t>
            </a:r>
            <a:r>
              <a:rPr lang="nl-NL" sz="2000" u="sng" dirty="0" smtClean="0"/>
              <a:t>. </a:t>
            </a:r>
            <a:r>
              <a:rPr lang="nl-NL" sz="2000" dirty="0" smtClean="0"/>
              <a:t>Vervolmaken betekent </a:t>
            </a:r>
            <a:r>
              <a:rPr lang="nl-NL" sz="2000" b="1" i="1" dirty="0" smtClean="0"/>
              <a:t>perfect maken. </a:t>
            </a:r>
            <a:r>
              <a:rPr lang="nl-NL" sz="2000" dirty="0" smtClean="0"/>
              <a:t>Wie van jullie speelt ook wel eens Monopoly? </a:t>
            </a:r>
            <a:r>
              <a:rPr lang="en-US" sz="2000" dirty="0" smtClean="0"/>
              <a:t>En </a:t>
            </a:r>
            <a:r>
              <a:rPr lang="en-US" sz="2000" dirty="0" err="1" smtClean="0"/>
              <a:t>kennen</a:t>
            </a:r>
            <a:r>
              <a:rPr lang="en-US" sz="2000" dirty="0" smtClean="0"/>
              <a:t> </a:t>
            </a:r>
            <a:r>
              <a:rPr lang="en-US" sz="2000" dirty="0" err="1" smtClean="0"/>
              <a:t>jullie</a:t>
            </a:r>
            <a:r>
              <a:rPr lang="en-US" sz="2000" dirty="0" smtClean="0"/>
              <a:t> </a:t>
            </a:r>
            <a:r>
              <a:rPr lang="en-US" sz="2000" dirty="0" err="1" smtClean="0"/>
              <a:t>ook</a:t>
            </a:r>
            <a:r>
              <a:rPr lang="en-US" sz="2000" dirty="0" smtClean="0"/>
              <a:t> de </a:t>
            </a:r>
            <a:r>
              <a:rPr lang="en-US" sz="2000" dirty="0" err="1" smtClean="0"/>
              <a:t>Fornite-editie</a:t>
            </a:r>
            <a:r>
              <a:rPr lang="en-US" sz="2000" dirty="0" smtClean="0"/>
              <a:t>?</a:t>
            </a:r>
            <a:endParaRPr lang="nl-NL" sz="2000" dirty="0" smtClean="0"/>
          </a:p>
        </p:txBody>
      </p:sp>
    </p:spTree>
    <p:extLst>
      <p:ext uri="{BB962C8B-B14F-4D97-AF65-F5344CB8AC3E}">
        <p14:creationId xmlns:p14="http://schemas.microsoft.com/office/powerpoint/2010/main" val="2462671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de editie</a:t>
            </a:r>
            <a:endParaRPr lang="nl-NL" sz="8000" b="1" u="sng" dirty="0"/>
          </a:p>
        </p:txBody>
      </p:sp>
      <p:pic>
        <p:nvPicPr>
          <p:cNvPr id="7"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92911" y="1700808"/>
            <a:ext cx="6336704" cy="438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6280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a:t>d</a:t>
            </a:r>
            <a:r>
              <a:rPr lang="nl-NL" sz="8000" b="1" u="sng" dirty="0" smtClean="0"/>
              <a:t>e inspiratie</a:t>
            </a:r>
            <a:endParaRPr lang="nl-NL" sz="8000" b="1" u="sng" dirty="0"/>
          </a:p>
        </p:txBody>
      </p:sp>
      <p:pic>
        <p:nvPicPr>
          <p:cNvPr id="1026" name="Picture 2" descr="C:\Users\vdplasg\Downloads\shutterstock_2161469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13" y="2457603"/>
            <a:ext cx="4002360" cy="39143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vdplasg\Downloads\shutterstock_1287842266 (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094546" y="4221088"/>
            <a:ext cx="2427515" cy="13498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vdplasg\Downloads\shutterstock_67828774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6502" y="1628800"/>
            <a:ext cx="2014813" cy="1343880"/>
          </a:xfrm>
          <a:prstGeom prst="rect">
            <a:avLst/>
          </a:prstGeom>
          <a:noFill/>
          <a:extLst>
            <a:ext uri="{909E8E84-426E-40DD-AFC4-6F175D3DCCD1}">
              <a14:hiddenFill xmlns:a14="http://schemas.microsoft.com/office/drawing/2010/main">
                <a:solidFill>
                  <a:srgbClr val="FFFFFF"/>
                </a:solidFill>
              </a14:hiddenFill>
            </a:ext>
          </a:extLst>
        </p:spPr>
      </p:pic>
      <p:sp>
        <p:nvSpPr>
          <p:cNvPr id="3" name="Kruis 2"/>
          <p:cNvSpPr/>
          <p:nvPr/>
        </p:nvSpPr>
        <p:spPr>
          <a:xfrm>
            <a:off x="7020272" y="3356992"/>
            <a:ext cx="576064" cy="576064"/>
          </a:xfrm>
          <a:prstGeom prst="plus">
            <a:avLst>
              <a:gd name="adj" fmla="val 4200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41690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vervolmaakt</a:t>
            </a:r>
            <a:endParaRPr lang="nl-NL" sz="8000" b="1" u="sng" dirty="0"/>
          </a:p>
        </p:txBody>
      </p:sp>
      <p:grpSp>
        <p:nvGrpSpPr>
          <p:cNvPr id="4" name="Groep 3"/>
          <p:cNvGrpSpPr/>
          <p:nvPr/>
        </p:nvGrpSpPr>
        <p:grpSpPr>
          <a:xfrm>
            <a:off x="611560" y="1352336"/>
            <a:ext cx="7740352" cy="5160235"/>
            <a:chOff x="611560" y="1352336"/>
            <a:chExt cx="7740352" cy="5160235"/>
          </a:xfrm>
        </p:grpSpPr>
        <p:pic>
          <p:nvPicPr>
            <p:cNvPr id="2050" name="Picture 2" descr="C:\Users\vdplasg\Downloads\shutterstock_57989938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352336"/>
              <a:ext cx="7740352" cy="51602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21050262">
              <a:off x="1475656" y="2739857"/>
              <a:ext cx="2736304" cy="189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531381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 de woordmuur:</a:t>
            </a:r>
            <a:endParaRPr lang="nl-NL" dirty="0"/>
          </a:p>
        </p:txBody>
      </p:sp>
    </p:spTree>
    <p:extLst>
      <p:ext uri="{BB962C8B-B14F-4D97-AF65-F5344CB8AC3E}">
        <p14:creationId xmlns:p14="http://schemas.microsoft.com/office/powerpoint/2010/main" val="2801730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0"/>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92897" y="2288837"/>
            <a:ext cx="3003238"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720889" y="2204864"/>
            <a:ext cx="3147255"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smtClean="0">
                <a:effectLst/>
                <a:latin typeface="Trebuchet MS"/>
                <a:ea typeface="Calibri"/>
                <a:cs typeface="Times New Roman"/>
              </a:rPr>
              <a:t>de editie</a:t>
            </a:r>
            <a:endParaRPr lang="nl-NL" sz="1100" dirty="0">
              <a:effectLst/>
              <a:ea typeface="Calibri"/>
              <a:cs typeface="Times New Roman"/>
            </a:endParaRPr>
          </a:p>
        </p:txBody>
      </p:sp>
      <p:cxnSp>
        <p:nvCxnSpPr>
          <p:cNvPr id="8" name="Rechte verbindingslijn 7"/>
          <p:cNvCxnSpPr/>
          <p:nvPr/>
        </p:nvCxnSpPr>
        <p:spPr>
          <a:xfrm flipH="1">
            <a:off x="2411760" y="2996952"/>
            <a:ext cx="468052" cy="1368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stCxn id="13" idx="2"/>
          </p:cNvCxnSpPr>
          <p:nvPr/>
        </p:nvCxnSpPr>
        <p:spPr>
          <a:xfrm>
            <a:off x="3147356" y="1484784"/>
            <a:ext cx="1098967" cy="8040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1583350" y="508024"/>
            <a:ext cx="3128012" cy="97676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1586831" y="442332"/>
            <a:ext cx="3128012" cy="104876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smtClean="0">
                <a:effectLst/>
                <a:latin typeface="Trebuchet MS"/>
                <a:ea typeface="Calibri"/>
                <a:cs typeface="Times New Roman"/>
              </a:rPr>
              <a:t>de zesde editie van </a:t>
            </a:r>
            <a:r>
              <a:rPr lang="nl-NL" sz="3200" dirty="0" smtClean="0">
                <a:latin typeface="Trebuchet MS"/>
                <a:ea typeface="Calibri"/>
                <a:cs typeface="Times New Roman"/>
              </a:rPr>
              <a:t>di</a:t>
            </a:r>
            <a:r>
              <a:rPr lang="nl-NL" sz="3200" dirty="0" smtClean="0">
                <a:effectLst/>
                <a:latin typeface="Trebuchet MS"/>
                <a:ea typeface="Calibri"/>
                <a:cs typeface="Times New Roman"/>
              </a:rPr>
              <a:t>t feest</a:t>
            </a:r>
            <a:endParaRPr lang="nl-NL" sz="1000" dirty="0">
              <a:effectLst/>
              <a:ea typeface="Calibri"/>
              <a:cs typeface="Times New Roman"/>
            </a:endParaRPr>
          </a:p>
        </p:txBody>
      </p:sp>
      <p:sp>
        <p:nvSpPr>
          <p:cNvPr id="15" name="Text Box 14"/>
          <p:cNvSpPr txBox="1"/>
          <p:nvPr/>
        </p:nvSpPr>
        <p:spPr>
          <a:xfrm>
            <a:off x="500801" y="4365104"/>
            <a:ext cx="3793716" cy="10801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323528" y="4334256"/>
            <a:ext cx="4094161" cy="96695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smtClean="0">
                <a:effectLst/>
                <a:latin typeface="Trebuchet MS"/>
                <a:ea typeface="Calibri"/>
                <a:cs typeface="Times New Roman"/>
              </a:rPr>
              <a:t>de laatste editie van de krant</a:t>
            </a:r>
            <a:endParaRPr lang="nl-NL" sz="1000" dirty="0">
              <a:effectLst/>
              <a:ea typeface="Calibri"/>
              <a:cs typeface="Times New Roman"/>
            </a:endParaRPr>
          </a:p>
        </p:txBody>
      </p:sp>
      <p:sp>
        <p:nvSpPr>
          <p:cNvPr id="23" name="Text Box 14"/>
          <p:cNvSpPr txBox="1"/>
          <p:nvPr/>
        </p:nvSpPr>
        <p:spPr>
          <a:xfrm>
            <a:off x="3150837" y="2996952"/>
            <a:ext cx="2861323" cy="578551"/>
          </a:xfrm>
          <a:prstGeom prst="rect">
            <a:avLst/>
          </a:prstGeom>
          <a:solidFill>
            <a:srgbClr val="FAFCFA"/>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4" name="Tekstvak 2"/>
          <p:cNvSpPr txBox="1">
            <a:spLocks noChangeArrowheads="1"/>
          </p:cNvSpPr>
          <p:nvPr/>
        </p:nvSpPr>
        <p:spPr bwMode="auto">
          <a:xfrm>
            <a:off x="3266549" y="2996952"/>
            <a:ext cx="4520317" cy="57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de aflevering</a:t>
            </a:r>
            <a:endParaRPr lang="nl-NL" sz="1100" dirty="0">
              <a:effectLst/>
              <a:latin typeface="Calibri"/>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25" name="Text Box 14"/>
          <p:cNvSpPr txBox="1"/>
          <p:nvPr/>
        </p:nvSpPr>
        <p:spPr>
          <a:xfrm>
            <a:off x="5504590" y="442332"/>
            <a:ext cx="2667809" cy="112282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26" name="Text Box 14"/>
          <p:cNvSpPr txBox="1"/>
          <p:nvPr/>
        </p:nvSpPr>
        <p:spPr>
          <a:xfrm>
            <a:off x="5504591" y="332656"/>
            <a:ext cx="2667809" cy="123249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effectLst/>
                <a:latin typeface="Trebuchet MS"/>
                <a:ea typeface="Calibri"/>
                <a:cs typeface="Times New Roman"/>
              </a:rPr>
              <a:t>de </a:t>
            </a:r>
            <a:r>
              <a:rPr lang="nl-NL" sz="3600" dirty="0" err="1" smtClean="0">
                <a:effectLst/>
                <a:latin typeface="Trebuchet MS"/>
                <a:ea typeface="Calibri"/>
                <a:cs typeface="Times New Roman"/>
              </a:rPr>
              <a:t>Fortnite</a:t>
            </a:r>
            <a:r>
              <a:rPr lang="nl-NL" sz="3600" dirty="0" smtClean="0">
                <a:effectLst/>
                <a:latin typeface="Trebuchet MS"/>
                <a:ea typeface="Calibri"/>
                <a:cs typeface="Times New Roman"/>
              </a:rPr>
              <a:t>-editie</a:t>
            </a:r>
            <a:endParaRPr lang="nl-NL" sz="1050" dirty="0">
              <a:effectLst/>
              <a:ea typeface="Calibri"/>
              <a:cs typeface="Times New Roman"/>
            </a:endParaRPr>
          </a:p>
        </p:txBody>
      </p:sp>
      <p:cxnSp>
        <p:nvCxnSpPr>
          <p:cNvPr id="27" name="Rechte verbindingslijn 26"/>
          <p:cNvCxnSpPr/>
          <p:nvPr/>
        </p:nvCxnSpPr>
        <p:spPr>
          <a:xfrm flipH="1">
            <a:off x="5796139" y="1565154"/>
            <a:ext cx="1042356" cy="10777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17689" y="3789040"/>
            <a:ext cx="2972372" cy="198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6604" y="1565153"/>
            <a:ext cx="2219182" cy="1534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560142" y="1669956"/>
            <a:ext cx="2206698" cy="1525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396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smtClean="0">
                <a:solidFill>
                  <a:srgbClr val="387038"/>
                </a:solidFill>
                <a:latin typeface="Trebuchet MS"/>
                <a:ea typeface="Calibri"/>
                <a:cs typeface="Times New Roman"/>
              </a:rPr>
              <a:t>vooralsnog</a:t>
            </a:r>
            <a:endParaRPr lang="nl-NL" sz="5400" dirty="0">
              <a:effectLst/>
              <a:latin typeface="Calibri"/>
              <a:ea typeface="Calibri"/>
              <a:cs typeface="Times New Roman"/>
            </a:endParaRPr>
          </a:p>
        </p:txBody>
      </p:sp>
      <p:sp>
        <p:nvSpPr>
          <p:cNvPr id="13" name="Tekstvak 2"/>
          <p:cNvSpPr txBox="1">
            <a:spLocks noChangeArrowheads="1"/>
          </p:cNvSpPr>
          <p:nvPr/>
        </p:nvSpPr>
        <p:spPr bwMode="auto">
          <a:xfrm>
            <a:off x="4464495" y="33265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smtClean="0">
                <a:solidFill>
                  <a:srgbClr val="387038"/>
                </a:solidFill>
                <a:effectLst/>
                <a:latin typeface="Trebuchet MS"/>
                <a:ea typeface="Calibri"/>
                <a:cs typeface="Times New Roman"/>
              </a:rPr>
              <a:t>uiteindelijk</a:t>
            </a:r>
            <a:endParaRPr lang="nl-NL" sz="54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latin typeface="Trebuchet MS"/>
                <a:ea typeface="Calibri"/>
                <a:cs typeface="Times New Roman"/>
              </a:rPr>
              <a:t>tot nu toe, op dit ogenblik</a:t>
            </a:r>
          </a:p>
          <a:p>
            <a:pPr>
              <a:lnSpc>
                <a:spcPct val="107000"/>
              </a:lnSpc>
              <a:spcAft>
                <a:spcPts val="0"/>
              </a:spcAft>
            </a:pPr>
            <a:r>
              <a:rPr lang="nl-NL" sz="2800" dirty="0" smtClean="0">
                <a:effectLst/>
                <a:latin typeface="Trebuchet MS"/>
                <a:ea typeface="Calibri"/>
                <a:cs typeface="Times New Roman"/>
              </a:rPr>
              <a:t> </a:t>
            </a:r>
            <a:endParaRPr lang="nl-NL" sz="28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i="1" u="sng" dirty="0" smtClean="0">
              <a:solidFill>
                <a:srgbClr val="387038"/>
              </a:solidFill>
              <a:latin typeface="Trebuchet MS"/>
              <a:ea typeface="Calibri"/>
              <a:cs typeface="Times New Roman"/>
            </a:endParaRPr>
          </a:p>
          <a:p>
            <a:pPr algn="ctr">
              <a:lnSpc>
                <a:spcPct val="107000"/>
              </a:lnSpc>
              <a:spcAft>
                <a:spcPts val="0"/>
              </a:spcAft>
            </a:pPr>
            <a:r>
              <a:rPr lang="nl-NL" sz="2400" i="1" u="sng" dirty="0" smtClean="0">
                <a:solidFill>
                  <a:srgbClr val="387038"/>
                </a:solidFill>
                <a:latin typeface="Trebuchet MS"/>
                <a:ea typeface="Calibri"/>
                <a:cs typeface="Times New Roman"/>
              </a:rPr>
              <a:t>Vooralsnog</a:t>
            </a:r>
            <a:r>
              <a:rPr lang="nl-NL" sz="2400" i="1" dirty="0" smtClean="0">
                <a:solidFill>
                  <a:srgbClr val="387038"/>
                </a:solidFill>
                <a:latin typeface="Trebuchet MS"/>
                <a:ea typeface="Calibri"/>
                <a:cs typeface="Times New Roman"/>
              </a:rPr>
              <a:t> ben ik in onze familie de beste in Monopoly.</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helemaal aan het einde</a:t>
            </a:r>
            <a:endParaRPr lang="nl-NL" sz="2800" dirty="0">
              <a:effectLst/>
              <a:latin typeface="Trebuchet MS" panose="020B0603020202020204" pitchFamily="34" charset="0"/>
              <a:ea typeface="Calibri"/>
              <a:cs typeface="Times New Roman"/>
            </a:endParaRPr>
          </a:p>
          <a:p>
            <a:pPr>
              <a:lnSpc>
                <a:spcPct val="107000"/>
              </a:lnSpc>
              <a:spcAft>
                <a:spcPts val="0"/>
              </a:spcAft>
            </a:pPr>
            <a:r>
              <a:rPr lang="nl-NL" sz="2800" dirty="0">
                <a:effectLst/>
                <a:latin typeface="Trebuchet MS" panose="020B0603020202020204" pitchFamily="34" charset="0"/>
                <a:ea typeface="Calibri"/>
                <a:cs typeface="Times New Roman"/>
              </a:rPr>
              <a:t> </a:t>
            </a:r>
          </a:p>
          <a:p>
            <a:pPr>
              <a:lnSpc>
                <a:spcPct val="107000"/>
              </a:lnSpc>
              <a:spcAft>
                <a:spcPts val="0"/>
              </a:spcAft>
            </a:pPr>
            <a:r>
              <a:rPr lang="nl-NL" sz="2800" dirty="0">
                <a:effectLst/>
                <a:latin typeface="Trebuchet MS" panose="020B0603020202020204" pitchFamily="34" charset="0"/>
                <a:ea typeface="Calibri"/>
                <a:cs typeface="Times New Roman"/>
              </a:rPr>
              <a:t> </a:t>
            </a:r>
          </a:p>
          <a:p>
            <a:pPr>
              <a:lnSpc>
                <a:spcPct val="107000"/>
              </a:lnSpc>
              <a:spcAft>
                <a:spcPts val="0"/>
              </a:spcAft>
            </a:pPr>
            <a:r>
              <a:rPr lang="nl-NL" sz="2800" dirty="0">
                <a:effectLst/>
                <a:latin typeface="Trebuchet MS" panose="020B0603020202020204" pitchFamily="34" charset="0"/>
                <a:ea typeface="Calibri"/>
                <a:cs typeface="Times New Roman"/>
              </a:rPr>
              <a:t> </a:t>
            </a:r>
            <a:endParaRPr lang="nl-NL" sz="2800" dirty="0" smtClean="0">
              <a:effectLst/>
              <a:latin typeface="Trebuchet MS" panose="020B0603020202020204" pitchFamily="34" charset="0"/>
              <a:ea typeface="Calibri"/>
              <a:cs typeface="Times New Roman"/>
            </a:endParaRPr>
          </a:p>
          <a:p>
            <a:pPr>
              <a:lnSpc>
                <a:spcPct val="107000"/>
              </a:lnSpc>
              <a:spcAft>
                <a:spcPts val="0"/>
              </a:spcAft>
            </a:pPr>
            <a:endParaRPr lang="nl-NL" sz="2800" dirty="0">
              <a:latin typeface="Trebuchet MS" panose="020B0603020202020204" pitchFamily="34" charset="0"/>
              <a:ea typeface="Calibri"/>
              <a:cs typeface="Times New Roman"/>
            </a:endParaRPr>
          </a:p>
          <a:p>
            <a:pPr>
              <a:lnSpc>
                <a:spcPct val="107000"/>
              </a:lnSpc>
              <a:spcAft>
                <a:spcPts val="0"/>
              </a:spcAft>
            </a:pPr>
            <a:endParaRPr lang="nl-NL" sz="2800" dirty="0">
              <a:effectLst/>
              <a:latin typeface="Trebuchet MS" panose="020B0603020202020204" pitchFamily="34" charset="0"/>
              <a:ea typeface="Calibri"/>
              <a:cs typeface="Times New Roman"/>
            </a:endParaRPr>
          </a:p>
          <a:p>
            <a:pPr algn="ctr">
              <a:lnSpc>
                <a:spcPct val="107000"/>
              </a:lnSpc>
            </a:pPr>
            <a:endParaRPr lang="nl-NL" sz="2800" i="1" dirty="0" smtClean="0">
              <a:solidFill>
                <a:srgbClr val="387038"/>
              </a:solidFill>
              <a:latin typeface="Trebuchet MS"/>
              <a:ea typeface="Calibri"/>
              <a:cs typeface="Times New Roman"/>
            </a:endParaRPr>
          </a:p>
          <a:p>
            <a:pPr algn="ctr">
              <a:lnSpc>
                <a:spcPct val="107000"/>
              </a:lnSpc>
            </a:pPr>
            <a:endParaRPr lang="nl-NL" sz="2800" i="1" dirty="0" smtClean="0">
              <a:solidFill>
                <a:srgbClr val="387038"/>
              </a:solidFill>
              <a:latin typeface="Trebuchet MS"/>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Zal hij </a:t>
            </a:r>
            <a:r>
              <a:rPr lang="nl-NL" sz="2400" i="1" u="sng" dirty="0" smtClean="0">
                <a:solidFill>
                  <a:srgbClr val="387038"/>
                </a:solidFill>
                <a:latin typeface="Trebuchet MS"/>
                <a:ea typeface="Calibri"/>
                <a:cs typeface="Times New Roman"/>
              </a:rPr>
              <a:t>uiteindelijk</a:t>
            </a:r>
            <a:r>
              <a:rPr lang="nl-NL" sz="2400" i="1" dirty="0" smtClean="0">
                <a:solidFill>
                  <a:srgbClr val="387038"/>
                </a:solidFill>
                <a:latin typeface="Trebuchet MS"/>
                <a:ea typeface="Calibri"/>
                <a:cs typeface="Times New Roman"/>
              </a:rPr>
              <a:t> de beste worden? </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5028" y="2708920"/>
            <a:ext cx="226472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867297" y="2298617"/>
            <a:ext cx="1972956" cy="290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780364" y="2175851"/>
            <a:ext cx="1647620" cy="2578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16216" y="3659095"/>
            <a:ext cx="226472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353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smtClean="0">
                <a:solidFill>
                  <a:srgbClr val="387038"/>
                </a:solidFill>
                <a:latin typeface="Trebuchet MS"/>
                <a:ea typeface="Calibri"/>
                <a:cs typeface="Times New Roman"/>
              </a:rPr>
              <a:t>tegen iets of iemand opgewassen zijn</a:t>
            </a:r>
            <a:endParaRPr lang="nl-NL" sz="3200" dirty="0">
              <a:effectLst/>
              <a:latin typeface="Calibri"/>
              <a:ea typeface="Calibri"/>
              <a:cs typeface="Times New Roman"/>
            </a:endParaRPr>
          </a:p>
        </p:txBody>
      </p:sp>
      <p:sp>
        <p:nvSpPr>
          <p:cNvPr id="13" name="Tekstvak 2"/>
          <p:cNvSpPr txBox="1">
            <a:spLocks noChangeArrowheads="1"/>
          </p:cNvSpPr>
          <p:nvPr/>
        </p:nvSpPr>
        <p:spPr bwMode="auto">
          <a:xfrm>
            <a:off x="4716017" y="326926"/>
            <a:ext cx="4248471"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smtClean="0">
                <a:solidFill>
                  <a:srgbClr val="387038"/>
                </a:solidFill>
                <a:effectLst/>
                <a:latin typeface="Trebuchet MS"/>
                <a:ea typeface="Calibri"/>
                <a:cs typeface="Times New Roman"/>
              </a:rPr>
              <a:t>iets of iemand niet aankunnen</a:t>
            </a:r>
            <a:endParaRPr lang="nl-NL" sz="32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latin typeface="Trebuchet MS"/>
                <a:ea typeface="Calibri"/>
                <a:cs typeface="Times New Roman"/>
              </a:rPr>
              <a:t>sterk genoeg zijn om iets of iemand aan te kunnen</a:t>
            </a:r>
          </a:p>
          <a:p>
            <a:pPr>
              <a:lnSpc>
                <a:spcPct val="107000"/>
              </a:lnSpc>
              <a:spcAft>
                <a:spcPts val="0"/>
              </a:spcAft>
            </a:pPr>
            <a:r>
              <a:rPr lang="nl-NL" sz="2800" dirty="0" smtClean="0">
                <a:effectLst/>
                <a:latin typeface="Trebuchet MS"/>
                <a:ea typeface="Calibri"/>
                <a:cs typeface="Times New Roman"/>
              </a:rPr>
              <a:t> </a:t>
            </a:r>
            <a:endParaRPr lang="nl-NL" sz="28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i="1" u="sng" dirty="0" smtClean="0">
              <a:solidFill>
                <a:srgbClr val="387038"/>
              </a:solidFill>
              <a:latin typeface="Trebuchet MS"/>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De twee spelers </a:t>
            </a:r>
            <a:r>
              <a:rPr lang="nl-NL" sz="2400" i="1" u="sng" dirty="0" smtClean="0">
                <a:solidFill>
                  <a:srgbClr val="387038"/>
                </a:solidFill>
                <a:latin typeface="Trebuchet MS"/>
                <a:ea typeface="Calibri"/>
                <a:cs typeface="Times New Roman"/>
              </a:rPr>
              <a:t>zijn tegen elkaar opgewassen</a:t>
            </a:r>
            <a:r>
              <a:rPr lang="nl-NL" sz="2400" i="1" dirty="0" smtClean="0">
                <a:solidFill>
                  <a:srgbClr val="387038"/>
                </a:solidFill>
                <a:latin typeface="Trebuchet MS"/>
                <a:ea typeface="Calibri"/>
                <a:cs typeface="Times New Roman"/>
              </a:rPr>
              <a: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niet goed genoeg zijn om iets te kunnen</a:t>
            </a:r>
            <a:r>
              <a:rPr lang="nl-NL" sz="2800" dirty="0">
                <a:effectLst/>
                <a:latin typeface="Trebuchet MS" panose="020B0603020202020204" pitchFamily="34" charset="0"/>
                <a:ea typeface="Calibri"/>
                <a:cs typeface="Times New Roman"/>
              </a:rPr>
              <a:t> </a:t>
            </a:r>
          </a:p>
          <a:p>
            <a:pPr>
              <a:lnSpc>
                <a:spcPct val="107000"/>
              </a:lnSpc>
              <a:spcAft>
                <a:spcPts val="0"/>
              </a:spcAft>
            </a:pPr>
            <a:r>
              <a:rPr lang="nl-NL" sz="2800" dirty="0">
                <a:effectLst/>
                <a:latin typeface="Trebuchet MS" panose="020B0603020202020204" pitchFamily="34" charset="0"/>
                <a:ea typeface="Calibri"/>
                <a:cs typeface="Times New Roman"/>
              </a:rPr>
              <a:t> </a:t>
            </a:r>
          </a:p>
          <a:p>
            <a:pPr>
              <a:lnSpc>
                <a:spcPct val="107000"/>
              </a:lnSpc>
              <a:spcAft>
                <a:spcPts val="0"/>
              </a:spcAft>
            </a:pPr>
            <a:r>
              <a:rPr lang="nl-NL" sz="2800" dirty="0">
                <a:effectLst/>
                <a:latin typeface="Trebuchet MS" panose="020B0603020202020204" pitchFamily="34" charset="0"/>
                <a:ea typeface="Calibri"/>
                <a:cs typeface="Times New Roman"/>
              </a:rPr>
              <a:t> </a:t>
            </a:r>
            <a:endParaRPr lang="nl-NL" sz="2800" dirty="0" smtClean="0">
              <a:effectLst/>
              <a:latin typeface="Trebuchet MS" panose="020B0603020202020204" pitchFamily="34" charset="0"/>
              <a:ea typeface="Calibri"/>
              <a:cs typeface="Times New Roman"/>
            </a:endParaRPr>
          </a:p>
          <a:p>
            <a:pPr>
              <a:lnSpc>
                <a:spcPct val="107000"/>
              </a:lnSpc>
              <a:spcAft>
                <a:spcPts val="0"/>
              </a:spcAft>
            </a:pPr>
            <a:endParaRPr lang="nl-NL" sz="2800" dirty="0">
              <a:latin typeface="Trebuchet MS" panose="020B0603020202020204" pitchFamily="34" charset="0"/>
              <a:ea typeface="Calibri"/>
              <a:cs typeface="Times New Roman"/>
            </a:endParaRPr>
          </a:p>
          <a:p>
            <a:pPr>
              <a:lnSpc>
                <a:spcPct val="107000"/>
              </a:lnSpc>
              <a:spcAft>
                <a:spcPts val="0"/>
              </a:spcAft>
            </a:pPr>
            <a:endParaRPr lang="nl-NL" sz="2800" dirty="0">
              <a:effectLst/>
              <a:latin typeface="Trebuchet MS" panose="020B0603020202020204" pitchFamily="34" charset="0"/>
              <a:ea typeface="Calibri"/>
              <a:cs typeface="Times New Roman"/>
            </a:endParaRPr>
          </a:p>
          <a:p>
            <a:pPr algn="ctr">
              <a:lnSpc>
                <a:spcPct val="107000"/>
              </a:lnSpc>
            </a:pPr>
            <a:endParaRPr lang="nl-NL" sz="2800" i="1" dirty="0" smtClean="0">
              <a:solidFill>
                <a:srgbClr val="387038"/>
              </a:solidFill>
              <a:latin typeface="Trebuchet MS"/>
              <a:ea typeface="Calibri"/>
              <a:cs typeface="Times New Roman"/>
            </a:endParaRPr>
          </a:p>
          <a:p>
            <a:pPr algn="ctr">
              <a:lnSpc>
                <a:spcPct val="107000"/>
              </a:lnSpc>
            </a:pPr>
            <a:endParaRPr lang="nl-NL" sz="2800" i="1" dirty="0" smtClean="0">
              <a:solidFill>
                <a:srgbClr val="387038"/>
              </a:solidFill>
              <a:latin typeface="Trebuchet MS"/>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De man </a:t>
            </a:r>
            <a:r>
              <a:rPr lang="nl-NL" sz="2400" i="1" u="sng" dirty="0" smtClean="0">
                <a:solidFill>
                  <a:srgbClr val="387038"/>
                </a:solidFill>
                <a:latin typeface="Trebuchet MS"/>
                <a:ea typeface="Calibri"/>
                <a:cs typeface="Times New Roman"/>
              </a:rPr>
              <a:t>kan</a:t>
            </a:r>
            <a:r>
              <a:rPr lang="nl-NL" sz="2400" i="1" dirty="0" smtClean="0">
                <a:solidFill>
                  <a:srgbClr val="387038"/>
                </a:solidFill>
                <a:latin typeface="Trebuchet MS"/>
                <a:ea typeface="Calibri"/>
                <a:cs typeface="Times New Roman"/>
              </a:rPr>
              <a:t> de vrouw </a:t>
            </a:r>
            <a:r>
              <a:rPr lang="nl-NL" sz="2400" i="1" u="sng" dirty="0" smtClean="0">
                <a:solidFill>
                  <a:srgbClr val="387038"/>
                </a:solidFill>
                <a:latin typeface="Trebuchet MS"/>
                <a:ea typeface="Calibri"/>
                <a:cs typeface="Times New Roman"/>
              </a:rPr>
              <a:t>niet aan</a:t>
            </a:r>
            <a:r>
              <a:rPr lang="nl-NL" sz="2400" i="1" dirty="0" smtClean="0">
                <a:solidFill>
                  <a:srgbClr val="387038"/>
                </a:solidFill>
                <a:latin typeface="Trebuchet MS"/>
                <a:ea typeface="Calibri"/>
                <a:cs typeface="Times New Roman"/>
              </a:rPr>
              <a:t>. </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91680" y="3699459"/>
            <a:ext cx="1301124" cy="86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12175" y="2938596"/>
            <a:ext cx="1451513" cy="2139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380313" y="2894332"/>
            <a:ext cx="1373566" cy="2149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84168" y="3629620"/>
            <a:ext cx="1296144" cy="865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C:\Users\Kosterm\Downloads\shutterstock_1106647088 (1).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904098" y="2780928"/>
            <a:ext cx="1110342" cy="232477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2987824" y="2938596"/>
            <a:ext cx="1369651" cy="214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529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1665"/>
            <a:ext cx="9133383" cy="2893100"/>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de zege</a:t>
            </a:r>
            <a:r>
              <a:rPr lang="nl-NL" sz="72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de overwinning</a:t>
            </a:r>
          </a:p>
          <a:p>
            <a:pPr lvl="0"/>
            <a:endParaRPr lang="nl-NL" sz="1050" i="1" dirty="0" smtClean="0">
              <a:solidFill>
                <a:srgbClr val="00B050"/>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Ik houd van het gevoel van </a:t>
            </a:r>
            <a:r>
              <a:rPr lang="nl-NL" sz="3200" i="1" u="sng" dirty="0" smtClean="0">
                <a:solidFill>
                  <a:srgbClr val="00B050"/>
                </a:solidFill>
                <a:latin typeface="Trebuchet MS" panose="020B0603020202020204" pitchFamily="34" charset="0"/>
              </a:rPr>
              <a:t>een zege</a:t>
            </a:r>
            <a:r>
              <a:rPr lang="nl-NL" sz="3200" i="1" dirty="0" smtClean="0">
                <a:solidFill>
                  <a:srgbClr val="00B050"/>
                </a:solidFill>
                <a:latin typeface="Trebuchet MS" panose="020B0603020202020204" pitchFamily="34" charset="0"/>
              </a:rPr>
              <a:t>.</a:t>
            </a:r>
            <a:endParaRPr lang="nl-NL" sz="3200" i="1" dirty="0">
              <a:solidFill>
                <a:prstClr val="black"/>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10617" y="2852936"/>
            <a:ext cx="9133383" cy="3970318"/>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zich ontwikkelen</a:t>
            </a:r>
            <a:r>
              <a:rPr lang="nl-NL" sz="80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langzaamaan iets </a:t>
            </a:r>
          </a:p>
          <a:p>
            <a:pPr lvl="0"/>
            <a:r>
              <a:rPr lang="nl-NL" sz="5400" dirty="0" smtClean="0">
                <a:solidFill>
                  <a:prstClr val="black"/>
                </a:solidFill>
                <a:latin typeface="Trebuchet MS" panose="020B0603020202020204" pitchFamily="34" charset="0"/>
              </a:rPr>
              <a:t>worden</a:t>
            </a:r>
            <a:endParaRPr lang="nl-NL" sz="1200" dirty="0" smtClean="0">
              <a:solidFill>
                <a:prstClr val="black"/>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Hij </a:t>
            </a:r>
            <a:r>
              <a:rPr lang="nl-NL" sz="3200" i="1" u="sng" dirty="0" smtClean="0">
                <a:solidFill>
                  <a:srgbClr val="00B050"/>
                </a:solidFill>
                <a:latin typeface="Trebuchet MS" panose="020B0603020202020204" pitchFamily="34" charset="0"/>
              </a:rPr>
              <a:t>ontwikkelt zich</a:t>
            </a:r>
            <a:r>
              <a:rPr lang="nl-NL" sz="3200" i="1" dirty="0" smtClean="0">
                <a:solidFill>
                  <a:srgbClr val="00B050"/>
                </a:solidFill>
                <a:latin typeface="Trebuchet MS" panose="020B0603020202020204" pitchFamily="34" charset="0"/>
              </a:rPr>
              <a:t> in een </a:t>
            </a:r>
          </a:p>
          <a:p>
            <a:pPr lvl="0"/>
            <a:r>
              <a:rPr lang="nl-NL" sz="3200" i="1" dirty="0" smtClean="0">
                <a:solidFill>
                  <a:srgbClr val="00B050"/>
                </a:solidFill>
                <a:latin typeface="Trebuchet MS" panose="020B0603020202020204" pitchFamily="34" charset="0"/>
              </a:rPr>
              <a:t>steeds betere speler.</a:t>
            </a:r>
            <a:endParaRPr lang="nl-NL" sz="3200" i="1" dirty="0">
              <a:solidFill>
                <a:prstClr val="black"/>
              </a:solidFill>
            </a:endParaRPr>
          </a:p>
        </p:txBody>
      </p:sp>
      <p:pic>
        <p:nvPicPr>
          <p:cNvPr id="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76256" y="-27384"/>
            <a:ext cx="2057295" cy="321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80112" y="4165849"/>
            <a:ext cx="3353439" cy="2078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3169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10320" y="-27384"/>
            <a:ext cx="9334848" cy="6924973"/>
          </a:xfrm>
          <a:prstGeom prst="rect">
            <a:avLst/>
          </a:prstGeom>
          <a:noFill/>
        </p:spPr>
        <p:txBody>
          <a:bodyPr wrap="square" rtlCol="0">
            <a:spAutoFit/>
          </a:bodyPr>
          <a:lstStyle/>
          <a:p>
            <a:pPr lvl="0"/>
            <a:r>
              <a:rPr lang="nl-NL" sz="8000" b="1" u="sng" dirty="0">
                <a:solidFill>
                  <a:prstClr val="black"/>
                </a:solidFill>
                <a:latin typeface="Trebuchet MS" panose="020B0603020202020204" pitchFamily="34" charset="0"/>
              </a:rPr>
              <a:t>van ver komen</a:t>
            </a:r>
            <a:r>
              <a:rPr lang="nl-NL" sz="8000" dirty="0">
                <a:solidFill>
                  <a:prstClr val="black"/>
                </a:solidFill>
                <a:latin typeface="Trebuchet MS" panose="020B0603020202020204" pitchFamily="34" charset="0"/>
              </a:rPr>
              <a:t> </a:t>
            </a:r>
            <a:r>
              <a:rPr lang="nl-NL" sz="5400" dirty="0">
                <a:solidFill>
                  <a:prstClr val="black"/>
                </a:solidFill>
                <a:latin typeface="Trebuchet MS" panose="020B0603020202020204" pitchFamily="34" charset="0"/>
              </a:rPr>
              <a:t>= een lange tijd je best moeten doen om iets te bereiken</a:t>
            </a:r>
            <a:endParaRPr lang="nl-NL" sz="8000" dirty="0">
              <a:solidFill>
                <a:prstClr val="black"/>
              </a:solidFill>
              <a:latin typeface="Trebuchet MS" panose="020B0603020202020204" pitchFamily="34" charset="0"/>
            </a:endParaRPr>
          </a:p>
          <a:p>
            <a:endParaRPr lang="nl-NL" sz="4800" i="1" dirty="0" smtClean="0">
              <a:solidFill>
                <a:srgbClr val="00B050"/>
              </a:solidFill>
              <a:latin typeface="Trebuchet MS" panose="020B0603020202020204" pitchFamily="34" charset="0"/>
            </a:endParaRPr>
          </a:p>
          <a:p>
            <a:endParaRPr lang="nl-NL" sz="4800" i="1" dirty="0">
              <a:solidFill>
                <a:srgbClr val="00B050"/>
              </a:solidFill>
              <a:latin typeface="Trebuchet MS" panose="020B0603020202020204" pitchFamily="34" charset="0"/>
            </a:endParaRPr>
          </a:p>
          <a:p>
            <a:endParaRPr lang="nl-NL" sz="2400" i="1" dirty="0" smtClean="0">
              <a:solidFill>
                <a:srgbClr val="00B050"/>
              </a:solidFill>
              <a:latin typeface="Trebuchet MS" panose="020B0603020202020204" pitchFamily="34" charset="0"/>
            </a:endParaRPr>
          </a:p>
          <a:p>
            <a:endParaRPr lang="nl-NL" sz="2400" i="1" dirty="0">
              <a:solidFill>
                <a:srgbClr val="00B050"/>
              </a:solidFill>
              <a:latin typeface="Trebuchet MS" panose="020B0603020202020204" pitchFamily="34" charset="0"/>
            </a:endParaRPr>
          </a:p>
          <a:p>
            <a:endParaRPr lang="nl-NL" sz="2400" i="1" dirty="0" smtClean="0">
              <a:solidFill>
                <a:srgbClr val="00B050"/>
              </a:solidFill>
              <a:latin typeface="Trebuchet MS" panose="020B0603020202020204" pitchFamily="34" charset="0"/>
            </a:endParaRPr>
          </a:p>
          <a:p>
            <a:endParaRPr lang="nl-NL" sz="1600" i="1" dirty="0" smtClean="0">
              <a:solidFill>
                <a:srgbClr val="00B050"/>
              </a:solidFill>
              <a:latin typeface="Trebuchet MS" panose="020B0603020202020204" pitchFamily="34" charset="0"/>
            </a:endParaRPr>
          </a:p>
          <a:p>
            <a:r>
              <a:rPr lang="nl-NL" sz="3200" i="1" dirty="0" smtClean="0">
                <a:solidFill>
                  <a:srgbClr val="00B050"/>
                </a:solidFill>
                <a:latin typeface="Trebuchet MS" panose="020B0603020202020204" pitchFamily="34" charset="0"/>
              </a:rPr>
              <a:t>Hij wil de beste worden in Monopoly, maar hij moet </a:t>
            </a:r>
            <a:r>
              <a:rPr lang="nl-NL" sz="3200" i="1" u="sng" dirty="0" smtClean="0">
                <a:solidFill>
                  <a:srgbClr val="00B050"/>
                </a:solidFill>
                <a:latin typeface="Trebuchet MS" panose="020B0603020202020204" pitchFamily="34" charset="0"/>
              </a:rPr>
              <a:t>van ver komen</a:t>
            </a:r>
            <a:r>
              <a:rPr lang="nl-NL" sz="3200" i="1" dirty="0" smtClean="0">
                <a:solidFill>
                  <a:srgbClr val="00B050"/>
                </a:solidFill>
                <a:latin typeface="Trebuchet MS" panose="020B0603020202020204" pitchFamily="34" charset="0"/>
              </a:rPr>
              <a:t>.</a:t>
            </a:r>
            <a:endParaRPr lang="nl-NL" sz="1050" i="1"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536" y="2881102"/>
            <a:ext cx="7560840" cy="2817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5628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1665"/>
            <a:ext cx="9133383" cy="6678751"/>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iemand iets meegeven</a:t>
            </a:r>
            <a:r>
              <a:rPr lang="nl-NL" sz="72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a:t>
            </a:r>
          </a:p>
          <a:p>
            <a:pPr lvl="0"/>
            <a:r>
              <a:rPr lang="nl-NL" sz="5400" dirty="0" smtClean="0">
                <a:solidFill>
                  <a:prstClr val="black"/>
                </a:solidFill>
                <a:latin typeface="Trebuchet MS" panose="020B0603020202020204" pitchFamily="34" charset="0"/>
              </a:rPr>
              <a:t>een boodschap overbrengen, iemand iets duidelijk maken</a:t>
            </a:r>
            <a:endParaRPr lang="nl-NL" sz="3200" i="1" dirty="0" smtClean="0">
              <a:solidFill>
                <a:srgbClr val="00B050"/>
              </a:solidFill>
              <a:latin typeface="Trebuchet MS" panose="020B0603020202020204" pitchFamily="34" charset="0"/>
            </a:endParaRPr>
          </a:p>
          <a:p>
            <a:pPr lvl="0"/>
            <a:endParaRPr lang="nl-NL" sz="3200" i="1" dirty="0">
              <a:solidFill>
                <a:srgbClr val="00B050"/>
              </a:solidFill>
              <a:latin typeface="Trebuchet MS" panose="020B0603020202020204" pitchFamily="34" charset="0"/>
            </a:endParaRPr>
          </a:p>
          <a:p>
            <a:pPr lvl="0"/>
            <a:endParaRPr lang="nl-NL" sz="3200" i="1" dirty="0" smtClean="0">
              <a:solidFill>
                <a:srgbClr val="00B050"/>
              </a:solidFill>
              <a:latin typeface="Trebuchet MS" panose="020B0603020202020204" pitchFamily="34" charset="0"/>
            </a:endParaRPr>
          </a:p>
          <a:p>
            <a:pPr lvl="0"/>
            <a:endParaRPr lang="nl-NL" sz="3200" i="1" dirty="0">
              <a:solidFill>
                <a:srgbClr val="00B050"/>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Ik wil hem </a:t>
            </a:r>
            <a:r>
              <a:rPr lang="nl-NL" sz="3200" i="1" u="sng" dirty="0" smtClean="0">
                <a:solidFill>
                  <a:srgbClr val="00B050"/>
                </a:solidFill>
                <a:latin typeface="Trebuchet MS" panose="020B0603020202020204" pitchFamily="34" charset="0"/>
              </a:rPr>
              <a:t>meegeven</a:t>
            </a:r>
            <a:r>
              <a:rPr lang="nl-NL" sz="3200" i="1" dirty="0" smtClean="0">
                <a:solidFill>
                  <a:srgbClr val="00B050"/>
                </a:solidFill>
                <a:latin typeface="Trebuchet MS" panose="020B0603020202020204" pitchFamily="34" charset="0"/>
              </a:rPr>
              <a:t> dat het belangrijk is om veel te oefenen.</a:t>
            </a:r>
            <a:endParaRPr lang="nl-NL" sz="3200" i="1" dirty="0">
              <a:solidFill>
                <a:prstClr val="black"/>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42038" y="7253"/>
            <a:ext cx="2452612"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7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smtClean="0">
                <a:solidFill>
                  <a:srgbClr val="C00000"/>
                </a:solidFill>
              </a:rPr>
              <a:t>Week 19 – </a:t>
            </a:r>
            <a:r>
              <a:rPr lang="nl-NL" dirty="0">
                <a:solidFill>
                  <a:srgbClr val="C00000"/>
                </a:solidFill>
              </a:rPr>
              <a:t>7</a:t>
            </a:r>
            <a:r>
              <a:rPr lang="nl-NL" dirty="0" smtClean="0">
                <a:solidFill>
                  <a:srgbClr val="C00000"/>
                </a:solidFill>
              </a:rPr>
              <a:t> mei 2019</a:t>
            </a:r>
          </a:p>
          <a:p>
            <a:r>
              <a:rPr lang="nl-NL" dirty="0" smtClean="0">
                <a:solidFill>
                  <a:srgbClr val="C00000"/>
                </a:solidFill>
              </a:rPr>
              <a:t>Niveau </a:t>
            </a:r>
            <a:r>
              <a:rPr lang="nl-NL" dirty="0">
                <a:solidFill>
                  <a:srgbClr val="C00000"/>
                </a:solidFill>
              </a:rPr>
              <a:t>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smtClean="0">
                <a:solidFill>
                  <a:srgbClr val="00B050"/>
                </a:solidFill>
              </a:rPr>
              <a:t>Mariët </a:t>
            </a:r>
            <a:r>
              <a:rPr lang="nl-NL" sz="1100" i="1" dirty="0">
                <a:solidFill>
                  <a:srgbClr val="00B050"/>
                </a:solidFill>
              </a:rPr>
              <a:t>Koster</a:t>
            </a:r>
          </a:p>
          <a:p>
            <a:pPr algn="l"/>
            <a:r>
              <a:rPr lang="en-US" sz="1100" i="1" dirty="0">
                <a:solidFill>
                  <a:srgbClr val="00B050"/>
                </a:solidFill>
              </a:rPr>
              <a:t>Mandy Routledge</a:t>
            </a:r>
            <a:endParaRPr lang="nl-NL" sz="1100" i="1" dirty="0">
              <a:solidFill>
                <a:srgbClr val="00B050"/>
              </a:solidFill>
            </a:endParaRPr>
          </a:p>
          <a:p>
            <a:pPr algn="l"/>
            <a:r>
              <a:rPr lang="en-US" sz="1100" i="1" dirty="0" smtClean="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2276020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1665"/>
            <a:ext cx="9133383" cy="3262432"/>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de dierbare</a:t>
            </a:r>
            <a:r>
              <a:rPr lang="nl-NL" sz="72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iemand van wie je veel houdt</a:t>
            </a:r>
          </a:p>
          <a:p>
            <a:pPr lvl="0"/>
            <a:endParaRPr lang="nl-NL" sz="2000" dirty="0" smtClean="0">
              <a:solidFill>
                <a:prstClr val="black"/>
              </a:solidFill>
              <a:latin typeface="Trebuchet MS" panose="020B0603020202020204" pitchFamily="34" charset="0"/>
            </a:endParaRPr>
          </a:p>
          <a:p>
            <a:pPr lvl="0"/>
            <a:endParaRPr lang="nl-NL" sz="2000" dirty="0" smtClean="0">
              <a:solidFill>
                <a:prstClr val="black"/>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Ik heb laatst iets gekregen van </a:t>
            </a:r>
            <a:r>
              <a:rPr lang="nl-NL" sz="3200" i="1" u="sng" dirty="0" smtClean="0">
                <a:solidFill>
                  <a:srgbClr val="00B050"/>
                </a:solidFill>
                <a:latin typeface="Trebuchet MS" panose="020B0603020202020204" pitchFamily="34" charset="0"/>
              </a:rPr>
              <a:t>een dierbare</a:t>
            </a:r>
            <a:r>
              <a:rPr lang="nl-NL" sz="3200" i="1" dirty="0" smtClean="0">
                <a:solidFill>
                  <a:srgbClr val="00B050"/>
                </a:solidFill>
                <a:latin typeface="Trebuchet MS" panose="020B0603020202020204" pitchFamily="34" charset="0"/>
              </a:rPr>
              <a:t>.</a:t>
            </a:r>
            <a:endParaRPr lang="nl-NL" sz="3200" i="1" dirty="0">
              <a:solidFill>
                <a:prstClr val="black"/>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36512" y="3429000"/>
            <a:ext cx="9133383" cy="3139321"/>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vervolmaken</a:t>
            </a:r>
            <a:br>
              <a:rPr lang="nl-NL" sz="8000" b="1" u="sng" dirty="0" smtClean="0">
                <a:solidFill>
                  <a:prstClr val="black"/>
                </a:solidFill>
                <a:latin typeface="Trebuchet MS" panose="020B0603020202020204" pitchFamily="34" charset="0"/>
              </a:rPr>
            </a:br>
            <a:r>
              <a:rPr lang="nl-NL" sz="5400" dirty="0" smtClean="0">
                <a:solidFill>
                  <a:prstClr val="black"/>
                </a:solidFill>
                <a:latin typeface="Trebuchet MS" panose="020B0603020202020204" pitchFamily="34" charset="0"/>
              </a:rPr>
              <a:t>= perfect maken</a:t>
            </a:r>
            <a:endParaRPr lang="nl-NL" sz="4000" dirty="0" smtClean="0">
              <a:solidFill>
                <a:prstClr val="black"/>
              </a:solidFill>
              <a:latin typeface="Trebuchet MS" panose="020B0603020202020204" pitchFamily="34" charset="0"/>
            </a:endParaRPr>
          </a:p>
          <a:p>
            <a:pPr lvl="0"/>
            <a:endParaRPr lang="nl-NL" sz="3200" i="1" dirty="0" smtClean="0">
              <a:solidFill>
                <a:srgbClr val="00B050"/>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Ze hebben het </a:t>
            </a:r>
            <a:r>
              <a:rPr lang="nl-NL" sz="3200" i="1" dirty="0">
                <a:solidFill>
                  <a:srgbClr val="00B050"/>
                </a:solidFill>
                <a:latin typeface="Trebuchet MS" panose="020B0603020202020204" pitchFamily="34" charset="0"/>
              </a:rPr>
              <a:t>M</a:t>
            </a:r>
            <a:r>
              <a:rPr lang="nl-NL" sz="3200" i="1" dirty="0" smtClean="0">
                <a:solidFill>
                  <a:srgbClr val="00B050"/>
                </a:solidFill>
                <a:latin typeface="Trebuchet MS" panose="020B0603020202020204" pitchFamily="34" charset="0"/>
              </a:rPr>
              <a:t>onopolyspel </a:t>
            </a:r>
            <a:r>
              <a:rPr lang="nl-NL" sz="3200" i="1" u="sng" dirty="0" smtClean="0">
                <a:solidFill>
                  <a:srgbClr val="00B050"/>
                </a:solidFill>
                <a:latin typeface="Trebuchet MS" panose="020B0603020202020204" pitchFamily="34" charset="0"/>
              </a:rPr>
              <a:t>vervolmaakt</a:t>
            </a:r>
            <a:r>
              <a:rPr lang="nl-NL" sz="3200" i="1" dirty="0" smtClean="0">
                <a:solidFill>
                  <a:srgbClr val="00B050"/>
                </a:solidFill>
                <a:latin typeface="Trebuchet MS" panose="020B0603020202020204" pitchFamily="34" charset="0"/>
              </a:rPr>
              <a:t>.</a:t>
            </a:r>
            <a:endParaRPr lang="nl-NL" sz="3200" i="1" dirty="0">
              <a:solidFill>
                <a:prstClr val="black"/>
              </a:solidFill>
            </a:endParaRPr>
          </a:p>
        </p:txBody>
      </p:sp>
      <p:pic>
        <p:nvPicPr>
          <p:cNvPr id="10" name="Picture 2" descr="C:\Users\Kosterm\Downloads\shutterstock_42432117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177618" y="1268760"/>
            <a:ext cx="1955764" cy="139530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ep 6"/>
          <p:cNvGrpSpPr/>
          <p:nvPr/>
        </p:nvGrpSpPr>
        <p:grpSpPr>
          <a:xfrm>
            <a:off x="6508832" y="4383793"/>
            <a:ext cx="2319024" cy="1546016"/>
            <a:chOff x="611560" y="1352336"/>
            <a:chExt cx="7740352" cy="5160235"/>
          </a:xfrm>
        </p:grpSpPr>
        <p:pic>
          <p:nvPicPr>
            <p:cNvPr id="9" name="Picture 2" descr="C:\Users\vdplasg\Downloads\shutterstock_5798993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1352336"/>
              <a:ext cx="7740352" cy="51602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rot="21050262">
              <a:off x="1475656" y="2739857"/>
              <a:ext cx="2736304" cy="189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78934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1665"/>
            <a:ext cx="9133383" cy="5386090"/>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de inspiratie</a:t>
            </a:r>
            <a:r>
              <a:rPr lang="nl-NL" sz="72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de kracht om nieuwe ideeën te krijgen </a:t>
            </a:r>
          </a:p>
          <a:p>
            <a:pPr lvl="0"/>
            <a:endParaRPr lang="nl-NL" sz="2000" dirty="0" smtClean="0">
              <a:solidFill>
                <a:prstClr val="black"/>
              </a:solidFill>
              <a:latin typeface="Trebuchet MS" panose="020B0603020202020204" pitchFamily="34" charset="0"/>
            </a:endParaRPr>
          </a:p>
          <a:p>
            <a:pPr lvl="0"/>
            <a:endParaRPr lang="nl-NL" sz="2000" dirty="0">
              <a:solidFill>
                <a:prstClr val="black"/>
              </a:solidFill>
              <a:latin typeface="Trebuchet MS" panose="020B0603020202020204" pitchFamily="34" charset="0"/>
            </a:endParaRPr>
          </a:p>
          <a:p>
            <a:pPr lvl="0"/>
            <a:endParaRPr lang="nl-NL" sz="2000" dirty="0" smtClean="0">
              <a:solidFill>
                <a:prstClr val="black"/>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Het computerspel </a:t>
            </a:r>
            <a:r>
              <a:rPr lang="nl-NL" sz="3200" i="1" dirty="0" err="1" smtClean="0">
                <a:solidFill>
                  <a:srgbClr val="00B050"/>
                </a:solidFill>
                <a:latin typeface="Trebuchet MS" panose="020B0603020202020204" pitchFamily="34" charset="0"/>
              </a:rPr>
              <a:t>Fortnite</a:t>
            </a:r>
            <a:r>
              <a:rPr lang="nl-NL" sz="3200" i="1" dirty="0" smtClean="0">
                <a:solidFill>
                  <a:srgbClr val="00B050"/>
                </a:solidFill>
                <a:latin typeface="Trebuchet MS" panose="020B0603020202020204" pitchFamily="34" charset="0"/>
              </a:rPr>
              <a:t> is </a:t>
            </a:r>
          </a:p>
          <a:p>
            <a:pPr lvl="0"/>
            <a:r>
              <a:rPr lang="nl-NL" sz="3200" i="1" u="sng" dirty="0" smtClean="0">
                <a:solidFill>
                  <a:srgbClr val="00B050"/>
                </a:solidFill>
                <a:latin typeface="Trebuchet MS" panose="020B0603020202020204" pitchFamily="34" charset="0"/>
              </a:rPr>
              <a:t>de inspiratie </a:t>
            </a:r>
            <a:r>
              <a:rPr lang="nl-NL" sz="3200" i="1" dirty="0" smtClean="0">
                <a:solidFill>
                  <a:srgbClr val="00B050"/>
                </a:solidFill>
                <a:latin typeface="Trebuchet MS" panose="020B0603020202020204" pitchFamily="34" charset="0"/>
              </a:rPr>
              <a:t>geweest bij het maken van dit Monopolyspel.</a:t>
            </a:r>
            <a:endParaRPr lang="nl-NL" sz="3200" i="1" dirty="0">
              <a:solidFill>
                <a:prstClr val="black"/>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vdplasg\Downloads\shutterstock_2161469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2624542"/>
            <a:ext cx="1462927" cy="14307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vdplasg\Downloads\shutterstock_1287842266 (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876256" y="2131157"/>
            <a:ext cx="887297" cy="493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059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smtClean="0">
                <a:solidFill>
                  <a:srgbClr val="387038"/>
                </a:solidFill>
                <a:latin typeface="Trebuchet MS"/>
                <a:ea typeface="Calibri"/>
                <a:cs typeface="Times New Roman"/>
              </a:rPr>
              <a:t>vooralsnog</a:t>
            </a:r>
            <a:endParaRPr lang="nl-NL" sz="5400" dirty="0">
              <a:effectLst/>
              <a:latin typeface="Calibri"/>
              <a:ea typeface="Calibri"/>
              <a:cs typeface="Times New Roman"/>
            </a:endParaRPr>
          </a:p>
        </p:txBody>
      </p:sp>
      <p:sp>
        <p:nvSpPr>
          <p:cNvPr id="13" name="Tekstvak 2"/>
          <p:cNvSpPr txBox="1">
            <a:spLocks noChangeArrowheads="1"/>
          </p:cNvSpPr>
          <p:nvPr/>
        </p:nvSpPr>
        <p:spPr bwMode="auto">
          <a:xfrm>
            <a:off x="4464495" y="33265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smtClean="0">
                <a:solidFill>
                  <a:srgbClr val="387038"/>
                </a:solidFill>
                <a:effectLst/>
                <a:latin typeface="Trebuchet MS"/>
                <a:ea typeface="Calibri"/>
                <a:cs typeface="Times New Roman"/>
              </a:rPr>
              <a:t>uiteindelijk</a:t>
            </a:r>
            <a:endParaRPr lang="nl-NL" sz="54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latin typeface="Trebuchet MS"/>
                <a:ea typeface="Calibri"/>
                <a:cs typeface="Times New Roman"/>
              </a:rPr>
              <a:t>tot nu toe, op dit ogenblik</a:t>
            </a:r>
          </a:p>
          <a:p>
            <a:pPr>
              <a:lnSpc>
                <a:spcPct val="107000"/>
              </a:lnSpc>
              <a:spcAft>
                <a:spcPts val="0"/>
              </a:spcAft>
            </a:pPr>
            <a:r>
              <a:rPr lang="nl-NL" sz="2800" dirty="0" smtClean="0">
                <a:effectLst/>
                <a:latin typeface="Trebuchet MS"/>
                <a:ea typeface="Calibri"/>
                <a:cs typeface="Times New Roman"/>
              </a:rPr>
              <a:t> </a:t>
            </a:r>
            <a:endParaRPr lang="nl-NL" sz="28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i="1" u="sng" dirty="0" smtClean="0">
              <a:solidFill>
                <a:srgbClr val="387038"/>
              </a:solidFill>
              <a:latin typeface="Trebuchet MS"/>
              <a:ea typeface="Calibri"/>
              <a:cs typeface="Times New Roman"/>
            </a:endParaRPr>
          </a:p>
          <a:p>
            <a:pPr algn="ctr">
              <a:lnSpc>
                <a:spcPct val="107000"/>
              </a:lnSpc>
              <a:spcAft>
                <a:spcPts val="0"/>
              </a:spcAft>
            </a:pPr>
            <a:r>
              <a:rPr lang="nl-NL" sz="2400" i="1" u="sng" dirty="0" smtClean="0">
                <a:solidFill>
                  <a:srgbClr val="387038"/>
                </a:solidFill>
                <a:latin typeface="Trebuchet MS"/>
                <a:ea typeface="Calibri"/>
                <a:cs typeface="Times New Roman"/>
              </a:rPr>
              <a:t>Vooralsnog</a:t>
            </a:r>
            <a:r>
              <a:rPr lang="nl-NL" sz="2400" i="1" dirty="0" smtClean="0">
                <a:solidFill>
                  <a:srgbClr val="387038"/>
                </a:solidFill>
                <a:latin typeface="Trebuchet MS"/>
                <a:ea typeface="Calibri"/>
                <a:cs typeface="Times New Roman"/>
              </a:rPr>
              <a:t> ben ik in onze familie de beste in Monopoly.</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helemaal aan het einde</a:t>
            </a:r>
            <a:endParaRPr lang="nl-NL" sz="2800" dirty="0">
              <a:effectLst/>
              <a:latin typeface="Trebuchet MS" panose="020B0603020202020204" pitchFamily="34" charset="0"/>
              <a:ea typeface="Calibri"/>
              <a:cs typeface="Times New Roman"/>
            </a:endParaRPr>
          </a:p>
          <a:p>
            <a:pPr>
              <a:lnSpc>
                <a:spcPct val="107000"/>
              </a:lnSpc>
              <a:spcAft>
                <a:spcPts val="0"/>
              </a:spcAft>
            </a:pPr>
            <a:r>
              <a:rPr lang="nl-NL" sz="2800" dirty="0">
                <a:effectLst/>
                <a:latin typeface="Trebuchet MS" panose="020B0603020202020204" pitchFamily="34" charset="0"/>
                <a:ea typeface="Calibri"/>
                <a:cs typeface="Times New Roman"/>
              </a:rPr>
              <a:t> </a:t>
            </a:r>
          </a:p>
          <a:p>
            <a:pPr>
              <a:lnSpc>
                <a:spcPct val="107000"/>
              </a:lnSpc>
              <a:spcAft>
                <a:spcPts val="0"/>
              </a:spcAft>
            </a:pPr>
            <a:r>
              <a:rPr lang="nl-NL" sz="2800" dirty="0">
                <a:effectLst/>
                <a:latin typeface="Trebuchet MS" panose="020B0603020202020204" pitchFamily="34" charset="0"/>
                <a:ea typeface="Calibri"/>
                <a:cs typeface="Times New Roman"/>
              </a:rPr>
              <a:t> </a:t>
            </a:r>
          </a:p>
          <a:p>
            <a:pPr>
              <a:lnSpc>
                <a:spcPct val="107000"/>
              </a:lnSpc>
              <a:spcAft>
                <a:spcPts val="0"/>
              </a:spcAft>
            </a:pPr>
            <a:r>
              <a:rPr lang="nl-NL" sz="2800" dirty="0">
                <a:effectLst/>
                <a:latin typeface="Trebuchet MS" panose="020B0603020202020204" pitchFamily="34" charset="0"/>
                <a:ea typeface="Calibri"/>
                <a:cs typeface="Times New Roman"/>
              </a:rPr>
              <a:t> </a:t>
            </a:r>
            <a:endParaRPr lang="nl-NL" sz="2800" dirty="0" smtClean="0">
              <a:effectLst/>
              <a:latin typeface="Trebuchet MS" panose="020B0603020202020204" pitchFamily="34" charset="0"/>
              <a:ea typeface="Calibri"/>
              <a:cs typeface="Times New Roman"/>
            </a:endParaRPr>
          </a:p>
          <a:p>
            <a:pPr>
              <a:lnSpc>
                <a:spcPct val="107000"/>
              </a:lnSpc>
              <a:spcAft>
                <a:spcPts val="0"/>
              </a:spcAft>
            </a:pPr>
            <a:endParaRPr lang="nl-NL" sz="2800" dirty="0">
              <a:latin typeface="Trebuchet MS" panose="020B0603020202020204" pitchFamily="34" charset="0"/>
              <a:ea typeface="Calibri"/>
              <a:cs typeface="Times New Roman"/>
            </a:endParaRPr>
          </a:p>
          <a:p>
            <a:pPr>
              <a:lnSpc>
                <a:spcPct val="107000"/>
              </a:lnSpc>
              <a:spcAft>
                <a:spcPts val="0"/>
              </a:spcAft>
            </a:pPr>
            <a:endParaRPr lang="nl-NL" sz="2800" dirty="0">
              <a:effectLst/>
              <a:latin typeface="Trebuchet MS" panose="020B0603020202020204" pitchFamily="34" charset="0"/>
              <a:ea typeface="Calibri"/>
              <a:cs typeface="Times New Roman"/>
            </a:endParaRPr>
          </a:p>
          <a:p>
            <a:pPr algn="ctr">
              <a:lnSpc>
                <a:spcPct val="107000"/>
              </a:lnSpc>
            </a:pPr>
            <a:endParaRPr lang="nl-NL" sz="2800" i="1" dirty="0" smtClean="0">
              <a:solidFill>
                <a:srgbClr val="387038"/>
              </a:solidFill>
              <a:latin typeface="Trebuchet MS"/>
              <a:ea typeface="Calibri"/>
              <a:cs typeface="Times New Roman"/>
            </a:endParaRPr>
          </a:p>
          <a:p>
            <a:pPr algn="ctr">
              <a:lnSpc>
                <a:spcPct val="107000"/>
              </a:lnSpc>
            </a:pPr>
            <a:endParaRPr lang="nl-NL" sz="2800" i="1" dirty="0" smtClean="0">
              <a:solidFill>
                <a:srgbClr val="387038"/>
              </a:solidFill>
              <a:latin typeface="Trebuchet MS"/>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Zal hij </a:t>
            </a:r>
            <a:r>
              <a:rPr lang="nl-NL" sz="2400" i="1" u="sng" dirty="0" smtClean="0">
                <a:solidFill>
                  <a:srgbClr val="387038"/>
                </a:solidFill>
                <a:latin typeface="Trebuchet MS"/>
                <a:ea typeface="Calibri"/>
                <a:cs typeface="Times New Roman"/>
              </a:rPr>
              <a:t>uiteindelijk</a:t>
            </a:r>
            <a:r>
              <a:rPr lang="nl-NL" sz="2400" i="1" dirty="0" smtClean="0">
                <a:solidFill>
                  <a:srgbClr val="387038"/>
                </a:solidFill>
                <a:latin typeface="Trebuchet MS"/>
                <a:ea typeface="Calibri"/>
                <a:cs typeface="Times New Roman"/>
              </a:rPr>
              <a:t> de beste worden? </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5028" y="2708920"/>
            <a:ext cx="226472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867297" y="2298617"/>
            <a:ext cx="1972956" cy="290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780364" y="2175851"/>
            <a:ext cx="1647620" cy="2578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16216" y="3659095"/>
            <a:ext cx="226472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194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de zege</a:t>
            </a:r>
            <a:endParaRPr lang="nl-NL" sz="8000" b="1" u="sng" dirty="0"/>
          </a:p>
        </p:txBody>
      </p:sp>
      <p:pic>
        <p:nvPicPr>
          <p:cNvPr id="9"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67944" y="160338"/>
            <a:ext cx="4176464" cy="6535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828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25814"/>
            <a:ext cx="8388423" cy="1323439"/>
          </a:xfrm>
          <a:prstGeom prst="rect">
            <a:avLst/>
          </a:prstGeom>
          <a:noFill/>
        </p:spPr>
        <p:txBody>
          <a:bodyPr wrap="square" rtlCol="0">
            <a:spAutoFit/>
          </a:bodyPr>
          <a:lstStyle/>
          <a:p>
            <a:r>
              <a:rPr lang="nl-NL" sz="8000" b="1" u="sng" dirty="0" smtClean="0"/>
              <a:t>van ver komen</a:t>
            </a:r>
            <a:endParaRPr lang="nl-NL" sz="8000" b="1" u="sng" dirty="0"/>
          </a:p>
        </p:txBody>
      </p:sp>
      <p:pic>
        <p:nvPicPr>
          <p:cNvPr id="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020272" y="3155422"/>
            <a:ext cx="1972956" cy="290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Afbeelding 7" descr="C:\Users\Kosterm\Downloads\shutterstock_1104796142.jpg"/>
          <p:cNvPicPr/>
          <p:nvPr/>
        </p:nvPicPr>
        <p:blipFill rotWithShape="1">
          <a:blip r:embed="rId4" cstate="email">
            <a:extLst>
              <a:ext uri="{BEBA8EAE-BF5A-486C-A8C5-ECC9F3942E4B}">
                <a14:imgProps xmlns:a14="http://schemas.microsoft.com/office/drawing/2010/main">
                  <a14:imgLayer r:embed="rId5">
                    <a14:imgEffect>
                      <a14:backgroundRemoval t="4950" b="100000" l="16667" r="90212"/>
                    </a14:imgEffect>
                  </a14:imgLayer>
                </a14:imgProps>
              </a:ext>
              <a:ext uri="{28A0092B-C50C-407E-A947-70E740481C1C}">
                <a14:useLocalDpi xmlns:a14="http://schemas.microsoft.com/office/drawing/2010/main"/>
              </a:ext>
            </a:extLst>
          </a:blip>
          <a:srcRect/>
          <a:stretch/>
        </p:blipFill>
        <p:spPr bwMode="auto">
          <a:xfrm>
            <a:off x="1619672" y="3277213"/>
            <a:ext cx="3528392" cy="2664296"/>
          </a:xfrm>
          <a:prstGeom prst="rect">
            <a:avLst/>
          </a:prstGeom>
          <a:noFill/>
          <a:ln>
            <a:noFill/>
          </a:ln>
          <a:extLst>
            <a:ext uri="{53640926-AAD7-44D8-BBD7-CCE9431645EC}">
              <a14:shadowObscured xmlns:a14="http://schemas.microsoft.com/office/drawing/2010/main"/>
            </a:ext>
          </a:extLst>
        </p:spPr>
      </p:pic>
      <p:pic>
        <p:nvPicPr>
          <p:cNvPr id="1026" name="Picture 2" descr="C:\Users\Kosterm\Downloads\shutterstock_23693573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4799" y="4653136"/>
            <a:ext cx="1940335" cy="129614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Rechte verbindingslijn met pijl 3"/>
          <p:cNvCxnSpPr/>
          <p:nvPr/>
        </p:nvCxnSpPr>
        <p:spPr>
          <a:xfrm>
            <a:off x="4427984" y="4670714"/>
            <a:ext cx="2736304"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descr="C:\Users\Kosterm\Downloads\shutterstock_1303772986.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216801" y="3277213"/>
            <a:ext cx="1158670" cy="115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455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0" y="-27384"/>
            <a:ext cx="9144000" cy="1292662"/>
          </a:xfrm>
          <a:prstGeom prst="rect">
            <a:avLst/>
          </a:prstGeom>
          <a:noFill/>
        </p:spPr>
        <p:txBody>
          <a:bodyPr wrap="square" rtlCol="0">
            <a:spAutoFit/>
          </a:bodyPr>
          <a:lstStyle/>
          <a:p>
            <a:r>
              <a:rPr lang="nl-NL" sz="7800" b="1" u="sng" dirty="0" smtClean="0"/>
              <a:t>zich ontwikkelen</a:t>
            </a:r>
            <a:endParaRPr lang="nl-NL" sz="7800" b="1" u="sng" dirty="0"/>
          </a:p>
        </p:txBody>
      </p:sp>
      <p:pic>
        <p:nvPicPr>
          <p:cNvPr id="4" name="Afbeelding 3" descr="C:\Users\Kosterm\Downloads\shutterstock_1104796142.jpg"/>
          <p:cNvPicPr/>
          <p:nvPr/>
        </p:nvPicPr>
        <p:blipFill rotWithShape="1">
          <a:blip r:embed="rId2" cstate="email">
            <a:extLst>
              <a:ext uri="{BEBA8EAE-BF5A-486C-A8C5-ECC9F3942E4B}">
                <a14:imgProps xmlns:a14="http://schemas.microsoft.com/office/drawing/2010/main">
                  <a14:imgLayer r:embed="rId3">
                    <a14:imgEffect>
                      <a14:backgroundRemoval t="4950" b="100000" l="16667" r="90212"/>
                    </a14:imgEffect>
                  </a14:imgLayer>
                </a14:imgProps>
              </a:ext>
              <a:ext uri="{28A0092B-C50C-407E-A947-70E740481C1C}">
                <a14:useLocalDpi xmlns:a14="http://schemas.microsoft.com/office/drawing/2010/main"/>
              </a:ext>
            </a:extLst>
          </a:blip>
          <a:srcRect/>
          <a:stretch/>
        </p:blipFill>
        <p:spPr bwMode="auto">
          <a:xfrm>
            <a:off x="107504" y="3212976"/>
            <a:ext cx="3888432" cy="3168352"/>
          </a:xfrm>
          <a:prstGeom prst="rect">
            <a:avLst/>
          </a:prstGeom>
          <a:noFill/>
          <a:ln>
            <a:noFill/>
          </a:ln>
          <a:extLst>
            <a:ext uri="{53640926-AAD7-44D8-BBD7-CCE9431645EC}">
              <a14:shadowObscured xmlns:a14="http://schemas.microsoft.com/office/drawing/2010/main"/>
            </a:ext>
          </a:extLst>
        </p:spPr>
      </p:pic>
      <p:pic>
        <p:nvPicPr>
          <p:cNvPr id="6" name="Picture 2" descr="C:\Users\Kosterm\Downloads\shutterstock_704376580.jpg"/>
          <p:cNvPicPr/>
          <p:nvPr/>
        </p:nvPicPr>
        <p:blipFill>
          <a:blip r:embed="rId4">
            <a:extLst>
              <a:ext uri="{BEBA8EAE-BF5A-486C-A8C5-ECC9F3942E4B}">
                <a14:imgProps xmlns:a14="http://schemas.microsoft.com/office/drawing/2010/main">
                  <a14:imgLayer r:embed="rId5">
                    <a14:imgEffect>
                      <a14:backgroundRemoval t="13473" b="95509" l="5200" r="93400">
                        <a14:foregroundMark x1="75600" y1="36527" x2="75600" y2="36527"/>
                        <a14:foregroundMark x1="33600" y1="70659" x2="33600" y2="70659"/>
                        <a14:backgroundMark x1="39200" y1="62575" x2="39200" y2="62575"/>
                        <a14:backgroundMark x1="46000" y1="64072" x2="46000" y2="64072"/>
                        <a14:backgroundMark x1="22200" y1="87725" x2="22200" y2="87725"/>
                      </a14:backgroundRemoval>
                    </a14:imgEffect>
                  </a14:imgLayer>
                </a14:imgProps>
              </a:ext>
              <a:ext uri="{28A0092B-C50C-407E-A947-70E740481C1C}">
                <a14:useLocalDpi xmlns:a14="http://schemas.microsoft.com/office/drawing/2010/main"/>
              </a:ext>
            </a:extLst>
          </a:blip>
          <a:srcRect/>
          <a:stretch>
            <a:fillRect/>
          </a:stretch>
        </p:blipFill>
        <p:spPr bwMode="auto">
          <a:xfrm>
            <a:off x="2627784" y="1844824"/>
            <a:ext cx="6264696" cy="4392488"/>
          </a:xfrm>
          <a:prstGeom prst="rect">
            <a:avLst/>
          </a:prstGeom>
          <a:noFill/>
          <a:extLst/>
        </p:spPr>
      </p:pic>
      <p:pic>
        <p:nvPicPr>
          <p:cNvPr id="7" name="Pictur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668344" y="1178009"/>
            <a:ext cx="1440160" cy="212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149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2554545"/>
          </a:xfrm>
          <a:prstGeom prst="rect">
            <a:avLst/>
          </a:prstGeom>
          <a:noFill/>
        </p:spPr>
        <p:txBody>
          <a:bodyPr wrap="square" rtlCol="0">
            <a:spAutoFit/>
          </a:bodyPr>
          <a:lstStyle/>
          <a:p>
            <a:r>
              <a:rPr lang="nl-NL" sz="8000" b="1" u="sng" dirty="0" smtClean="0"/>
              <a:t>tegen iets of iemand opgewassen zijn</a:t>
            </a:r>
            <a:endParaRPr lang="nl-NL" sz="8000" b="1" u="sng"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47864" y="3699458"/>
            <a:ext cx="2617414" cy="1747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2175" y="2938596"/>
            <a:ext cx="2518290" cy="3711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516216" y="2852936"/>
            <a:ext cx="2376264" cy="3718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92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42776"/>
            <a:ext cx="9393566" cy="1246495"/>
          </a:xfrm>
          <a:prstGeom prst="rect">
            <a:avLst/>
          </a:prstGeom>
          <a:noFill/>
        </p:spPr>
        <p:txBody>
          <a:bodyPr wrap="square" rtlCol="0">
            <a:spAutoFit/>
          </a:bodyPr>
          <a:lstStyle/>
          <a:p>
            <a:r>
              <a:rPr lang="nl-NL" sz="7500" b="1" u="sng" dirty="0" smtClean="0"/>
              <a:t>iemand iets meegeven</a:t>
            </a:r>
            <a:endParaRPr lang="nl-NL" sz="7500" b="1" u="sng" dirty="0"/>
          </a:p>
        </p:txBody>
      </p:sp>
      <p:pic>
        <p:nvPicPr>
          <p:cNvPr id="6146" name="Picture 2" descr="C:\Users\Kosterm\Downloads\shutterstock_109635915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87624" y="1844824"/>
            <a:ext cx="2887489" cy="4708140"/>
          </a:xfrm>
          <a:prstGeom prst="rect">
            <a:avLst/>
          </a:prstGeom>
          <a:noFill/>
          <a:extLst>
            <a:ext uri="{909E8E84-426E-40DD-AFC4-6F175D3DCCD1}">
              <a14:hiddenFill xmlns:a14="http://schemas.microsoft.com/office/drawing/2010/main">
                <a:solidFill>
                  <a:srgbClr val="FFFFFF"/>
                </a:solidFill>
              </a14:hiddenFill>
            </a:ext>
          </a:extLst>
        </p:spPr>
      </p:pic>
      <p:sp>
        <p:nvSpPr>
          <p:cNvPr id="3" name="Toelichting met afgeronde rechthoek 2"/>
          <p:cNvSpPr/>
          <p:nvPr/>
        </p:nvSpPr>
        <p:spPr>
          <a:xfrm>
            <a:off x="4075113" y="1700808"/>
            <a:ext cx="1872208" cy="972108"/>
          </a:xfrm>
          <a:prstGeom prst="wedgeRoundRectCallout">
            <a:avLst>
              <a:gd name="adj1" fmla="val -120767"/>
              <a:gd name="adj2" fmla="val 62901"/>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latin typeface="Aharoni" panose="02010803020104030203" pitchFamily="2" charset="-79"/>
                <a:cs typeface="Aharoni" panose="02010803020104030203" pitchFamily="2" charset="-79"/>
              </a:rPr>
              <a:t>Goed blijven oefenen!</a:t>
            </a:r>
            <a:endParaRPr lang="nl-NL" dirty="0">
              <a:solidFill>
                <a:schemeClr val="tx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70392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25814"/>
            <a:ext cx="8172400" cy="1323439"/>
          </a:xfrm>
          <a:prstGeom prst="rect">
            <a:avLst/>
          </a:prstGeom>
          <a:noFill/>
        </p:spPr>
        <p:txBody>
          <a:bodyPr wrap="square" rtlCol="0">
            <a:spAutoFit/>
          </a:bodyPr>
          <a:lstStyle/>
          <a:p>
            <a:r>
              <a:rPr lang="nl-NL" sz="8000" b="1" u="sng" dirty="0" smtClean="0"/>
              <a:t>de dierbare</a:t>
            </a:r>
            <a:endParaRPr lang="nl-NL" sz="8000" b="1" u="sng" dirty="0"/>
          </a:p>
        </p:txBody>
      </p:sp>
      <p:pic>
        <p:nvPicPr>
          <p:cNvPr id="8194" name="Picture 2" descr="C:\Users\Kosterm\Downloads\shutterstock_42432117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28298" y="1499197"/>
            <a:ext cx="6944101" cy="495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341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1295</TotalTime>
  <Words>611</Words>
  <Application>Microsoft Office PowerPoint</Application>
  <PresentationFormat>Diavoorstelling (4:3)</PresentationFormat>
  <Paragraphs>161</Paragraphs>
  <Slides>21</Slides>
  <Notes>9</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Plas - Das, Gerarda van der</dc:creator>
  <cp:lastModifiedBy>Routledge, Mandy</cp:lastModifiedBy>
  <cp:revision>199</cp:revision>
  <dcterms:created xsi:type="dcterms:W3CDTF">2019-03-05T11:12:30Z</dcterms:created>
  <dcterms:modified xsi:type="dcterms:W3CDTF">2019-05-07T10:18:08Z</dcterms:modified>
</cp:coreProperties>
</file>