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3" r:id="rId2"/>
    <p:sldId id="257" r:id="rId3"/>
    <p:sldId id="289" r:id="rId4"/>
    <p:sldId id="259" r:id="rId5"/>
    <p:sldId id="293" r:id="rId6"/>
    <p:sldId id="260" r:id="rId7"/>
    <p:sldId id="266" r:id="rId8"/>
    <p:sldId id="298" r:id="rId9"/>
    <p:sldId id="264" r:id="rId10"/>
    <p:sldId id="299" r:id="rId11"/>
    <p:sldId id="290" r:id="rId12"/>
    <p:sldId id="265" r:id="rId13"/>
    <p:sldId id="270" r:id="rId14"/>
    <p:sldId id="302" r:id="rId15"/>
    <p:sldId id="297" r:id="rId16"/>
    <p:sldId id="300" r:id="rId17"/>
    <p:sldId id="301" r:id="rId18"/>
    <p:sldId id="292" r:id="rId19"/>
    <p:sldId id="303" r:id="rId20"/>
    <p:sldId id="285" r:id="rId21"/>
    <p:sldId id="276" r:id="rId22"/>
    <p:sldId id="283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1" autoAdjust="0"/>
    <p:restoredTop sz="94671" autoAdjust="0"/>
  </p:normalViewPr>
  <p:slideViewPr>
    <p:cSldViewPr>
      <p:cViewPr>
        <p:scale>
          <a:sx n="70" d="100"/>
          <a:sy n="70" d="100"/>
        </p:scale>
        <p:origin x="-177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E719-2132-428F-88C3-601463DE0DD6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D2238-BC57-49DB-9000-78F2CA072F0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1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fontAlgn="b">
              <a:buNone/>
            </a:pPr>
            <a:endParaRPr lang="nl-NL" sz="120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533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7897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04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921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18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179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883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90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46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02EBB-E90F-443C-9C5D-D5925B8084A4}" type="datetimeFigureOut">
              <a:rPr lang="nl-NL" smtClean="0"/>
              <a:t>2-4-2019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8D8B6-6033-4BC4-BC88-C71426A53B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053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nl-NL" sz="2000" u="sng" dirty="0" smtClean="0"/>
              <a:t>Semantisatieverhaal:</a:t>
            </a:r>
          </a:p>
          <a:p>
            <a:pPr marL="0" indent="0" fontAlgn="b">
              <a:buNone/>
            </a:pPr>
            <a:r>
              <a:rPr lang="nl-NL" sz="2000" dirty="0" smtClean="0"/>
              <a:t>Weten jullie al of jullie in de zomervakantie op vakantie gaan? Ik </a:t>
            </a:r>
            <a:r>
              <a:rPr lang="nl-NL" sz="2000" b="1" u="sng" dirty="0" smtClean="0"/>
              <a:t>sta op het punt</a:t>
            </a:r>
            <a:r>
              <a:rPr lang="nl-NL" sz="2000" dirty="0" smtClean="0"/>
              <a:t> om een vakantie te kiezen. Ik </a:t>
            </a:r>
            <a:r>
              <a:rPr lang="nl-NL" sz="2000" b="1" i="1" dirty="0" smtClean="0"/>
              <a:t>ga bijna</a:t>
            </a:r>
            <a:r>
              <a:rPr lang="nl-NL" sz="2000" dirty="0" smtClean="0"/>
              <a:t> een vakantie kiezen. Maar ik weet gewoon echt nog niet waar ik deze zomervakantie naartoe wil. </a:t>
            </a:r>
            <a:r>
              <a:rPr lang="nl-NL" sz="2000" b="1" u="sng" dirty="0" smtClean="0"/>
              <a:t>Aan de hand van</a:t>
            </a:r>
            <a:r>
              <a:rPr lang="nl-NL" sz="2000" dirty="0" smtClean="0"/>
              <a:t> reisgidsen heb ik veel gelezen over verschillende landen. </a:t>
            </a:r>
            <a:r>
              <a:rPr lang="nl-NL" sz="2000" b="1" i="1" dirty="0" smtClean="0"/>
              <a:t>Met behulp van</a:t>
            </a:r>
            <a:r>
              <a:rPr lang="nl-NL" sz="2000" dirty="0" smtClean="0"/>
              <a:t> reisgidsen. Er zijn zoveel verschillende landen. Landen die veel </a:t>
            </a:r>
            <a:r>
              <a:rPr lang="nl-NL" sz="2000" b="1" u="sng" dirty="0" smtClean="0"/>
              <a:t>stedelijke</a:t>
            </a:r>
            <a:r>
              <a:rPr lang="nl-NL" sz="2000" dirty="0" smtClean="0"/>
              <a:t> gebieden hebben, </a:t>
            </a:r>
            <a:r>
              <a:rPr lang="nl-NL" sz="2000" b="1" i="1" dirty="0" smtClean="0"/>
              <a:t>wat te maken heeft met de stad</a:t>
            </a:r>
            <a:r>
              <a:rPr lang="nl-NL" sz="2000" dirty="0" smtClean="0"/>
              <a:t> en landen met veel natuurlijke gebieden. Bijvoorbeeld bos</a:t>
            </a:r>
            <a:r>
              <a:rPr lang="nl-NL" sz="2000" b="1" u="sng" dirty="0" smtClean="0"/>
              <a:t>rijke</a:t>
            </a:r>
            <a:r>
              <a:rPr lang="nl-NL" sz="2000" dirty="0" smtClean="0"/>
              <a:t> landen, landen met veel bos. Het laatste stukje –rijk betekent </a:t>
            </a:r>
            <a:r>
              <a:rPr lang="nl-NL" sz="2000" b="1" i="1" dirty="0" smtClean="0"/>
              <a:t>veel van iets hebben</a:t>
            </a:r>
            <a:r>
              <a:rPr lang="nl-NL" sz="2000" dirty="0"/>
              <a:t>. Sommige landen hebben vooral steden en in die landen zijn bossen </a:t>
            </a:r>
            <a:r>
              <a:rPr lang="nl-NL" sz="2000" b="1" u="sng" dirty="0"/>
              <a:t>schaars</a:t>
            </a:r>
            <a:r>
              <a:rPr lang="nl-NL" sz="2000" dirty="0"/>
              <a:t>, </a:t>
            </a:r>
            <a:r>
              <a:rPr lang="nl-NL" sz="2000" b="1" i="1" dirty="0"/>
              <a:t>zeldzaam</a:t>
            </a:r>
            <a:r>
              <a:rPr lang="nl-NL" sz="2000" dirty="0"/>
              <a:t>. Dat vind ik jammer, want ik houd van </a:t>
            </a:r>
            <a:r>
              <a:rPr lang="nl-NL" sz="2000" dirty="0" smtClean="0"/>
              <a:t>het bos. </a:t>
            </a:r>
            <a:r>
              <a:rPr lang="nl-NL" sz="2000" dirty="0"/>
              <a:t>Het </a:t>
            </a:r>
            <a:r>
              <a:rPr lang="nl-NL" sz="2000" dirty="0" smtClean="0"/>
              <a:t>allerleukst vind ik landen die het allebei hebben. Steden en natuur</a:t>
            </a:r>
            <a:r>
              <a:rPr lang="nl-NL" sz="2000" dirty="0"/>
              <a:t>. Alleen steden of alleen natuur vind ik </a:t>
            </a:r>
            <a:r>
              <a:rPr lang="nl-NL" sz="2000" b="1" u="sng" dirty="0"/>
              <a:t>eentonig</a:t>
            </a:r>
            <a:r>
              <a:rPr lang="nl-NL" sz="2000" dirty="0"/>
              <a:t>, </a:t>
            </a:r>
            <a:r>
              <a:rPr lang="nl-NL" sz="2000" b="1" i="1" dirty="0"/>
              <a:t>met weinig afwisseling</a:t>
            </a:r>
            <a:r>
              <a:rPr lang="nl-NL" sz="2000" dirty="0"/>
              <a:t>. </a:t>
            </a:r>
            <a:r>
              <a:rPr lang="nl-NL" sz="2000" dirty="0" smtClean="0"/>
              <a:t>Als het er allebei is dan is het gevarieerd, steeds anders. Eigenlijk wil ik graag met de trein op vakantie dit jaar. We weten allemaal dat </a:t>
            </a:r>
            <a:r>
              <a:rPr lang="nl-NL" sz="2000" b="1" u="sng" dirty="0" smtClean="0"/>
              <a:t>het niet best gesteld is met</a:t>
            </a:r>
            <a:r>
              <a:rPr lang="nl-NL" sz="2000" dirty="0" smtClean="0"/>
              <a:t> de natuur. </a:t>
            </a:r>
            <a:r>
              <a:rPr lang="nl-NL" sz="2000" b="1" i="1" dirty="0" smtClean="0"/>
              <a:t>Het gaat niet goed met</a:t>
            </a:r>
            <a:r>
              <a:rPr lang="nl-NL" sz="2000" dirty="0" smtClean="0"/>
              <a:t> de natuur. Als je met de trein reist, is dat </a:t>
            </a:r>
            <a:r>
              <a:rPr lang="nl-NL" sz="2000" b="1" u="sng" dirty="0" smtClean="0"/>
              <a:t>gunstig</a:t>
            </a:r>
            <a:r>
              <a:rPr lang="nl-NL" sz="2000" dirty="0" smtClean="0"/>
              <a:t> voor de natuur. Gunstig betekent </a:t>
            </a:r>
            <a:r>
              <a:rPr lang="nl-NL" sz="2000" b="1" i="1" dirty="0" smtClean="0"/>
              <a:t>dat wat voordeel geeft</a:t>
            </a:r>
            <a:r>
              <a:rPr lang="nl-NL" sz="2000" dirty="0" smtClean="0"/>
              <a:t>. Het vliegtuig is ongunstig voor de natuur. Dat is slecht voor de natuur. Weet je wat ik leuk vind aan reizen? Dat je zoveel verschillende </a:t>
            </a:r>
            <a:r>
              <a:rPr lang="nl-NL" sz="2000" b="1" u="sng" dirty="0" smtClean="0"/>
              <a:t>waarnemingen</a:t>
            </a:r>
            <a:r>
              <a:rPr lang="nl-NL" sz="2000" dirty="0" smtClean="0"/>
              <a:t> doet. De waarneming is </a:t>
            </a:r>
            <a:r>
              <a:rPr lang="nl-NL" sz="2000" b="1" i="1" dirty="0" smtClean="0"/>
              <a:t>iets wat je ziet, ruikt, hoort of voelt, de observatie</a:t>
            </a:r>
            <a:r>
              <a:rPr lang="nl-NL" sz="2000" dirty="0" smtClean="0"/>
              <a:t>. Dat je dan bijvoorbeeld door een bos loopt en allerlei geluiden waarneemt. Dat ik zo van reizen houd, </a:t>
            </a:r>
            <a:r>
              <a:rPr lang="nl-NL" sz="2000" b="1" u="sng" dirty="0" smtClean="0"/>
              <a:t>heb ik te danken aan</a:t>
            </a:r>
            <a:r>
              <a:rPr lang="nl-NL" sz="2000" dirty="0" smtClean="0"/>
              <a:t> mijn ouders. </a:t>
            </a:r>
            <a:r>
              <a:rPr lang="nl-NL" sz="2000" b="1" i="1" dirty="0" smtClean="0"/>
              <a:t>Dat komt door</a:t>
            </a:r>
            <a:r>
              <a:rPr lang="nl-NL" sz="2000" dirty="0" smtClean="0"/>
              <a:t> mijn ouders. Vroeger gingen we namelijk elk jaar op vakantie naar een ander land. Houden jullie ook van reizen?</a:t>
            </a:r>
          </a:p>
        </p:txBody>
      </p:sp>
    </p:spTree>
    <p:extLst>
      <p:ext uri="{BB962C8B-B14F-4D97-AF65-F5344CB8AC3E}">
        <p14:creationId xmlns:p14="http://schemas.microsoft.com/office/powerpoint/2010/main" val="24626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gunstig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ongunstig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dat wat voordeel geeft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Treinen zijn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gunstig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de natuur.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wat weinig of geen voordeel geeft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Vliegtuigen zijn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ongunstig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de natuur.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 descr="C:\Users\Kosterm\Downloads\shutterstock_325895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10" y="2738508"/>
            <a:ext cx="3963978" cy="23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osterm\Downloads\shutterstock_5597149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729701"/>
            <a:ext cx="3528392" cy="23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osterm\Downloads\shutterstock_25005235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1094" y="2091689"/>
            <a:ext cx="1142567" cy="12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Kosterm\Downloads\shutterstock_25005235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8062" y="2117813"/>
            <a:ext cx="1128675" cy="12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3093" y="427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de waarneming</a:t>
            </a:r>
            <a:endParaRPr lang="nl-NL" sz="8000" b="1" u="sng" dirty="0"/>
          </a:p>
        </p:txBody>
      </p:sp>
      <p:pic>
        <p:nvPicPr>
          <p:cNvPr id="12291" name="Picture 3" descr="C:\Users\Kosterm\Downloads\shutterstock_3786839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339990"/>
            <a:ext cx="7560840" cy="505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iets te danken hebben aan …</a:t>
            </a:r>
            <a:endParaRPr lang="nl-NL" sz="8000" b="1" u="sng" dirty="0"/>
          </a:p>
        </p:txBody>
      </p:sp>
      <p:pic>
        <p:nvPicPr>
          <p:cNvPr id="13314" name="Picture 2" descr="C:\Users\Kosterm\Downloads\shutterstock_5718643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439335"/>
            <a:ext cx="6408712" cy="428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 de woordmuur: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7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stedelijk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natuurlijk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wat te maken heeft met de stad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is een land met veel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stedelijke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gebieden.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wat te maken heeft met de natuur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land heeft veel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natuurlijke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gebieden.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Kosterm\Downloads\shutterstock_7549215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05093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sterm\Downloads\shutterstock_1328430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440" y="2691310"/>
            <a:ext cx="3907032" cy="26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0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3347864" y="2288837"/>
            <a:ext cx="1716027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2195736" y="2204864"/>
            <a:ext cx="4101173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effectLst/>
                <a:latin typeface="Trebuchet MS"/>
                <a:ea typeface="Calibri"/>
                <a:cs typeface="Times New Roman"/>
              </a:rPr>
              <a:t>-rijk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2411760" y="2801446"/>
            <a:ext cx="936104" cy="5967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13" idx="2"/>
          </p:cNvCxnSpPr>
          <p:nvPr/>
        </p:nvCxnSpPr>
        <p:spPr>
          <a:xfrm>
            <a:off x="4092969" y="1114935"/>
            <a:ext cx="153354" cy="1173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063891" y="2642894"/>
            <a:ext cx="584476" cy="12576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3760525" y="3901131"/>
            <a:ext cx="260445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784882" y="390059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bloemrijk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3084857" y="508024"/>
            <a:ext cx="2016224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008921" y="476672"/>
            <a:ext cx="221115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bosrijk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9333" y="3429000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53987" y="3398152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eiwitrijk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3150837" y="2996952"/>
            <a:ext cx="3826107" cy="578551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3266549" y="2996952"/>
            <a:ext cx="3816423" cy="5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veel van iets hebben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pic>
        <p:nvPicPr>
          <p:cNvPr id="2050" name="Picture 2" descr="C:\Users\Kosterm\Downloads\shutterstock_2392320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082" y="4067152"/>
            <a:ext cx="2601964" cy="173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osterm\Downloads\shutterstock_10116997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2915" y="3901130"/>
            <a:ext cx="2412646" cy="15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sterm\Downloads\shutterstock_642470461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4759" y="508024"/>
            <a:ext cx="3532513" cy="185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4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gunstig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ongunstig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dat wat voordeel geeft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Treinen zijn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gunstig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de natuur.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wat weinig of geen voordeel geeft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Vliegtuigen zijn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ongunstig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voor de natuur.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 descr="C:\Users\Kosterm\Downloads\shutterstock_3258952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810" y="2738508"/>
            <a:ext cx="3963978" cy="23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osterm\Downloads\shutterstock_5597149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729701"/>
            <a:ext cx="3528392" cy="235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osterm\Downloads\shutterstock_250052356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1094" y="2091689"/>
            <a:ext cx="1142567" cy="129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Kosterm\Downloads\shutterstock_25005235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8062" y="2117813"/>
            <a:ext cx="1128675" cy="12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0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eentonig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gevarieerd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met weinig afwisseling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Alleen natuur vind 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eentonig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met veel variatie, steeds anders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er steden en natuur zijn is dat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gevarieerd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Kosterm\Downloads\shutterstock_3995920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06" y="2636912"/>
            <a:ext cx="3923070" cy="2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sterm\Downloads\shutterstock_7187867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641865"/>
            <a:ext cx="3983718" cy="26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schaars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86104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 smtClean="0">
                <a:latin typeface="Trebuchet MS"/>
                <a:ea typeface="Calibri"/>
                <a:cs typeface="Times New Roman"/>
              </a:rPr>
              <a:t>genoeg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4" y="335699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 smtClean="0">
                <a:effectLst/>
                <a:latin typeface="Trebuchet MS"/>
                <a:ea typeface="Calibri"/>
                <a:cs typeface="Times New Roman"/>
              </a:rPr>
              <a:t>overvloedig</a:t>
            </a:r>
            <a:endParaRPr lang="nl-NL" sz="10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330087" y="5445224"/>
            <a:ext cx="2651173" cy="466350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284242" y="5445225"/>
            <a:ext cx="1760914" cy="46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400" dirty="0" smtClean="0">
                <a:effectLst/>
                <a:latin typeface="Trebuchet MS"/>
                <a:ea typeface="Calibri"/>
                <a:cs typeface="Times New Roman"/>
              </a:rPr>
              <a:t>zeldzaam</a:t>
            </a:r>
            <a:endParaRPr lang="nl-NL" sz="105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7" name="Picture 2" descr="C:\Users\Kosterm\Downloads\shutterstock_12875355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42" y="2708921"/>
            <a:ext cx="2722856" cy="181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Kosterm\Downloads\shutterstock_3162268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758" y="2307280"/>
            <a:ext cx="2872396" cy="162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Kosterm\Downloads\shutterstock_100853002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9666" y="1859957"/>
            <a:ext cx="2835294" cy="149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403648" y="2288837"/>
            <a:ext cx="4392487" cy="70811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211246" y="2204864"/>
            <a:ext cx="4728906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 smtClean="0">
                <a:effectLst/>
                <a:latin typeface="Trebuchet MS"/>
                <a:ea typeface="Calibri"/>
                <a:cs typeface="Times New Roman"/>
              </a:rPr>
              <a:t>de waarneming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2411760" y="2996952"/>
            <a:ext cx="468052" cy="401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stCxn id="13" idx="2"/>
          </p:cNvCxnSpPr>
          <p:nvPr/>
        </p:nvCxnSpPr>
        <p:spPr>
          <a:xfrm>
            <a:off x="3873434" y="1114935"/>
            <a:ext cx="372889" cy="1173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stCxn id="24" idx="0"/>
            <a:endCxn id="12" idx="0"/>
          </p:cNvCxnSpPr>
          <p:nvPr/>
        </p:nvCxnSpPr>
        <p:spPr>
          <a:xfrm>
            <a:off x="4603351" y="2996952"/>
            <a:ext cx="1487084" cy="9545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4905166" y="4005063"/>
            <a:ext cx="260445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776418" y="3951463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latin typeface="Trebuchet MS"/>
                <a:ea typeface="Calibri"/>
                <a:cs typeface="Times New Roman"/>
              </a:rPr>
              <a:t>het zien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2645786" y="508024"/>
            <a:ext cx="245529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792897" y="476672"/>
            <a:ext cx="2211151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het horen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69333" y="3429000"/>
            <a:ext cx="2628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253987" y="3398152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het ruiken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sp>
        <p:nvSpPr>
          <p:cNvPr id="23" name="Text Box 14"/>
          <p:cNvSpPr txBox="1"/>
          <p:nvPr/>
        </p:nvSpPr>
        <p:spPr>
          <a:xfrm>
            <a:off x="3150837" y="2996952"/>
            <a:ext cx="2789315" cy="578551"/>
          </a:xfrm>
          <a:prstGeom prst="rect">
            <a:avLst/>
          </a:prstGeom>
          <a:solidFill>
            <a:srgbClr val="FAFCFA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4" name="Tekstvak 2"/>
          <p:cNvSpPr txBox="1">
            <a:spLocks noChangeArrowheads="1"/>
          </p:cNvSpPr>
          <p:nvPr/>
        </p:nvSpPr>
        <p:spPr bwMode="auto">
          <a:xfrm>
            <a:off x="3266549" y="2996952"/>
            <a:ext cx="2673603" cy="57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de observatie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25" name="Text Box 14"/>
          <p:cNvSpPr txBox="1"/>
          <p:nvPr/>
        </p:nvSpPr>
        <p:spPr>
          <a:xfrm>
            <a:off x="6152664" y="1398430"/>
            <a:ext cx="2455295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Text Box 14"/>
          <p:cNvSpPr txBox="1"/>
          <p:nvPr/>
        </p:nvSpPr>
        <p:spPr>
          <a:xfrm>
            <a:off x="6152664" y="1367078"/>
            <a:ext cx="245529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 smtClean="0">
                <a:effectLst/>
                <a:latin typeface="Trebuchet MS"/>
                <a:ea typeface="Calibri"/>
                <a:cs typeface="Times New Roman"/>
              </a:rPr>
              <a:t>het voelen</a:t>
            </a:r>
            <a:endParaRPr lang="nl-NL" sz="1050" dirty="0">
              <a:effectLst/>
              <a:ea typeface="Calibri"/>
              <a:cs typeface="Times New Roman"/>
            </a:endParaRPr>
          </a:p>
        </p:txBody>
      </p:sp>
      <p:cxnSp>
        <p:nvCxnSpPr>
          <p:cNvPr id="27" name="Rechte verbindingslijn 26"/>
          <p:cNvCxnSpPr/>
          <p:nvPr/>
        </p:nvCxnSpPr>
        <p:spPr>
          <a:xfrm flipH="1">
            <a:off x="5796136" y="2005341"/>
            <a:ext cx="792087" cy="63755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Kosterm\Downloads\shutterstock_11651847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63747"/>
            <a:ext cx="2714857" cy="181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osterm\Downloads\shutterstock_101137399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653136"/>
            <a:ext cx="1868758" cy="124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osterm\Downloads\shutterstock_129653872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3" y="2074907"/>
            <a:ext cx="2246401" cy="150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Kosterm\Downloads\shutterstock_599358509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1232" y="271111"/>
            <a:ext cx="1596552" cy="17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Week 14 – 2 april 2019</a:t>
            </a:r>
          </a:p>
          <a:p>
            <a:r>
              <a:rPr lang="nl-NL" dirty="0" smtClean="0">
                <a:solidFill>
                  <a:srgbClr val="C00000"/>
                </a:solidFill>
              </a:rPr>
              <a:t>Niveau </a:t>
            </a:r>
            <a:r>
              <a:rPr lang="nl-NL" dirty="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nl-NL" sz="1100" i="1" dirty="0" smtClean="0">
                <a:solidFill>
                  <a:srgbClr val="00B050"/>
                </a:solidFill>
              </a:rPr>
              <a:t>Mariët </a:t>
            </a:r>
            <a:r>
              <a:rPr lang="nl-NL" sz="1100" i="1" dirty="0">
                <a:solidFill>
                  <a:srgbClr val="00B050"/>
                </a:solidFill>
              </a:rPr>
              <a:t>Koster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 smtClean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-11665"/>
            <a:ext cx="91333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op het punt staan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bijna gaan</a:t>
            </a:r>
          </a:p>
          <a:p>
            <a:pPr lvl="0"/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Ik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sta op het punt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om 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een vakantie te kiezen.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0617" y="3429000"/>
            <a:ext cx="91333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8000" b="1" u="sng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aan de hand van</a:t>
            </a:r>
            <a:r>
              <a:rPr lang="nl-NL" sz="80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 </a:t>
            </a:r>
            <a:r>
              <a:rPr lang="nl-NL" sz="4800" dirty="0" smtClean="0">
                <a:solidFill>
                  <a:prstClr val="black"/>
                </a:solidFill>
                <a:latin typeface="Trebuchet MS" panose="020B0603020202020204" pitchFamily="34" charset="0"/>
              </a:rPr>
              <a:t>= met behulp van</a:t>
            </a:r>
          </a:p>
          <a:p>
            <a:pPr lvl="0"/>
            <a:endParaRPr lang="nl-NL" sz="2800" dirty="0" smtClean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/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Aan de hand van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een reisgids heb ik</a:t>
            </a:r>
          </a:p>
          <a:p>
            <a:pPr lvl="0"/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veel gelezen over verschillende landen.</a:t>
            </a:r>
            <a:endParaRPr lang="nl-NL" sz="3200" i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Kosterm\Downloads\shutterstock_708085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395912"/>
            <a:ext cx="2952328" cy="197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osterm\Downloads\shutterstock_30026693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37655" y="4733200"/>
            <a:ext cx="1245353" cy="150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1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-10320" y="-27384"/>
            <a:ext cx="915438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>
                <a:latin typeface="Trebuchet MS" panose="020B0603020202020204" pitchFamily="34" charset="0"/>
              </a:rPr>
              <a:t>het is niet best gesteld met …</a:t>
            </a:r>
            <a:r>
              <a:rPr lang="nl-NL" sz="48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=</a:t>
            </a:r>
            <a:r>
              <a:rPr lang="nl-NL" sz="44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het gaat niet goed met …</a:t>
            </a:r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3200" i="1" dirty="0" smtClean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We weten allemaal dat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het niet best gesteld is met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de natuur.</a:t>
            </a:r>
            <a:endParaRPr lang="nl-NL" sz="105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C:\Users\Kosterm\Downloads\shutterstock_106825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85844"/>
            <a:ext cx="3456384" cy="230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osterm\Downloads\shutterstock_3245907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42882"/>
            <a:ext cx="3501284" cy="23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62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-10320" y="-27384"/>
            <a:ext cx="9154387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>
                <a:latin typeface="Trebuchet MS" panose="020B0603020202020204" pitchFamily="34" charset="0"/>
              </a:rPr>
              <a:t>iets te danken hebben aan …</a:t>
            </a:r>
            <a:r>
              <a:rPr lang="nl-NL" sz="48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=</a:t>
            </a:r>
            <a:r>
              <a:rPr lang="nl-NL" sz="4400" dirty="0" smtClean="0">
                <a:latin typeface="Trebuchet MS" panose="020B0603020202020204" pitchFamily="34" charset="0"/>
              </a:rPr>
              <a:t> </a:t>
            </a:r>
            <a:r>
              <a:rPr lang="nl-NL" sz="5400" dirty="0" smtClean="0">
                <a:latin typeface="Trebuchet MS" panose="020B0603020202020204" pitchFamily="34" charset="0"/>
              </a:rPr>
              <a:t>iets komt door …</a:t>
            </a:r>
          </a:p>
          <a:p>
            <a:endParaRPr lang="nl-NL" sz="5400" dirty="0">
              <a:latin typeface="Trebuchet MS" panose="020B0603020202020204" pitchFamily="34" charset="0"/>
            </a:endParaRPr>
          </a:p>
          <a:p>
            <a:endParaRPr lang="nl-NL" sz="5400" dirty="0" smtClean="0">
              <a:latin typeface="Trebuchet MS" panose="020B0603020202020204" pitchFamily="34" charset="0"/>
            </a:endParaRPr>
          </a:p>
          <a:p>
            <a:endParaRPr lang="nl-NL" sz="4000" dirty="0">
              <a:latin typeface="Trebuchet MS" panose="020B0603020202020204" pitchFamily="34" charset="0"/>
            </a:endParaRPr>
          </a:p>
          <a:p>
            <a:endParaRPr lang="nl-NL" sz="700" dirty="0" smtClean="0">
              <a:latin typeface="Trebuchet MS" panose="020B0603020202020204" pitchFamily="34" charset="0"/>
            </a:endParaRPr>
          </a:p>
          <a:p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Dat ik zo van reizen houd, </a:t>
            </a:r>
            <a:r>
              <a:rPr lang="nl-NL" sz="3200" i="1" u="sng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heb ik te danken aan</a:t>
            </a:r>
            <a:r>
              <a:rPr lang="nl-NL" sz="3200" i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mijn ouders.</a:t>
            </a:r>
            <a:endParaRPr lang="nl-NL" sz="1050" i="1" dirty="0"/>
          </a:p>
        </p:txBody>
      </p:sp>
      <p:pic>
        <p:nvPicPr>
          <p:cNvPr id="14338" name="Picture 2" descr="C:\Users\Kosterm\Downloads\shutterstock_57186439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41965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op het punt staan</a:t>
            </a:r>
            <a:endParaRPr lang="nl-NL" sz="8000" b="1" u="sng" dirty="0"/>
          </a:p>
        </p:txBody>
      </p:sp>
      <p:pic>
        <p:nvPicPr>
          <p:cNvPr id="5122" name="Picture 2" descr="C:\Users\Kosterm\Downloads\shutterstock_708085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941" y="1323480"/>
            <a:ext cx="8110611" cy="5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2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0" y="7937"/>
            <a:ext cx="9243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aan de hand van</a:t>
            </a:r>
            <a:endParaRPr lang="nl-NL" sz="8000" b="1" u="sng" dirty="0"/>
          </a:p>
        </p:txBody>
      </p:sp>
      <p:pic>
        <p:nvPicPr>
          <p:cNvPr id="7170" name="Picture 2" descr="C:\Users\Kosterm\Downloads\shutterstock_30026693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543340"/>
            <a:ext cx="4536504" cy="5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2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stedelijk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natuurlijk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wat te maken heeft met de stad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is een land met veel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stedelijke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gebieden.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wat te maken heeft met de natuur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Dit land heeft veel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natuurlijke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 gebieden.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27" name="Picture 3" descr="C:\Users\Kosterm\Downloads\shutterstock_7549215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4050933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sterm\Downloads\shutterstock_13284308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3440" y="2691310"/>
            <a:ext cx="3907032" cy="260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683568" y="25814"/>
            <a:ext cx="7740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-rijk</a:t>
            </a:r>
            <a:endParaRPr lang="nl-NL" sz="8000" b="1" u="sng" dirty="0"/>
          </a:p>
        </p:txBody>
      </p:sp>
      <p:pic>
        <p:nvPicPr>
          <p:cNvPr id="3074" name="Picture 2" descr="C:\Users\Kosterm\Downloads\shutterstock_6424704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91" y="1844824"/>
            <a:ext cx="88393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3093" y="42776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schaars</a:t>
            </a:r>
            <a:endParaRPr lang="nl-NL" sz="8000" b="1" u="sng" dirty="0"/>
          </a:p>
        </p:txBody>
      </p:sp>
      <p:pic>
        <p:nvPicPr>
          <p:cNvPr id="15362" name="Picture 2" descr="C:\Users\Kosterm\Downloads\shutterstock_1287535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604" y="1556792"/>
            <a:ext cx="7615449" cy="508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eentonig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64495" y="332656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 smtClean="0">
                <a:solidFill>
                  <a:srgbClr val="387038"/>
                </a:solidFill>
                <a:effectLst/>
                <a:latin typeface="Trebuchet MS"/>
                <a:ea typeface="Calibri"/>
                <a:cs typeface="Times New Roman"/>
              </a:rPr>
              <a:t>gevarieerd</a:t>
            </a:r>
            <a:endParaRPr lang="nl-NL" sz="6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latin typeface="Trebuchet MS"/>
                <a:ea typeface="Calibri"/>
                <a:cs typeface="Times New Roman"/>
              </a:rPr>
              <a:t>met weinig afwisseling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Alleen natuur vind ik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eentonig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= </a:t>
            </a:r>
            <a:r>
              <a:rPr lang="nl-NL" sz="2800" dirty="0" smtClean="0">
                <a:effectLst/>
                <a:latin typeface="Trebuchet MS"/>
                <a:ea typeface="Calibri"/>
                <a:cs typeface="Times New Roman"/>
              </a:rPr>
              <a:t>met veel variatie, steeds anders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 panose="020B0603020202020204" pitchFamily="34" charset="0"/>
                <a:ea typeface="Calibri"/>
                <a:cs typeface="Times New Roman"/>
              </a:rPr>
              <a:t> </a:t>
            </a:r>
            <a:endParaRPr lang="nl-NL" sz="2800" dirty="0" smtClean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Als er steden en natuur zijn is dat </a:t>
            </a:r>
            <a:r>
              <a:rPr lang="nl-NL" sz="2400" i="1" u="sng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gevarieerd</a:t>
            </a:r>
            <a:r>
              <a:rPr lang="nl-NL" sz="2400" i="1" dirty="0" smtClean="0">
                <a:solidFill>
                  <a:srgbClr val="387038"/>
                </a:solidFill>
                <a:latin typeface="Trebuchet MS"/>
                <a:ea typeface="Calibri"/>
                <a:cs typeface="Times New Roman"/>
              </a:rPr>
              <a:t>. </a:t>
            </a:r>
            <a:endParaRPr lang="nl-NL" sz="2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4098" name="Picture 2" descr="C:\Users\Kosterm\Downloads\shutterstock_3995920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906" y="2636912"/>
            <a:ext cx="3923070" cy="262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sterm\Downloads\shutterstock_718786717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2641865"/>
            <a:ext cx="3983718" cy="26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" y="25814"/>
            <a:ext cx="9428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 smtClean="0"/>
              <a:t>het is niet best gesteld met…</a:t>
            </a:r>
            <a:endParaRPr lang="nl-NL" sz="8000" b="1" u="sng" dirty="0"/>
          </a:p>
        </p:txBody>
      </p:sp>
      <p:pic>
        <p:nvPicPr>
          <p:cNvPr id="8194" name="Picture 2" descr="C:\Users\Kosterm\Downloads\shutterstock_1068253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2780929"/>
            <a:ext cx="4609707" cy="30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osterm\Downloads\shutterstock_32459074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4573" y="2780928"/>
            <a:ext cx="4173894" cy="307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5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598</Words>
  <Application>Microsoft Office PowerPoint</Application>
  <PresentationFormat>Diavoorstelling (4:3)</PresentationFormat>
  <Paragraphs>255</Paragraphs>
  <Slides>22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Plas - Das, Gerarda van der</dc:creator>
  <cp:lastModifiedBy>VrielinF</cp:lastModifiedBy>
  <cp:revision>125</cp:revision>
  <dcterms:created xsi:type="dcterms:W3CDTF">2019-03-05T11:12:30Z</dcterms:created>
  <dcterms:modified xsi:type="dcterms:W3CDTF">2019-04-02T09:20:45Z</dcterms:modified>
</cp:coreProperties>
</file>