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3" r:id="rId2"/>
    <p:sldId id="257" r:id="rId3"/>
    <p:sldId id="258" r:id="rId4"/>
    <p:sldId id="259" r:id="rId5"/>
    <p:sldId id="260" r:id="rId6"/>
    <p:sldId id="261"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EEE719-2132-428F-88C3-601463DE0DD6}" type="datetimeFigureOut">
              <a:rPr lang="nl-NL" smtClean="0"/>
              <a:t>5-3-2019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3D2238-BC57-49DB-9000-78F2CA072F07}" type="slidenum">
              <a:rPr lang="nl-NL" smtClean="0"/>
              <a:t>‹nr.›</a:t>
            </a:fld>
            <a:endParaRPr lang="nl-NL"/>
          </a:p>
        </p:txBody>
      </p:sp>
    </p:spTree>
    <p:extLst>
      <p:ext uri="{BB962C8B-B14F-4D97-AF65-F5344CB8AC3E}">
        <p14:creationId xmlns:p14="http://schemas.microsoft.com/office/powerpoint/2010/main" val="39991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fontAlgn="b">
              <a:buNone/>
            </a:pPr>
            <a:endParaRPr lang="nl-NL" sz="1200" i="0"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438952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5-3-2019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178953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5-3-2019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3247897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5-3-2019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4260049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5-3-2019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1939214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9C902EBB-E90F-443C-9C5D-D5925B8084A4}" type="datetimeFigureOut">
              <a:rPr lang="nl-NL" smtClean="0"/>
              <a:t>5-3-2019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150218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9C902EBB-E90F-443C-9C5D-D5925B8084A4}" type="datetimeFigureOut">
              <a:rPr lang="nl-NL" smtClean="0"/>
              <a:t>5-3-2019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34040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9C902EBB-E90F-443C-9C5D-D5925B8084A4}" type="datetimeFigureOut">
              <a:rPr lang="nl-NL" smtClean="0"/>
              <a:t>5-3-2019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05419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9C902EBB-E90F-443C-9C5D-D5925B8084A4}" type="datetimeFigureOut">
              <a:rPr lang="nl-NL" smtClean="0"/>
              <a:t>5-3-2019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041790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C902EBB-E90F-443C-9C5D-D5925B8084A4}" type="datetimeFigureOut">
              <a:rPr lang="nl-NL" smtClean="0"/>
              <a:t>5-3-2019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178838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C902EBB-E90F-443C-9C5D-D5925B8084A4}" type="datetimeFigureOut">
              <a:rPr lang="nl-NL" smtClean="0"/>
              <a:t>5-3-2019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488907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C902EBB-E90F-443C-9C5D-D5925B8084A4}" type="datetimeFigureOut">
              <a:rPr lang="nl-NL" smtClean="0"/>
              <a:t>5-3-2019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718461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02EBB-E90F-443C-9C5D-D5925B8084A4}" type="datetimeFigureOut">
              <a:rPr lang="nl-NL" smtClean="0"/>
              <a:t>5-3-2019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8D8B6-6033-4BC4-BC88-C71426A53B96}" type="slidenum">
              <a:rPr lang="nl-NL" smtClean="0"/>
              <a:t>‹nr.›</a:t>
            </a:fld>
            <a:endParaRPr lang="nl-NL"/>
          </a:p>
        </p:txBody>
      </p:sp>
    </p:spTree>
    <p:extLst>
      <p:ext uri="{BB962C8B-B14F-4D97-AF65-F5344CB8AC3E}">
        <p14:creationId xmlns:p14="http://schemas.microsoft.com/office/powerpoint/2010/main" val="2470539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7.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6.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jeugdjournaal.nl/artikel/2263063-brutale-apen-stelen-mobieltjes-en-klimmen-op-auto-s.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fontAlgn="b">
              <a:buNone/>
            </a:pPr>
            <a:r>
              <a:rPr lang="nl-NL" sz="1850" u="sng" dirty="0" smtClean="0"/>
              <a:t>Semantisatieverhaal:</a:t>
            </a:r>
          </a:p>
          <a:p>
            <a:pPr marL="0" indent="0" fontAlgn="b">
              <a:buNone/>
            </a:pPr>
            <a:r>
              <a:rPr lang="nl-NL" sz="1850" dirty="0" smtClean="0"/>
              <a:t>Ik was dit weekend een beetje op internet aan het kijken en toen </a:t>
            </a:r>
            <a:r>
              <a:rPr lang="nl-NL" sz="1850" b="1" u="sng" dirty="0" smtClean="0"/>
              <a:t>stuitte</a:t>
            </a:r>
            <a:r>
              <a:rPr lang="nl-NL" sz="1850" dirty="0" smtClean="0"/>
              <a:t> ik </a:t>
            </a:r>
            <a:r>
              <a:rPr lang="nl-NL" sz="1850" b="1" u="sng" dirty="0" smtClean="0"/>
              <a:t>op</a:t>
            </a:r>
            <a:r>
              <a:rPr lang="nl-NL" sz="1850" dirty="0" smtClean="0"/>
              <a:t> iets. Ik </a:t>
            </a:r>
            <a:r>
              <a:rPr lang="nl-NL" sz="1850" b="1" i="1" dirty="0" smtClean="0"/>
              <a:t>vond iets terwijl ik er niet naar zocht, ik trof iets aan</a:t>
            </a:r>
            <a:r>
              <a:rPr lang="nl-NL" sz="1850" dirty="0" smtClean="0"/>
              <a:t>. Ik stuitte op een </a:t>
            </a:r>
            <a:r>
              <a:rPr lang="nl-NL" sz="1850" b="1" u="sng" dirty="0" smtClean="0"/>
              <a:t>documentaire</a:t>
            </a:r>
            <a:r>
              <a:rPr lang="nl-NL" sz="1850" dirty="0" smtClean="0"/>
              <a:t>, dat is </a:t>
            </a:r>
            <a:r>
              <a:rPr lang="nl-NL" sz="1850" b="1" i="1" dirty="0" smtClean="0"/>
              <a:t>een film over iets wat echt gebeurd is</a:t>
            </a:r>
            <a:r>
              <a:rPr lang="nl-NL" sz="1850" dirty="0" smtClean="0"/>
              <a:t>. Ik zag een natuurdocumentaire over dieren in de stad. Een stukje van de documentaire ging over apen in een stad in India. Deze apen waren niet zo heel gezellig. Kijk maar naar dit korte filmpje (klik op de link). De apen maken in de stad van alles kapot en stelen ook spullen. De apen </a:t>
            </a:r>
            <a:r>
              <a:rPr lang="nl-NL" sz="1850" b="1" u="sng" dirty="0" smtClean="0"/>
              <a:t>plegen</a:t>
            </a:r>
            <a:r>
              <a:rPr lang="nl-NL" sz="1850" dirty="0" smtClean="0"/>
              <a:t> dus gewoon een misdaad. Plegen betekent </a:t>
            </a:r>
            <a:r>
              <a:rPr lang="nl-NL" sz="1850" b="1" i="1" dirty="0" smtClean="0"/>
              <a:t>uitvoeren, doen</a:t>
            </a:r>
            <a:r>
              <a:rPr lang="nl-NL" sz="1850" dirty="0" smtClean="0"/>
              <a:t>. Deze aap steelt bijvoorbeeld de bril van de mevrouw. Denken jullie dat dat </a:t>
            </a:r>
            <a:r>
              <a:rPr lang="nl-NL" sz="1850" b="1" u="sng" dirty="0" smtClean="0"/>
              <a:t>strafbaar</a:t>
            </a:r>
            <a:r>
              <a:rPr lang="nl-NL" sz="1850" dirty="0" smtClean="0"/>
              <a:t>, </a:t>
            </a:r>
            <a:r>
              <a:rPr lang="nl-NL" sz="1850" b="1" i="1" dirty="0" smtClean="0"/>
              <a:t>verboden</a:t>
            </a:r>
            <a:r>
              <a:rPr lang="nl-NL" sz="1850" dirty="0" smtClean="0"/>
              <a:t> is? Dat de apen een straf kunnen krijgen omdat ze spullen stelen? De apen </a:t>
            </a:r>
            <a:r>
              <a:rPr lang="nl-NL" sz="1850" b="1" u="sng" dirty="0" smtClean="0"/>
              <a:t>richten zich</a:t>
            </a:r>
            <a:r>
              <a:rPr lang="nl-NL" sz="1850" dirty="0" smtClean="0"/>
              <a:t> vooral </a:t>
            </a:r>
            <a:r>
              <a:rPr lang="nl-NL" sz="1850" b="1" u="sng" dirty="0" smtClean="0"/>
              <a:t>op</a:t>
            </a:r>
            <a:r>
              <a:rPr lang="nl-NL" sz="1850" dirty="0" smtClean="0"/>
              <a:t> mobieltjes en eten. De apen </a:t>
            </a:r>
            <a:r>
              <a:rPr lang="nl-NL" sz="1850" b="1" i="1" dirty="0" smtClean="0"/>
              <a:t>hebben</a:t>
            </a:r>
            <a:r>
              <a:rPr lang="nl-NL" sz="1850" dirty="0" smtClean="0"/>
              <a:t> vooral </a:t>
            </a:r>
            <a:r>
              <a:rPr lang="nl-NL" sz="1850" b="1" i="1" dirty="0" smtClean="0"/>
              <a:t>aandacht voor</a:t>
            </a:r>
            <a:r>
              <a:rPr lang="nl-NL" sz="1850" dirty="0" smtClean="0"/>
              <a:t> mobieltjes en eten. Dat stelen de apen het vaakst. In India hebben ze </a:t>
            </a:r>
            <a:r>
              <a:rPr lang="nl-NL" sz="1850" b="1" u="sng" dirty="0" smtClean="0"/>
              <a:t>experts</a:t>
            </a:r>
            <a:r>
              <a:rPr lang="nl-NL" sz="1850" dirty="0" smtClean="0"/>
              <a:t> ingehuurd om de apen weg te jagen. De expert is </a:t>
            </a:r>
            <a:r>
              <a:rPr lang="nl-NL" sz="1850" b="1" i="1" dirty="0" smtClean="0"/>
              <a:t>iemand die ergens veel van weet</a:t>
            </a:r>
            <a:r>
              <a:rPr lang="nl-NL" sz="1850" dirty="0" smtClean="0"/>
              <a:t>. Deze experts maken geluiden die de apen wegjagen. Het is natuurlijk goed om de apen weg te jagen, maar de mensen in de stad zouden ook iets kunnen doen aan </a:t>
            </a:r>
            <a:r>
              <a:rPr lang="nl-NL" sz="1850" b="1" u="sng" dirty="0" smtClean="0"/>
              <a:t>preventie</a:t>
            </a:r>
            <a:r>
              <a:rPr lang="nl-NL" sz="1850" dirty="0" smtClean="0"/>
              <a:t>. Dat betekent </a:t>
            </a:r>
            <a:r>
              <a:rPr lang="nl-NL" sz="1850" b="1" i="1" dirty="0" smtClean="0"/>
              <a:t>het voorkómen van een probleem</a:t>
            </a:r>
            <a:r>
              <a:rPr lang="nl-NL" sz="1850" dirty="0" smtClean="0"/>
              <a:t>. Wat zou kunnen helpen om te zorgen dat de apen helemaal niet naar de stad toekomen? Een hoog hek om de stad? Dan kunnen de apen de stad niet in komen. Je voorkomt dan dat er een probleem komt. Een hek is dus een </a:t>
            </a:r>
            <a:r>
              <a:rPr lang="nl-NL" sz="1850" b="1" u="sng" dirty="0" smtClean="0"/>
              <a:t>potentiële</a:t>
            </a:r>
            <a:r>
              <a:rPr lang="nl-NL" sz="1850" dirty="0" smtClean="0"/>
              <a:t> oplossing, een </a:t>
            </a:r>
            <a:r>
              <a:rPr lang="nl-NL" sz="1850" b="1" i="1" dirty="0" smtClean="0"/>
              <a:t>mogelijke</a:t>
            </a:r>
            <a:r>
              <a:rPr lang="nl-NL" sz="1850" dirty="0" smtClean="0"/>
              <a:t> oplossing. Een andere </a:t>
            </a:r>
            <a:r>
              <a:rPr lang="nl-NL" sz="1850" b="1" u="sng" dirty="0" smtClean="0"/>
              <a:t>potentiële</a:t>
            </a:r>
            <a:r>
              <a:rPr lang="nl-NL" sz="1850" dirty="0" smtClean="0"/>
              <a:t>, mogelijke, oplossing is geen afval op straat gooien. Dat </a:t>
            </a:r>
            <a:r>
              <a:rPr lang="nl-NL" sz="1850" dirty="0"/>
              <a:t>gaan de apen opeten. </a:t>
            </a:r>
            <a:r>
              <a:rPr lang="nl-NL" sz="1850" dirty="0" smtClean="0"/>
              <a:t>Weten jullie nog een </a:t>
            </a:r>
            <a:r>
              <a:rPr lang="nl-NL" sz="1850" b="1" u="sng" dirty="0" smtClean="0"/>
              <a:t>potentiële</a:t>
            </a:r>
            <a:r>
              <a:rPr lang="nl-NL" sz="1850" dirty="0" smtClean="0"/>
              <a:t> oplossing? Als de mensen in India </a:t>
            </a:r>
            <a:r>
              <a:rPr lang="nl-NL" sz="1850" b="1" u="sng" dirty="0" smtClean="0"/>
              <a:t>zich bewust worden van</a:t>
            </a:r>
            <a:r>
              <a:rPr lang="nl-NL" sz="1850" dirty="0" smtClean="0"/>
              <a:t> wat de apen in de stad komen doen, als de mensen in India dat </a:t>
            </a:r>
            <a:r>
              <a:rPr lang="nl-NL" sz="1850" b="1" i="1" dirty="0" smtClean="0"/>
              <a:t>gaan begrijpen, doorkrijgen</a:t>
            </a:r>
            <a:r>
              <a:rPr lang="nl-NL" sz="1850" dirty="0"/>
              <a:t>,</a:t>
            </a:r>
            <a:r>
              <a:rPr lang="nl-NL" sz="1850" dirty="0" smtClean="0"/>
              <a:t> dan kan er misschien ook een oplossing gevonden worden. Misschien zijn er mensen in India de het afval op straat willen opruimen. Dat zou een goede </a:t>
            </a:r>
            <a:r>
              <a:rPr lang="nl-NL" sz="1850" b="1" u="sng" dirty="0" smtClean="0"/>
              <a:t>daad</a:t>
            </a:r>
            <a:r>
              <a:rPr lang="nl-NL" sz="1850" dirty="0" smtClean="0"/>
              <a:t> zijn, een goede </a:t>
            </a:r>
            <a:r>
              <a:rPr lang="nl-NL" sz="1850" b="1" i="1" dirty="0" smtClean="0"/>
              <a:t>actie, iets wat je doet</a:t>
            </a:r>
            <a:r>
              <a:rPr lang="nl-NL" sz="1850" dirty="0" smtClean="0"/>
              <a:t>. Dat is een goede daad tegen de apen en voor het milieu!</a:t>
            </a:r>
          </a:p>
        </p:txBody>
      </p:sp>
    </p:spTree>
    <p:extLst>
      <p:ext uri="{BB962C8B-B14F-4D97-AF65-F5344CB8AC3E}">
        <p14:creationId xmlns:p14="http://schemas.microsoft.com/office/powerpoint/2010/main" val="2462671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6506" y="7937"/>
            <a:ext cx="9144000" cy="1323439"/>
          </a:xfrm>
          <a:prstGeom prst="rect">
            <a:avLst/>
          </a:prstGeom>
          <a:noFill/>
        </p:spPr>
        <p:txBody>
          <a:bodyPr wrap="square" rtlCol="0">
            <a:spAutoFit/>
          </a:bodyPr>
          <a:lstStyle/>
          <a:p>
            <a:r>
              <a:rPr lang="nl-NL" sz="8000" b="1" u="sng" dirty="0" smtClean="0"/>
              <a:t>potentieel</a:t>
            </a:r>
            <a:endParaRPr lang="nl-NL" sz="8000" b="1" u="sng" dirty="0"/>
          </a:p>
        </p:txBody>
      </p:sp>
      <p:sp>
        <p:nvSpPr>
          <p:cNvPr id="3" name="Tekstvak 2"/>
          <p:cNvSpPr txBox="1"/>
          <p:nvPr/>
        </p:nvSpPr>
        <p:spPr>
          <a:xfrm>
            <a:off x="2831304" y="1793196"/>
            <a:ext cx="3448380" cy="523220"/>
          </a:xfrm>
          <a:prstGeom prst="rect">
            <a:avLst/>
          </a:prstGeom>
          <a:noFill/>
        </p:spPr>
        <p:txBody>
          <a:bodyPr wrap="none" rtlCol="0">
            <a:spAutoFit/>
          </a:bodyPr>
          <a:lstStyle/>
          <a:p>
            <a:r>
              <a:rPr lang="nl-NL" sz="2800" dirty="0" smtClean="0">
                <a:latin typeface="Berlin Sans FB" panose="020E0602020502020306" pitchFamily="34" charset="0"/>
              </a:rPr>
              <a:t>potentiële oplossingen</a:t>
            </a:r>
            <a:endParaRPr lang="nl-NL" sz="2800" dirty="0">
              <a:latin typeface="Berlin Sans FB" panose="020E0602020502020306" pitchFamily="34" charset="0"/>
            </a:endParaRPr>
          </a:p>
        </p:txBody>
      </p:sp>
      <p:cxnSp>
        <p:nvCxnSpPr>
          <p:cNvPr id="7" name="Rechte verbindingslijn met pijl 6"/>
          <p:cNvCxnSpPr>
            <a:stCxn id="3" idx="2"/>
          </p:cNvCxnSpPr>
          <p:nvPr/>
        </p:nvCxnSpPr>
        <p:spPr>
          <a:xfrm flipH="1">
            <a:off x="1403648" y="2316416"/>
            <a:ext cx="3151846" cy="161664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p:cNvCxnSpPr>
            <a:stCxn id="3" idx="2"/>
          </p:cNvCxnSpPr>
          <p:nvPr/>
        </p:nvCxnSpPr>
        <p:spPr>
          <a:xfrm>
            <a:off x="4555494" y="2316416"/>
            <a:ext cx="0" cy="192144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p:cNvCxnSpPr>
            <a:stCxn id="3" idx="2"/>
          </p:cNvCxnSpPr>
          <p:nvPr/>
        </p:nvCxnSpPr>
        <p:spPr>
          <a:xfrm>
            <a:off x="4555494" y="2316416"/>
            <a:ext cx="2896826" cy="161664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42" name="Picture 2" descr="C:\Users\Kosterm\Downloads\shutterstock_1124606540.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3694836" y="4293096"/>
            <a:ext cx="1721316" cy="1588768"/>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Kosterm\Downloads\shutterstock_519699817.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7494407" y="3789040"/>
            <a:ext cx="1254057" cy="148478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152400" y="4135388"/>
            <a:ext cx="2403115"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97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6506" y="7937"/>
            <a:ext cx="9144000" cy="1107996"/>
          </a:xfrm>
          <a:prstGeom prst="rect">
            <a:avLst/>
          </a:prstGeom>
          <a:noFill/>
        </p:spPr>
        <p:txBody>
          <a:bodyPr wrap="square" rtlCol="0">
            <a:spAutoFit/>
          </a:bodyPr>
          <a:lstStyle/>
          <a:p>
            <a:r>
              <a:rPr lang="nl-NL" sz="6600" b="1" u="sng" dirty="0" smtClean="0"/>
              <a:t>zich bewust worden van</a:t>
            </a:r>
            <a:endParaRPr lang="nl-NL" sz="6600" b="1" u="sng" dirty="0"/>
          </a:p>
        </p:txBody>
      </p:sp>
      <p:pic>
        <p:nvPicPr>
          <p:cNvPr id="11266" name="Picture 2" descr="C:\Users\Kosterm\Downloads\shutterstock_1314144527.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403648" y="1556792"/>
            <a:ext cx="4555494" cy="4888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951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6506" y="7937"/>
            <a:ext cx="9144000" cy="1323439"/>
          </a:xfrm>
          <a:prstGeom prst="rect">
            <a:avLst/>
          </a:prstGeom>
          <a:noFill/>
        </p:spPr>
        <p:txBody>
          <a:bodyPr wrap="square" rtlCol="0">
            <a:spAutoFit/>
          </a:bodyPr>
          <a:lstStyle/>
          <a:p>
            <a:r>
              <a:rPr lang="nl-NL" sz="8000" b="1" u="sng" dirty="0" smtClean="0"/>
              <a:t>de daad</a:t>
            </a:r>
            <a:endParaRPr lang="nl-NL" sz="8000" b="1" u="sng" dirty="0"/>
          </a:p>
        </p:txBody>
      </p:sp>
      <p:pic>
        <p:nvPicPr>
          <p:cNvPr id="12290" name="Picture 2" descr="C:\Users\Kosterm\Downloads\shutterstock_1121585513.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0" y="1774494"/>
            <a:ext cx="9144000" cy="4462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188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 de woordmuur:</a:t>
            </a:r>
            <a:endParaRPr lang="nl-NL" dirty="0"/>
          </a:p>
        </p:txBody>
      </p:sp>
    </p:spTree>
    <p:extLst>
      <p:ext uri="{BB962C8B-B14F-4D97-AF65-F5344CB8AC3E}">
        <p14:creationId xmlns:p14="http://schemas.microsoft.com/office/powerpoint/2010/main" val="2801730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val="0"/>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Trebuchet MS"/>
                <a:ea typeface="Calibri"/>
                <a:cs typeface="Times New Roman"/>
              </a:rPr>
              <a:t>strafbaar</a:t>
            </a:r>
            <a:endParaRPr lang="nl-NL" sz="60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effectLst/>
                <a:latin typeface="Trebuchet MS"/>
                <a:ea typeface="Calibri"/>
                <a:cs typeface="Times New Roman"/>
              </a:rPr>
              <a:t>toegestaan</a:t>
            </a:r>
            <a:endParaRPr lang="nl-NL" sz="60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latin typeface="Trebuchet MS"/>
                <a:ea typeface="Calibri"/>
                <a:cs typeface="Times New Roman"/>
              </a:rPr>
              <a:t>verboden (waar je straf voor kunt krijgen)</a:t>
            </a: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Is het </a:t>
            </a:r>
            <a:r>
              <a:rPr lang="nl-NL" sz="2400" i="1" u="sng" dirty="0" smtClean="0">
                <a:solidFill>
                  <a:srgbClr val="387038"/>
                </a:solidFill>
                <a:latin typeface="Trebuchet MS"/>
                <a:ea typeface="Calibri"/>
                <a:cs typeface="Times New Roman"/>
              </a:rPr>
              <a:t>strafbaar</a:t>
            </a:r>
            <a:r>
              <a:rPr lang="nl-NL" sz="2400" i="1" dirty="0" smtClean="0">
                <a:solidFill>
                  <a:srgbClr val="387038"/>
                </a:solidFill>
                <a:latin typeface="Trebuchet MS"/>
                <a:ea typeface="Calibri"/>
                <a:cs typeface="Times New Roman"/>
              </a:rPr>
              <a:t> als een aap iets steelt?</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effectLst/>
                <a:latin typeface="Trebuchet MS"/>
                <a:ea typeface="Calibri"/>
                <a:cs typeface="Times New Roman"/>
              </a:rPr>
              <a:t>als iets mag</a:t>
            </a:r>
            <a:endParaRPr lang="nl-NL" sz="11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dirty="0" smtClean="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Het is </a:t>
            </a:r>
            <a:r>
              <a:rPr lang="nl-NL" sz="2400" i="1" u="sng" dirty="0" smtClean="0">
                <a:solidFill>
                  <a:srgbClr val="387038"/>
                </a:solidFill>
                <a:latin typeface="Trebuchet MS"/>
                <a:ea typeface="Calibri"/>
                <a:cs typeface="Times New Roman"/>
              </a:rPr>
              <a:t>toegestaan</a:t>
            </a:r>
            <a:r>
              <a:rPr lang="nl-NL" sz="2400" i="1" dirty="0" smtClean="0">
                <a:solidFill>
                  <a:srgbClr val="387038"/>
                </a:solidFill>
                <a:latin typeface="Trebuchet MS"/>
                <a:ea typeface="Calibri"/>
                <a:cs typeface="Times New Roman"/>
              </a:rPr>
              <a:t> om aan tafel te eten.</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6" name="Picture 2" descr="C:\Users\Kosterm\Downloads\shutterstock_1255141060.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336968" y="2850756"/>
            <a:ext cx="1913969" cy="201840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Kosterm\Downloads\shutterstock_420020923.jpg"/>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2266149" y="2873313"/>
            <a:ext cx="2074730" cy="199584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routledm\AppData\Local\Microsoft\Windows\Temporary Internet Files\Content.IE5\3M6GQUAU\shutterstock_686696443.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76055" y="2564904"/>
            <a:ext cx="3449485" cy="230425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a:stretch/>
        </p:blipFill>
        <p:spPr bwMode="auto">
          <a:xfrm>
            <a:off x="7380312" y="1651712"/>
            <a:ext cx="1248461" cy="913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94080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val="0"/>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Trebuchet MS"/>
                <a:ea typeface="Calibri"/>
                <a:cs typeface="Times New Roman"/>
              </a:rPr>
              <a:t>de expert</a:t>
            </a:r>
            <a:endParaRPr lang="nl-NL" sz="60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effectLst/>
                <a:latin typeface="Trebuchet MS"/>
                <a:ea typeface="Calibri"/>
                <a:cs typeface="Times New Roman"/>
              </a:rPr>
              <a:t>de leek</a:t>
            </a:r>
            <a:endParaRPr lang="nl-NL" sz="60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latin typeface="Trebuchet MS"/>
                <a:ea typeface="Calibri"/>
                <a:cs typeface="Times New Roman"/>
              </a:rPr>
              <a:t>iemand die ergens veel van weet</a:t>
            </a: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u="sng" dirty="0" smtClean="0">
                <a:solidFill>
                  <a:srgbClr val="387038"/>
                </a:solidFill>
                <a:latin typeface="Trebuchet MS"/>
                <a:ea typeface="Calibri"/>
                <a:cs typeface="Times New Roman"/>
              </a:rPr>
              <a:t>De expert</a:t>
            </a:r>
            <a:r>
              <a:rPr lang="nl-NL" sz="2400" i="1" dirty="0" smtClean="0">
                <a:solidFill>
                  <a:srgbClr val="387038"/>
                </a:solidFill>
                <a:latin typeface="Trebuchet MS"/>
                <a:ea typeface="Calibri"/>
                <a:cs typeface="Times New Roman"/>
              </a:rPr>
              <a:t> is ingehuurd om de apen weg te jagen.</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a:latin typeface="Trebuchet MS"/>
                <a:ea typeface="Calibri"/>
                <a:cs typeface="Times New Roman"/>
              </a:rPr>
              <a:t>iemand die niet deskundig is op een bepaald gebied </a:t>
            </a:r>
            <a:endParaRPr lang="nl-NL" sz="11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pPr>
            <a:r>
              <a:rPr lang="nl-NL" sz="2400" i="1" u="sng" dirty="0" smtClean="0">
                <a:solidFill>
                  <a:srgbClr val="387038"/>
                </a:solidFill>
                <a:latin typeface="Trebuchet MS"/>
                <a:ea typeface="Calibri"/>
                <a:cs typeface="Times New Roman"/>
              </a:rPr>
              <a:t>De leek</a:t>
            </a:r>
            <a:r>
              <a:rPr lang="nl-NL" sz="2400" i="1" dirty="0" smtClean="0">
                <a:solidFill>
                  <a:srgbClr val="387038"/>
                </a:solidFill>
                <a:latin typeface="Trebuchet MS"/>
                <a:ea typeface="Calibri"/>
                <a:cs typeface="Times New Roman"/>
              </a:rPr>
              <a:t> heeft geen idee hoe hij de apen weg moet jagen.</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8" name="Picture 2" descr="C:\Users\Kosterm\Downloads\shutterstock_1313550440.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2555776" y="2648531"/>
            <a:ext cx="1611069" cy="249289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Kosterm\Downloads\shutterstock_273287579.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60375" y="3573016"/>
            <a:ext cx="1740369" cy="179050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routledm\AppData\Local\Microsoft\Windows\Temporary Internet Files\Content.IE5\OPAPWBW0\shutterstock_221696644.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931844" y="3064932"/>
            <a:ext cx="2096539" cy="2096539"/>
          </a:xfrm>
          <a:prstGeom prst="rect">
            <a:avLst/>
          </a:prstGeom>
          <a:noFill/>
          <a:extLst>
            <a:ext uri="{909E8E84-426E-40DD-AFC4-6F175D3DCCD1}">
              <a14:hiddenFill xmlns:a14="http://schemas.microsoft.com/office/drawing/2010/main">
                <a:solidFill>
                  <a:srgbClr val="FFFFFF"/>
                </a:solidFill>
              </a14:hiddenFill>
            </a:ext>
          </a:extLst>
        </p:spPr>
      </p:pic>
      <p:sp>
        <p:nvSpPr>
          <p:cNvPr id="8" name="Wolkvormige toelichting 7"/>
          <p:cNvSpPr/>
          <p:nvPr/>
        </p:nvSpPr>
        <p:spPr>
          <a:xfrm>
            <a:off x="7380312" y="2996953"/>
            <a:ext cx="1440160" cy="1008112"/>
          </a:xfrm>
          <a:prstGeom prst="cloudCallout">
            <a:avLst>
              <a:gd name="adj1" fmla="val -56368"/>
              <a:gd name="adj2" fmla="val 65269"/>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pic>
        <p:nvPicPr>
          <p:cNvPr id="20" name="Picture 2" descr="C:\Users\Kosterm\Downloads\shutterstock_273287579.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704348" y="3093557"/>
            <a:ext cx="684076" cy="703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7789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910"/>
            <a:ext cx="9096375"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14"/>
          <p:cNvSpPr txBox="1"/>
          <p:nvPr/>
        </p:nvSpPr>
        <p:spPr>
          <a:xfrm>
            <a:off x="6479759" y="404664"/>
            <a:ext cx="2066071" cy="187220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4" name="Tekstvak 2"/>
          <p:cNvSpPr txBox="1">
            <a:spLocks noChangeArrowheads="1"/>
          </p:cNvSpPr>
          <p:nvPr/>
        </p:nvSpPr>
        <p:spPr bwMode="auto">
          <a:xfrm>
            <a:off x="6494567" y="421977"/>
            <a:ext cx="217703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smtClean="0">
                <a:effectLst/>
                <a:latin typeface="Trebuchet MS"/>
                <a:ea typeface="Calibri"/>
                <a:cs typeface="Times New Roman"/>
              </a:rPr>
              <a:t>een film over iets wat echt gebeurt is</a:t>
            </a:r>
            <a:endParaRPr lang="nl-NL" sz="1100" dirty="0">
              <a:effectLst/>
              <a:latin typeface="Calibri"/>
              <a:ea typeface="Calibri"/>
              <a:cs typeface="Times New Roman"/>
            </a:endParaRPr>
          </a:p>
        </p:txBody>
      </p:sp>
      <p:sp>
        <p:nvSpPr>
          <p:cNvPr id="5" name="Text Box 14"/>
          <p:cNvSpPr txBox="1"/>
          <p:nvPr/>
        </p:nvSpPr>
        <p:spPr>
          <a:xfrm>
            <a:off x="1763688" y="404664"/>
            <a:ext cx="4680520"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6" name="Tekstvak 2"/>
          <p:cNvSpPr txBox="1">
            <a:spLocks noChangeArrowheads="1"/>
          </p:cNvSpPr>
          <p:nvPr/>
        </p:nvSpPr>
        <p:spPr bwMode="auto">
          <a:xfrm>
            <a:off x="1691680" y="332656"/>
            <a:ext cx="4896544" cy="65278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500" b="1" dirty="0" smtClean="0">
                <a:effectLst/>
                <a:latin typeface="Trebuchet MS"/>
                <a:ea typeface="Calibri"/>
                <a:cs typeface="Times New Roman"/>
              </a:rPr>
              <a:t>de documentaire</a:t>
            </a:r>
            <a:endParaRPr lang="nl-NL" sz="1100" dirty="0">
              <a:effectLst/>
              <a:latin typeface="Calibri"/>
              <a:ea typeface="Calibri"/>
              <a:cs typeface="Times New Roman"/>
            </a:endParaRPr>
          </a:p>
        </p:txBody>
      </p:sp>
      <p:sp>
        <p:nvSpPr>
          <p:cNvPr id="7" name="Text Box 14"/>
          <p:cNvSpPr txBox="1"/>
          <p:nvPr/>
        </p:nvSpPr>
        <p:spPr>
          <a:xfrm>
            <a:off x="323527" y="3736516"/>
            <a:ext cx="2539599" cy="71228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317412" y="3723810"/>
            <a:ext cx="2646680" cy="65278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000" dirty="0" smtClean="0">
                <a:effectLst/>
                <a:latin typeface="Trebuchet MS"/>
                <a:ea typeface="Calibri"/>
                <a:cs typeface="Times New Roman"/>
              </a:rPr>
              <a:t>de natuurdocumentaire</a:t>
            </a:r>
            <a:endParaRPr lang="nl-NL" sz="2000" dirty="0">
              <a:effectLst/>
              <a:latin typeface="Calibri"/>
              <a:ea typeface="Calibri"/>
              <a:cs typeface="Times New Roman"/>
            </a:endParaRPr>
          </a:p>
        </p:txBody>
      </p:sp>
      <p:sp>
        <p:nvSpPr>
          <p:cNvPr id="9" name="Text Box 14"/>
          <p:cNvSpPr txBox="1"/>
          <p:nvPr/>
        </p:nvSpPr>
        <p:spPr>
          <a:xfrm>
            <a:off x="2964092" y="3753036"/>
            <a:ext cx="2646680" cy="69576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2964092" y="3729266"/>
            <a:ext cx="2646680" cy="65278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000" dirty="0">
                <a:latin typeface="Trebuchet MS" panose="020B0603020202020204" pitchFamily="34" charset="0"/>
                <a:ea typeface="Calibri"/>
                <a:cs typeface="Times New Roman"/>
              </a:rPr>
              <a:t>d</a:t>
            </a:r>
            <a:r>
              <a:rPr lang="nl-NL" sz="2000" dirty="0" smtClean="0">
                <a:effectLst/>
                <a:latin typeface="Trebuchet MS" panose="020B0603020202020204" pitchFamily="34" charset="0"/>
                <a:ea typeface="Calibri"/>
                <a:cs typeface="Times New Roman"/>
              </a:rPr>
              <a:t>e oorlogsdocumentaire</a:t>
            </a:r>
            <a:endParaRPr lang="nl-NL" sz="2000" dirty="0">
              <a:effectLst/>
              <a:latin typeface="Trebuchet MS" panose="020B0603020202020204" pitchFamily="34" charset="0"/>
              <a:ea typeface="Calibri"/>
              <a:cs typeface="Times New Roman"/>
            </a:endParaRPr>
          </a:p>
        </p:txBody>
      </p:sp>
      <p:sp>
        <p:nvSpPr>
          <p:cNvPr id="11" name="Text Box 14"/>
          <p:cNvSpPr txBox="1"/>
          <p:nvPr/>
        </p:nvSpPr>
        <p:spPr>
          <a:xfrm>
            <a:off x="6000115" y="3774528"/>
            <a:ext cx="2316301" cy="6527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5949632" y="3721188"/>
            <a:ext cx="2366784" cy="70612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000" dirty="0">
                <a:latin typeface="Trebuchet MS"/>
                <a:ea typeface="Calibri"/>
                <a:cs typeface="Times New Roman"/>
              </a:rPr>
              <a:t>d</a:t>
            </a:r>
            <a:r>
              <a:rPr lang="nl-NL" sz="2000" dirty="0" smtClean="0">
                <a:effectLst/>
                <a:latin typeface="Trebuchet MS"/>
                <a:ea typeface="Calibri"/>
                <a:cs typeface="Times New Roman"/>
              </a:rPr>
              <a:t>e reisdocumentaire</a:t>
            </a:r>
            <a:endParaRPr lang="nl-NL" sz="2000" dirty="0">
              <a:effectLst/>
              <a:latin typeface="Calibri"/>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val="0"/>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val="0"/>
              </a:ext>
            </a:extLst>
          </a:blip>
          <a:stretch>
            <a:fillRect/>
          </a:stretch>
        </p:blipFill>
        <p:spPr>
          <a:xfrm rot="21235644">
            <a:off x="3765649" y="3273930"/>
            <a:ext cx="127853" cy="581988"/>
          </a:xfrm>
          <a:prstGeom prst="rect">
            <a:avLst/>
          </a:prstGeom>
        </p:spPr>
      </p:pic>
      <p:pic>
        <p:nvPicPr>
          <p:cNvPr id="17" name="Picture 2" descr="C:\Users\Kosterm\Downloads\shutterstock_105699062.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9628" y="4458259"/>
            <a:ext cx="1992550" cy="145456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337437" y="4465638"/>
            <a:ext cx="1899990" cy="1407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183731" y="4437112"/>
            <a:ext cx="1949068" cy="1481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1365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1" y="33910"/>
            <a:ext cx="9096375"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14"/>
          <p:cNvSpPr txBox="1"/>
          <p:nvPr/>
        </p:nvSpPr>
        <p:spPr>
          <a:xfrm>
            <a:off x="5749563" y="536526"/>
            <a:ext cx="2880360" cy="138030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4" name="Tekstvak 2"/>
          <p:cNvSpPr txBox="1">
            <a:spLocks noChangeArrowheads="1"/>
          </p:cNvSpPr>
          <p:nvPr/>
        </p:nvSpPr>
        <p:spPr bwMode="auto">
          <a:xfrm>
            <a:off x="5772140" y="532050"/>
            <a:ext cx="2880360" cy="137268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a:latin typeface="Trebuchet MS"/>
                <a:ea typeface="Calibri"/>
                <a:cs typeface="Times New Roman"/>
              </a:rPr>
              <a:t>het voorkómen van een probleem</a:t>
            </a:r>
            <a:endParaRPr lang="nl-NL" sz="1100" dirty="0">
              <a:effectLst/>
              <a:latin typeface="Calibri"/>
              <a:ea typeface="Calibri"/>
              <a:cs typeface="Times New Roman"/>
            </a:endParaRPr>
          </a:p>
        </p:txBody>
      </p:sp>
      <p:sp>
        <p:nvSpPr>
          <p:cNvPr id="5" name="Text Box 14"/>
          <p:cNvSpPr txBox="1"/>
          <p:nvPr/>
        </p:nvSpPr>
        <p:spPr>
          <a:xfrm>
            <a:off x="1907704" y="548680"/>
            <a:ext cx="3740894"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1907704" y="476672"/>
            <a:ext cx="3746579" cy="65278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500" b="1" dirty="0" smtClean="0">
                <a:effectLst/>
                <a:latin typeface="Trebuchet MS"/>
                <a:ea typeface="Calibri"/>
                <a:cs typeface="Times New Roman"/>
              </a:rPr>
              <a:t>de preventie</a:t>
            </a:r>
            <a:endParaRPr lang="nl-NL" sz="1100" dirty="0">
              <a:effectLst/>
              <a:latin typeface="Calibri"/>
              <a:ea typeface="Calibri"/>
              <a:cs typeface="Times New Roman"/>
            </a:endParaRPr>
          </a:p>
        </p:txBody>
      </p:sp>
      <p:sp>
        <p:nvSpPr>
          <p:cNvPr id="7" name="Text Box 14"/>
          <p:cNvSpPr txBox="1"/>
          <p:nvPr/>
        </p:nvSpPr>
        <p:spPr>
          <a:xfrm>
            <a:off x="245296" y="3620327"/>
            <a:ext cx="2598511" cy="54610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245296" y="3655733"/>
            <a:ext cx="2646680" cy="49334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400" dirty="0" smtClean="0">
                <a:effectLst/>
                <a:latin typeface="Trebuchet MS"/>
                <a:ea typeface="Calibri"/>
                <a:cs typeface="Times New Roman"/>
              </a:rPr>
              <a:t>inbraakpreventie</a:t>
            </a:r>
            <a:endParaRPr lang="nl-NL" sz="2400" dirty="0">
              <a:effectLst/>
              <a:latin typeface="Calibri"/>
              <a:ea typeface="Calibri"/>
              <a:cs typeface="Times New Roman"/>
            </a:endParaRPr>
          </a:p>
        </p:txBody>
      </p:sp>
      <p:sp>
        <p:nvSpPr>
          <p:cNvPr id="9" name="Text Box 14"/>
          <p:cNvSpPr txBox="1"/>
          <p:nvPr/>
        </p:nvSpPr>
        <p:spPr>
          <a:xfrm>
            <a:off x="2964091" y="3620327"/>
            <a:ext cx="2657805" cy="54610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dirty="0">
              <a:effectLst/>
              <a:ea typeface="Calibri"/>
              <a:cs typeface="Times New Roman"/>
            </a:endParaRPr>
          </a:p>
        </p:txBody>
      </p:sp>
      <p:sp>
        <p:nvSpPr>
          <p:cNvPr id="10" name="Tekstvak 2"/>
          <p:cNvSpPr txBox="1">
            <a:spLocks noChangeArrowheads="1"/>
          </p:cNvSpPr>
          <p:nvPr/>
        </p:nvSpPr>
        <p:spPr bwMode="auto">
          <a:xfrm>
            <a:off x="2975217" y="3663706"/>
            <a:ext cx="2646680" cy="48654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400" dirty="0" smtClean="0">
                <a:latin typeface="Trebuchet MS"/>
                <a:ea typeface="Calibri"/>
                <a:cs typeface="Times New Roman"/>
              </a:rPr>
              <a:t>ziektepreventie</a:t>
            </a:r>
            <a:endParaRPr lang="nl-NL" sz="2400" dirty="0">
              <a:effectLst/>
              <a:latin typeface="Calibri"/>
              <a:ea typeface="Calibri"/>
              <a:cs typeface="Times New Roman"/>
            </a:endParaRPr>
          </a:p>
        </p:txBody>
      </p:sp>
      <p:sp>
        <p:nvSpPr>
          <p:cNvPr id="11" name="Text Box 14"/>
          <p:cNvSpPr txBox="1"/>
          <p:nvPr/>
        </p:nvSpPr>
        <p:spPr>
          <a:xfrm>
            <a:off x="6207750" y="3620327"/>
            <a:ext cx="2444750" cy="54610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6106785" y="3694987"/>
            <a:ext cx="2646680" cy="53675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400" dirty="0" smtClean="0">
                <a:effectLst/>
                <a:latin typeface="Trebuchet MS"/>
                <a:ea typeface="Calibri"/>
                <a:cs typeface="Times New Roman"/>
              </a:rPr>
              <a:t>brandpreventie</a:t>
            </a:r>
            <a:endParaRPr lang="nl-NL" sz="2400" dirty="0">
              <a:effectLst/>
              <a:latin typeface="Calibri"/>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val="0"/>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val="0"/>
              </a:ext>
            </a:extLst>
          </a:blip>
          <a:stretch>
            <a:fillRect/>
          </a:stretch>
        </p:blipFill>
        <p:spPr>
          <a:xfrm rot="21235644">
            <a:off x="3761121" y="3281071"/>
            <a:ext cx="112766" cy="369736"/>
          </a:xfrm>
          <a:prstGeom prst="rect">
            <a:avLst/>
          </a:prstGeom>
        </p:spPr>
      </p:pic>
      <p:pic>
        <p:nvPicPr>
          <p:cNvPr id="2051" name="Picture 3" descr="C:\Users\routledm\AppData\Local\Microsoft\Windows\Temporary Internet Files\Content.IE5\321VJ0A3\shutterstock_242284402.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67544" y="4246437"/>
            <a:ext cx="2160240" cy="16201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516216" y="4273821"/>
            <a:ext cx="1891064" cy="1603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317058" y="4221088"/>
            <a:ext cx="2047029" cy="1717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8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041375" y="2504861"/>
            <a:ext cx="2538737"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3041375" y="2472378"/>
            <a:ext cx="2664295"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b="1" dirty="0" smtClean="0">
                <a:effectLst/>
                <a:latin typeface="Trebuchet MS"/>
                <a:ea typeface="Calibri"/>
                <a:cs typeface="Times New Roman"/>
              </a:rPr>
              <a:t>plegen</a:t>
            </a:r>
            <a:endParaRPr lang="nl-NL" sz="1000" dirty="0">
              <a:effectLst/>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79913" y="4077072"/>
            <a:ext cx="3517945"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5341475" y="4162593"/>
            <a:ext cx="3456384"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2800" dirty="0">
                <a:latin typeface="Trebuchet MS"/>
                <a:ea typeface="Calibri"/>
                <a:cs typeface="Times New Roman"/>
              </a:rPr>
              <a:t>e</a:t>
            </a:r>
            <a:r>
              <a:rPr lang="nl-NL" sz="2800" dirty="0" smtClean="0">
                <a:effectLst/>
                <a:latin typeface="Trebuchet MS"/>
                <a:ea typeface="Calibri"/>
                <a:cs typeface="Times New Roman"/>
              </a:rPr>
              <a:t>en overval plegen</a:t>
            </a:r>
            <a:endParaRPr lang="nl-NL" sz="900" dirty="0">
              <a:effectLst/>
              <a:ea typeface="Calibri"/>
              <a:cs typeface="Times New Roman"/>
            </a:endParaRPr>
          </a:p>
        </p:txBody>
      </p:sp>
      <p:sp>
        <p:nvSpPr>
          <p:cNvPr id="13" name="Text Box 14"/>
          <p:cNvSpPr txBox="1"/>
          <p:nvPr/>
        </p:nvSpPr>
        <p:spPr>
          <a:xfrm>
            <a:off x="5250907" y="819112"/>
            <a:ext cx="264119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5264072" y="819113"/>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2800" dirty="0">
                <a:latin typeface="Trebuchet MS"/>
                <a:ea typeface="Calibri"/>
                <a:cs typeface="Times New Roman"/>
              </a:rPr>
              <a:t>f</a:t>
            </a:r>
            <a:r>
              <a:rPr lang="nl-NL" sz="2800" dirty="0" smtClean="0">
                <a:latin typeface="Trebuchet MS"/>
                <a:ea typeface="Calibri"/>
                <a:cs typeface="Times New Roman"/>
              </a:rPr>
              <a:t>raude plegen</a:t>
            </a:r>
            <a:endParaRPr lang="nl-NL" sz="900" dirty="0">
              <a:effectLst/>
              <a:ea typeface="Calibri"/>
              <a:cs typeface="Times New Roman"/>
            </a:endParaRPr>
          </a:p>
        </p:txBody>
      </p:sp>
      <p:sp>
        <p:nvSpPr>
          <p:cNvPr id="15" name="Text Box 14"/>
          <p:cNvSpPr txBox="1"/>
          <p:nvPr/>
        </p:nvSpPr>
        <p:spPr>
          <a:xfrm>
            <a:off x="395536" y="4077072"/>
            <a:ext cx="3216780"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325962" y="4137044"/>
            <a:ext cx="3355927" cy="46289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2800" dirty="0">
                <a:latin typeface="Trebuchet MS"/>
                <a:ea typeface="Calibri"/>
                <a:cs typeface="Times New Roman"/>
              </a:rPr>
              <a:t>e</a:t>
            </a:r>
            <a:r>
              <a:rPr lang="nl-NL" sz="2800" dirty="0" smtClean="0">
                <a:effectLst/>
                <a:latin typeface="Trebuchet MS"/>
                <a:ea typeface="Calibri"/>
                <a:cs typeface="Times New Roman"/>
              </a:rPr>
              <a:t>en moord plegen</a:t>
            </a:r>
            <a:endParaRPr lang="nl-NL" sz="2800" dirty="0">
              <a:effectLst/>
              <a:ea typeface="Calibri"/>
              <a:cs typeface="Times New Roman"/>
            </a:endParaRPr>
          </a:p>
        </p:txBody>
      </p:sp>
      <p:sp>
        <p:nvSpPr>
          <p:cNvPr id="23" name="Text Box 14"/>
          <p:cNvSpPr txBox="1"/>
          <p:nvPr/>
        </p:nvSpPr>
        <p:spPr>
          <a:xfrm>
            <a:off x="3320584" y="3212976"/>
            <a:ext cx="2525434" cy="488632"/>
          </a:xfrm>
          <a:prstGeom prst="rect">
            <a:avLst/>
          </a:prstGeom>
          <a:solidFill>
            <a:srgbClr val="FAFCFA"/>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4" name="Tekstvak 2"/>
          <p:cNvSpPr txBox="1">
            <a:spLocks noChangeArrowheads="1"/>
          </p:cNvSpPr>
          <p:nvPr/>
        </p:nvSpPr>
        <p:spPr bwMode="auto">
          <a:xfrm>
            <a:off x="3275856" y="3212976"/>
            <a:ext cx="2657803" cy="57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Trebuchet MS"/>
                <a:ea typeface="Calibri"/>
                <a:cs typeface="Times New Roman"/>
              </a:rPr>
              <a:t>= </a:t>
            </a:r>
            <a:r>
              <a:rPr lang="nl-NL" sz="2400" dirty="0">
                <a:latin typeface="Trebuchet MS"/>
                <a:ea typeface="Calibri"/>
                <a:cs typeface="Times New Roman"/>
              </a:rPr>
              <a:t>uitvoeren, doen</a:t>
            </a:r>
            <a:endParaRPr lang="nl-NL" sz="1050" dirty="0">
              <a:effectLst/>
              <a:latin typeface="Calibri"/>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val="0"/>
              </a:ext>
            </a:extLst>
          </a:blip>
          <a:stretch>
            <a:fillRect/>
          </a:stretch>
        </p:blipFill>
        <p:spPr>
          <a:xfrm>
            <a:off x="7380312" y="6220072"/>
            <a:ext cx="1584176" cy="593304"/>
          </a:xfrm>
          <a:prstGeom prst="rect">
            <a:avLst/>
          </a:prstGeom>
        </p:spPr>
      </p:pic>
      <p:pic>
        <p:nvPicPr>
          <p:cNvPr id="4098" name="Picture 2" descr="C:\Users\routledm\AppData\Local\Microsoft\Windows\Temporary Internet Files\Content.IE5\OPAPWBW0\shutterstock_1064170568.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96311" y="4768469"/>
            <a:ext cx="1847497" cy="114470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routledm\AppData\Local\Microsoft\Windows\Temporary Internet Files\Content.IE5\QB2I425M\shutterstock_1223584729.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822922" y="4769503"/>
            <a:ext cx="2493494" cy="118191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routledm\AppData\Local\Microsoft\Windows\Temporary Internet Files\Content.IE5\C1BUVW7J\shutterstock_1034553598.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339062" y="449294"/>
            <a:ext cx="2809002" cy="1755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974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10617" y="3776841"/>
            <a:ext cx="9133383" cy="3046988"/>
          </a:xfrm>
          <a:prstGeom prst="rect">
            <a:avLst/>
          </a:prstGeom>
          <a:noFill/>
        </p:spPr>
        <p:txBody>
          <a:bodyPr wrap="square" rtlCol="0">
            <a:spAutoFit/>
          </a:bodyPr>
          <a:lstStyle/>
          <a:p>
            <a:pPr lvl="0"/>
            <a:r>
              <a:rPr lang="nl-NL" sz="8000" b="1" u="sng" dirty="0" smtClean="0">
                <a:solidFill>
                  <a:prstClr val="black"/>
                </a:solidFill>
                <a:latin typeface="Trebuchet MS" panose="020B0603020202020204" pitchFamily="34" charset="0"/>
              </a:rPr>
              <a:t>de daad</a:t>
            </a:r>
            <a:r>
              <a:rPr lang="nl-NL" sz="8000" dirty="0" smtClean="0">
                <a:solidFill>
                  <a:prstClr val="black"/>
                </a:solidFill>
                <a:latin typeface="Trebuchet MS" panose="020B0603020202020204" pitchFamily="34" charset="0"/>
              </a:rPr>
              <a:t> </a:t>
            </a:r>
            <a:r>
              <a:rPr lang="nl-NL" sz="4800" dirty="0" smtClean="0">
                <a:solidFill>
                  <a:prstClr val="black"/>
                </a:solidFill>
                <a:latin typeface="Trebuchet MS" panose="020B0603020202020204" pitchFamily="34" charset="0"/>
              </a:rPr>
              <a:t>= de actie, iets wat je doet</a:t>
            </a:r>
          </a:p>
          <a:p>
            <a:pPr lvl="0"/>
            <a:r>
              <a:rPr lang="nl-NL" sz="3200" i="1" dirty="0" smtClean="0">
                <a:solidFill>
                  <a:srgbClr val="00B050"/>
                </a:solidFill>
                <a:latin typeface="Trebuchet MS" panose="020B0603020202020204" pitchFamily="34" charset="0"/>
              </a:rPr>
              <a:t>Onze </a:t>
            </a:r>
            <a:r>
              <a:rPr lang="nl-NL" sz="3200" i="1" u="sng" dirty="0" smtClean="0">
                <a:solidFill>
                  <a:srgbClr val="00B050"/>
                </a:solidFill>
                <a:latin typeface="Trebuchet MS" panose="020B0603020202020204" pitchFamily="34" charset="0"/>
              </a:rPr>
              <a:t>daad</a:t>
            </a:r>
            <a:r>
              <a:rPr lang="nl-NL" sz="3200" i="1" dirty="0" smtClean="0">
                <a:solidFill>
                  <a:srgbClr val="00B050"/>
                </a:solidFill>
                <a:latin typeface="Trebuchet MS" panose="020B0603020202020204" pitchFamily="34" charset="0"/>
              </a:rPr>
              <a:t> is het </a:t>
            </a:r>
          </a:p>
          <a:p>
            <a:pPr lvl="0"/>
            <a:r>
              <a:rPr lang="nl-NL" sz="3200" i="1" dirty="0" smtClean="0">
                <a:solidFill>
                  <a:srgbClr val="00B050"/>
                </a:solidFill>
                <a:latin typeface="Trebuchet MS" panose="020B0603020202020204" pitchFamily="34" charset="0"/>
              </a:rPr>
              <a:t>opruimen van afval.</a:t>
            </a:r>
            <a:endParaRPr lang="nl-NL" sz="3200" i="1" dirty="0">
              <a:solidFill>
                <a:prstClr val="black"/>
              </a:solidFill>
            </a:endParaRPr>
          </a:p>
        </p:txBody>
      </p:sp>
      <p:sp>
        <p:nvSpPr>
          <p:cNvPr id="7" name="Tekstvak 6"/>
          <p:cNvSpPr txBox="1"/>
          <p:nvPr/>
        </p:nvSpPr>
        <p:spPr>
          <a:xfrm>
            <a:off x="-10320" y="-27384"/>
            <a:ext cx="9154387" cy="4216539"/>
          </a:xfrm>
          <a:prstGeom prst="rect">
            <a:avLst/>
          </a:prstGeom>
          <a:noFill/>
        </p:spPr>
        <p:txBody>
          <a:bodyPr wrap="square" rtlCol="0">
            <a:spAutoFit/>
          </a:bodyPr>
          <a:lstStyle/>
          <a:p>
            <a:r>
              <a:rPr lang="nl-NL" sz="8000" b="1" u="sng" dirty="0" smtClean="0">
                <a:latin typeface="Trebuchet MS" panose="020B0603020202020204" pitchFamily="34" charset="0"/>
              </a:rPr>
              <a:t>stuiten op</a:t>
            </a:r>
            <a:r>
              <a:rPr lang="nl-NL" sz="4800" dirty="0" smtClean="0">
                <a:latin typeface="Trebuchet MS" panose="020B0603020202020204" pitchFamily="34" charset="0"/>
              </a:rPr>
              <a:t> </a:t>
            </a:r>
            <a:r>
              <a:rPr lang="nl-NL" sz="5400" dirty="0" smtClean="0">
                <a:latin typeface="Trebuchet MS" panose="020B0603020202020204" pitchFamily="34" charset="0"/>
              </a:rPr>
              <a:t>=</a:t>
            </a:r>
            <a:r>
              <a:rPr lang="nl-NL" sz="4400" dirty="0" smtClean="0">
                <a:latin typeface="Trebuchet MS" panose="020B0603020202020204" pitchFamily="34" charset="0"/>
              </a:rPr>
              <a:t> </a:t>
            </a:r>
            <a:r>
              <a:rPr lang="nl-NL" sz="5400" dirty="0" smtClean="0">
                <a:latin typeface="Trebuchet MS" panose="020B0603020202020204" pitchFamily="34" charset="0"/>
              </a:rPr>
              <a:t>vinden terwijl je er niet naar zoekt, aantreffen</a:t>
            </a:r>
          </a:p>
          <a:p>
            <a:endParaRPr lang="nl-NL" sz="700" dirty="0" smtClean="0">
              <a:latin typeface="Trebuchet MS" panose="020B0603020202020204" pitchFamily="34" charset="0"/>
            </a:endParaRPr>
          </a:p>
          <a:p>
            <a:r>
              <a:rPr lang="nl-NL" sz="3200" i="1" dirty="0" smtClean="0">
                <a:solidFill>
                  <a:srgbClr val="00B050"/>
                </a:solidFill>
                <a:latin typeface="Trebuchet MS" panose="020B0603020202020204" pitchFamily="34" charset="0"/>
              </a:rPr>
              <a:t>Ik keek op internet en </a:t>
            </a:r>
          </a:p>
          <a:p>
            <a:r>
              <a:rPr lang="nl-NL" sz="3200" i="1" u="sng" dirty="0" smtClean="0">
                <a:solidFill>
                  <a:srgbClr val="00B050"/>
                </a:solidFill>
                <a:latin typeface="Trebuchet MS" panose="020B0603020202020204" pitchFamily="34" charset="0"/>
              </a:rPr>
              <a:t>stuitte op</a:t>
            </a:r>
            <a:r>
              <a:rPr lang="nl-NL" sz="3200" i="1" dirty="0" smtClean="0">
                <a:solidFill>
                  <a:srgbClr val="00B050"/>
                </a:solidFill>
                <a:latin typeface="Trebuchet MS" panose="020B0603020202020204" pitchFamily="34" charset="0"/>
              </a:rPr>
              <a:t> een film.</a:t>
            </a:r>
            <a:endParaRPr lang="nl-NL" sz="1050" i="1" dirty="0"/>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C:\Users\Kosterm\Downloads\shutterstock_275984615.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66872" y="2034069"/>
            <a:ext cx="3389503" cy="20743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Kosterm\Downloads\shutterstock_1121585513.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3811821" y="4931771"/>
            <a:ext cx="3876692" cy="1892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628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smtClean="0">
                <a:solidFill>
                  <a:srgbClr val="C00000"/>
                </a:solidFill>
              </a:rPr>
              <a:t>Week </a:t>
            </a:r>
            <a:r>
              <a:rPr lang="nl-NL" dirty="0">
                <a:solidFill>
                  <a:srgbClr val="C00000"/>
                </a:solidFill>
              </a:rPr>
              <a:t>8</a:t>
            </a:r>
            <a:r>
              <a:rPr lang="nl-NL" dirty="0" smtClean="0">
                <a:solidFill>
                  <a:srgbClr val="C00000"/>
                </a:solidFill>
              </a:rPr>
              <a:t> – 19 februari 2019</a:t>
            </a:r>
          </a:p>
          <a:p>
            <a:r>
              <a:rPr lang="nl-NL" dirty="0" smtClean="0">
                <a:solidFill>
                  <a:srgbClr val="C00000"/>
                </a:solidFill>
              </a:rPr>
              <a:t>Niveau </a:t>
            </a:r>
            <a:r>
              <a:rPr lang="nl-NL" dirty="0">
                <a:solidFill>
                  <a:srgbClr val="C00000"/>
                </a:solidFill>
              </a:rPr>
              <a:t>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rPr>
              <a:t>Gerarda Das</a:t>
            </a:r>
          </a:p>
          <a:p>
            <a:pPr algn="l"/>
            <a:r>
              <a:rPr lang="nl-NL" sz="1100" i="1" dirty="0" smtClean="0">
                <a:solidFill>
                  <a:srgbClr val="00B050"/>
                </a:solidFill>
              </a:rPr>
              <a:t>Mariët </a:t>
            </a:r>
            <a:r>
              <a:rPr lang="nl-NL" sz="1100" i="1" dirty="0">
                <a:solidFill>
                  <a:srgbClr val="00B050"/>
                </a:solidFill>
              </a:rPr>
              <a:t>Koster</a:t>
            </a:r>
          </a:p>
          <a:p>
            <a:pPr algn="l"/>
            <a:r>
              <a:rPr lang="en-US" sz="1100" i="1" dirty="0">
                <a:solidFill>
                  <a:srgbClr val="00B050"/>
                </a:solidFill>
              </a:rPr>
              <a:t>Mandy Routledge</a:t>
            </a:r>
            <a:endParaRPr lang="nl-NL" sz="1100" i="1" dirty="0">
              <a:solidFill>
                <a:srgbClr val="00B050"/>
              </a:solidFill>
            </a:endParaRPr>
          </a:p>
          <a:p>
            <a:pPr algn="l"/>
            <a:r>
              <a:rPr lang="en-US" sz="1100" i="1" dirty="0" smtClean="0">
                <a:solidFill>
                  <a:srgbClr val="00B050"/>
                </a:solidFill>
              </a:rPr>
              <a:t>Francis Vrielink</a:t>
            </a:r>
          </a:p>
        </p:txBody>
      </p:sp>
      <p:pic>
        <p:nvPicPr>
          <p:cNvPr id="1026" name="Picture 2" descr="http://www.ikenkentalis.nl/public/images/logo-225.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22760202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0" y="-27384"/>
            <a:ext cx="9133382" cy="6478697"/>
          </a:xfrm>
          <a:prstGeom prst="rect">
            <a:avLst/>
          </a:prstGeom>
          <a:noFill/>
        </p:spPr>
        <p:txBody>
          <a:bodyPr wrap="square" rtlCol="0">
            <a:spAutoFit/>
          </a:bodyPr>
          <a:lstStyle/>
          <a:p>
            <a:r>
              <a:rPr lang="nl-NL" sz="8000" b="1" u="sng" dirty="0" smtClean="0">
                <a:latin typeface="Trebuchet MS" panose="020B0603020202020204" pitchFamily="34" charset="0"/>
              </a:rPr>
              <a:t>zich richten op</a:t>
            </a:r>
            <a:r>
              <a:rPr lang="nl-NL" sz="7200" dirty="0" smtClean="0">
                <a:latin typeface="Trebuchet MS" panose="020B0603020202020204" pitchFamily="34" charset="0"/>
              </a:rPr>
              <a:t> </a:t>
            </a:r>
            <a:r>
              <a:rPr lang="nl-NL" sz="4800" dirty="0" smtClean="0">
                <a:latin typeface="Trebuchet MS" panose="020B0603020202020204" pitchFamily="34" charset="0"/>
              </a:rPr>
              <a:t>= de aandacht hebben voor, focussen</a:t>
            </a:r>
          </a:p>
          <a:p>
            <a:endParaRPr lang="nl-NL" sz="900" dirty="0" smtClean="0">
              <a:solidFill>
                <a:srgbClr val="00B050"/>
              </a:solidFill>
              <a:latin typeface="Trebuchet MS" panose="020B0603020202020204" pitchFamily="34" charset="0"/>
            </a:endParaRPr>
          </a:p>
          <a:p>
            <a:endParaRPr lang="nl-NL" sz="3200" i="1" dirty="0" smtClean="0">
              <a:solidFill>
                <a:srgbClr val="00B050"/>
              </a:solidFill>
              <a:latin typeface="Trebuchet MS" panose="020B0603020202020204" pitchFamily="34" charset="0"/>
            </a:endParaRPr>
          </a:p>
          <a:p>
            <a:endParaRPr lang="nl-NL" sz="3200" i="1" dirty="0">
              <a:solidFill>
                <a:srgbClr val="00B050"/>
              </a:solidFill>
              <a:latin typeface="Trebuchet MS" panose="020B0603020202020204" pitchFamily="34" charset="0"/>
            </a:endParaRPr>
          </a:p>
          <a:p>
            <a:endParaRPr lang="nl-NL" sz="3200" i="1" dirty="0" smtClean="0">
              <a:solidFill>
                <a:srgbClr val="00B050"/>
              </a:solidFill>
              <a:latin typeface="Trebuchet MS" panose="020B0603020202020204" pitchFamily="34" charset="0"/>
            </a:endParaRPr>
          </a:p>
          <a:p>
            <a:endParaRPr lang="nl-NL" sz="3200" i="1" dirty="0">
              <a:solidFill>
                <a:srgbClr val="00B050"/>
              </a:solidFill>
              <a:latin typeface="Trebuchet MS" panose="020B0603020202020204" pitchFamily="34" charset="0"/>
            </a:endParaRPr>
          </a:p>
          <a:p>
            <a:endParaRPr lang="nl-NL" sz="3200" i="1" dirty="0" smtClean="0">
              <a:solidFill>
                <a:srgbClr val="00B050"/>
              </a:solidFill>
              <a:latin typeface="Trebuchet MS" panose="020B0603020202020204" pitchFamily="34" charset="0"/>
            </a:endParaRPr>
          </a:p>
          <a:p>
            <a:endParaRPr lang="nl-NL" sz="5400" i="1" dirty="0">
              <a:solidFill>
                <a:srgbClr val="00B050"/>
              </a:solidFill>
              <a:latin typeface="Trebuchet MS" panose="020B0603020202020204" pitchFamily="34" charset="0"/>
            </a:endParaRPr>
          </a:p>
          <a:p>
            <a:endParaRPr lang="nl-NL" sz="3200" i="1" dirty="0" smtClean="0">
              <a:solidFill>
                <a:srgbClr val="00B050"/>
              </a:solidFill>
              <a:latin typeface="Trebuchet MS" panose="020B0603020202020204" pitchFamily="34" charset="0"/>
            </a:endParaRPr>
          </a:p>
          <a:p>
            <a:r>
              <a:rPr lang="nl-NL" sz="3200" i="1" dirty="0" smtClean="0">
                <a:solidFill>
                  <a:srgbClr val="00B050"/>
                </a:solidFill>
                <a:latin typeface="Trebuchet MS" panose="020B0603020202020204" pitchFamily="34" charset="0"/>
              </a:rPr>
              <a:t>De apen </a:t>
            </a:r>
            <a:r>
              <a:rPr lang="nl-NL" sz="3200" i="1" u="sng" dirty="0" smtClean="0">
                <a:solidFill>
                  <a:srgbClr val="00B050"/>
                </a:solidFill>
                <a:latin typeface="Trebuchet MS" panose="020B0603020202020204" pitchFamily="34" charset="0"/>
              </a:rPr>
              <a:t>richten zich op</a:t>
            </a:r>
            <a:r>
              <a:rPr lang="nl-NL" sz="3200" i="1" dirty="0" smtClean="0">
                <a:solidFill>
                  <a:srgbClr val="00B050"/>
                </a:solidFill>
                <a:latin typeface="Trebuchet MS" panose="020B0603020202020204" pitchFamily="34" charset="0"/>
              </a:rPr>
              <a:t> mobieltjes en eten.</a:t>
            </a:r>
            <a:endParaRPr lang="nl-NL" sz="1050" i="1" dirty="0"/>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060848"/>
            <a:ext cx="5328592" cy="3673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07991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0" y="-27384"/>
            <a:ext cx="9133382" cy="6624891"/>
          </a:xfrm>
          <a:prstGeom prst="rect">
            <a:avLst/>
          </a:prstGeom>
          <a:noFill/>
        </p:spPr>
        <p:txBody>
          <a:bodyPr wrap="square" rtlCol="0">
            <a:spAutoFit/>
          </a:bodyPr>
          <a:lstStyle/>
          <a:p>
            <a:r>
              <a:rPr lang="nl-NL" sz="8000" b="1" u="sng" dirty="0" smtClean="0">
                <a:latin typeface="Trebuchet MS" panose="020B0603020202020204" pitchFamily="34" charset="0"/>
              </a:rPr>
              <a:t>zich bewust worden van</a:t>
            </a:r>
            <a:r>
              <a:rPr lang="nl-NL" sz="7200" dirty="0" smtClean="0">
                <a:latin typeface="Trebuchet MS" panose="020B0603020202020204" pitchFamily="34" charset="0"/>
              </a:rPr>
              <a:t> </a:t>
            </a:r>
            <a:r>
              <a:rPr lang="nl-NL" sz="4800" dirty="0" smtClean="0">
                <a:latin typeface="Trebuchet MS" panose="020B0603020202020204" pitchFamily="34" charset="0"/>
              </a:rPr>
              <a:t>= gaan begrijpen, doorkrijgen</a:t>
            </a:r>
          </a:p>
          <a:p>
            <a:endParaRPr lang="nl-NL" sz="4800" dirty="0">
              <a:latin typeface="Trebuchet MS" panose="020B0603020202020204" pitchFamily="34" charset="0"/>
            </a:endParaRPr>
          </a:p>
          <a:p>
            <a:endParaRPr lang="nl-NL" sz="4800" dirty="0" smtClean="0">
              <a:latin typeface="Trebuchet MS" panose="020B0603020202020204" pitchFamily="34" charset="0"/>
            </a:endParaRPr>
          </a:p>
          <a:p>
            <a:endParaRPr lang="nl-NL" sz="100" dirty="0" smtClean="0">
              <a:latin typeface="Trebuchet MS" panose="020B0603020202020204" pitchFamily="34" charset="0"/>
            </a:endParaRPr>
          </a:p>
          <a:p>
            <a:endParaRPr lang="nl-NL" sz="1400" dirty="0" smtClean="0">
              <a:solidFill>
                <a:srgbClr val="00B050"/>
              </a:solidFill>
              <a:latin typeface="Trebuchet MS" panose="020B0603020202020204" pitchFamily="34" charset="0"/>
            </a:endParaRPr>
          </a:p>
          <a:p>
            <a:r>
              <a:rPr lang="nl-NL" sz="3200" i="1" dirty="0" smtClean="0">
                <a:solidFill>
                  <a:srgbClr val="00B050"/>
                </a:solidFill>
                <a:latin typeface="Trebuchet MS" panose="020B0603020202020204" pitchFamily="34" charset="0"/>
              </a:rPr>
              <a:t>Als de mensen in India </a:t>
            </a:r>
            <a:r>
              <a:rPr lang="nl-NL" sz="3200" i="1" u="sng" dirty="0" smtClean="0">
                <a:solidFill>
                  <a:srgbClr val="00B050"/>
                </a:solidFill>
                <a:latin typeface="Trebuchet MS" panose="020B0603020202020204" pitchFamily="34" charset="0"/>
              </a:rPr>
              <a:t>zich bewust worden van </a:t>
            </a:r>
            <a:r>
              <a:rPr lang="nl-NL" sz="3200" i="1" dirty="0" smtClean="0">
                <a:solidFill>
                  <a:srgbClr val="00B050"/>
                </a:solidFill>
                <a:latin typeface="Trebuchet MS" panose="020B0603020202020204" pitchFamily="34" charset="0"/>
              </a:rPr>
              <a:t>wat de apen in de stad komen doen, dan kan er misschien een oplossing gevonden worden.</a:t>
            </a:r>
            <a:endParaRPr lang="nl-NL" sz="1050" i="1" dirty="0"/>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C:\Users\Kosterm\Downloads\shutterstock_1314144527.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6497818" y="2420888"/>
            <a:ext cx="2341051" cy="251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4634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10617" y="-27384"/>
            <a:ext cx="9133383" cy="6832640"/>
          </a:xfrm>
          <a:prstGeom prst="rect">
            <a:avLst/>
          </a:prstGeom>
          <a:noFill/>
        </p:spPr>
        <p:txBody>
          <a:bodyPr wrap="square" rtlCol="0">
            <a:spAutoFit/>
          </a:bodyPr>
          <a:lstStyle/>
          <a:p>
            <a:pPr lvl="0"/>
            <a:r>
              <a:rPr lang="nl-NL" sz="8000" b="1" u="sng" dirty="0" smtClean="0">
                <a:solidFill>
                  <a:prstClr val="black"/>
                </a:solidFill>
                <a:latin typeface="Trebuchet MS" panose="020B0603020202020204" pitchFamily="34" charset="0"/>
              </a:rPr>
              <a:t>potentieel</a:t>
            </a:r>
            <a:r>
              <a:rPr lang="nl-NL" sz="8000" dirty="0" smtClean="0">
                <a:solidFill>
                  <a:prstClr val="black"/>
                </a:solidFill>
                <a:latin typeface="Trebuchet MS" panose="020B0603020202020204" pitchFamily="34" charset="0"/>
              </a:rPr>
              <a:t> </a:t>
            </a:r>
            <a:r>
              <a:rPr lang="nl-NL" sz="5400" dirty="0" smtClean="0">
                <a:solidFill>
                  <a:prstClr val="black"/>
                </a:solidFill>
                <a:latin typeface="Trebuchet MS" panose="020B0603020202020204" pitchFamily="34" charset="0"/>
              </a:rPr>
              <a:t>= mogelijk</a:t>
            </a:r>
          </a:p>
          <a:p>
            <a:pPr lvl="0"/>
            <a:endParaRPr lang="nl-NL" sz="5400" dirty="0">
              <a:solidFill>
                <a:prstClr val="black"/>
              </a:solidFill>
              <a:latin typeface="Trebuchet MS" panose="020B0603020202020204" pitchFamily="34" charset="0"/>
            </a:endParaRPr>
          </a:p>
          <a:p>
            <a:pPr lvl="0"/>
            <a:endParaRPr lang="nl-NL" sz="3600" dirty="0" smtClean="0">
              <a:solidFill>
                <a:prstClr val="black"/>
              </a:solidFill>
              <a:latin typeface="Trebuchet MS" panose="020B0603020202020204" pitchFamily="34" charset="0"/>
            </a:endParaRPr>
          </a:p>
          <a:p>
            <a:pPr lvl="0"/>
            <a:endParaRPr lang="nl-NL" sz="3600" dirty="0">
              <a:solidFill>
                <a:prstClr val="black"/>
              </a:solidFill>
              <a:latin typeface="Trebuchet MS" panose="020B0603020202020204" pitchFamily="34" charset="0"/>
            </a:endParaRPr>
          </a:p>
          <a:p>
            <a:pPr lvl="0"/>
            <a:endParaRPr lang="nl-NL" sz="3600" dirty="0" smtClean="0">
              <a:solidFill>
                <a:prstClr val="black"/>
              </a:solidFill>
              <a:latin typeface="Trebuchet MS" panose="020B0603020202020204" pitchFamily="34" charset="0"/>
            </a:endParaRPr>
          </a:p>
          <a:p>
            <a:pPr lvl="0"/>
            <a:endParaRPr lang="nl-NL" sz="3600" dirty="0">
              <a:solidFill>
                <a:prstClr val="black"/>
              </a:solidFill>
              <a:latin typeface="Trebuchet MS" panose="020B0603020202020204" pitchFamily="34" charset="0"/>
            </a:endParaRPr>
          </a:p>
          <a:p>
            <a:pPr lvl="0"/>
            <a:endParaRPr lang="nl-NL" sz="3600" dirty="0" smtClean="0">
              <a:solidFill>
                <a:prstClr val="black"/>
              </a:solidFill>
              <a:latin typeface="Trebuchet MS" panose="020B0603020202020204" pitchFamily="34" charset="0"/>
            </a:endParaRPr>
          </a:p>
          <a:p>
            <a:pPr lvl="0"/>
            <a:endParaRPr lang="nl-NL" sz="6000" dirty="0" smtClean="0">
              <a:solidFill>
                <a:prstClr val="black"/>
              </a:solidFill>
              <a:latin typeface="Trebuchet MS" panose="020B0603020202020204" pitchFamily="34" charset="0"/>
            </a:endParaRPr>
          </a:p>
          <a:p>
            <a:pPr lvl="0"/>
            <a:r>
              <a:rPr lang="nl-NL" sz="3200" dirty="0" smtClean="0">
                <a:solidFill>
                  <a:srgbClr val="00B050"/>
                </a:solidFill>
                <a:latin typeface="Trebuchet MS" panose="020B0603020202020204" pitchFamily="34" charset="0"/>
              </a:rPr>
              <a:t>Een hek om de stad maken </a:t>
            </a:r>
          </a:p>
          <a:p>
            <a:pPr lvl="0"/>
            <a:r>
              <a:rPr lang="nl-NL" sz="3200" dirty="0" smtClean="0">
                <a:solidFill>
                  <a:srgbClr val="00B050"/>
                </a:solidFill>
                <a:latin typeface="Trebuchet MS" panose="020B0603020202020204" pitchFamily="34" charset="0"/>
              </a:rPr>
              <a:t>is een </a:t>
            </a:r>
            <a:r>
              <a:rPr lang="nl-NL" sz="3200" u="sng" dirty="0" smtClean="0">
                <a:solidFill>
                  <a:srgbClr val="00B050"/>
                </a:solidFill>
                <a:latin typeface="Trebuchet MS" panose="020B0603020202020204" pitchFamily="34" charset="0"/>
              </a:rPr>
              <a:t>potentiële</a:t>
            </a:r>
            <a:r>
              <a:rPr lang="nl-NL" sz="3200" dirty="0" smtClean="0">
                <a:solidFill>
                  <a:srgbClr val="00B050"/>
                </a:solidFill>
                <a:latin typeface="Trebuchet MS" panose="020B0603020202020204" pitchFamily="34" charset="0"/>
              </a:rPr>
              <a:t> oplossing. </a:t>
            </a:r>
            <a:endParaRPr lang="nl-NL" sz="3200" dirty="0">
              <a:solidFill>
                <a:prstClr val="black"/>
              </a:solidFill>
            </a:endParaRP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507588"/>
            <a:ext cx="8170373"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5989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5" y="15905"/>
            <a:ext cx="8906538" cy="1323439"/>
          </a:xfrm>
          <a:prstGeom prst="rect">
            <a:avLst/>
          </a:prstGeom>
          <a:noFill/>
        </p:spPr>
        <p:txBody>
          <a:bodyPr wrap="square" rtlCol="0">
            <a:spAutoFit/>
          </a:bodyPr>
          <a:lstStyle/>
          <a:p>
            <a:r>
              <a:rPr lang="nl-NL" sz="8000" b="1" u="sng" dirty="0" smtClean="0"/>
              <a:t>stuiten op</a:t>
            </a:r>
            <a:endParaRPr lang="nl-NL" sz="8000" b="1" u="sng" dirty="0"/>
          </a:p>
        </p:txBody>
      </p:sp>
      <p:pic>
        <p:nvPicPr>
          <p:cNvPr id="1026" name="Picture 2" descr="C:\Users\Kosterm\Downloads\shutterstock_2759846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28800"/>
            <a:ext cx="7177269"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925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smtClean="0"/>
              <a:t>de documentaire</a:t>
            </a:r>
            <a:endParaRPr lang="nl-NL" sz="8000" b="1" u="sng" dirty="0"/>
          </a:p>
        </p:txBody>
      </p:sp>
      <p:pic>
        <p:nvPicPr>
          <p:cNvPr id="3074" name="Picture 2" descr="C:\Users\Kosterm\Downloads\shutterstock_1056990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84784"/>
            <a:ext cx="6313030" cy="4608512"/>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6"/>
          <p:cNvSpPr/>
          <p:nvPr/>
        </p:nvSpPr>
        <p:spPr>
          <a:xfrm>
            <a:off x="1" y="6300609"/>
            <a:ext cx="9144000" cy="584775"/>
          </a:xfrm>
          <a:prstGeom prst="rect">
            <a:avLst/>
          </a:prstGeom>
        </p:spPr>
        <p:txBody>
          <a:bodyPr wrap="square">
            <a:spAutoFit/>
          </a:bodyPr>
          <a:lstStyle/>
          <a:p>
            <a:pPr algn="ctr"/>
            <a:r>
              <a:rPr lang="nl-NL" sz="1400" dirty="0">
                <a:hlinkClick r:id="rId4"/>
              </a:rPr>
              <a:t>https://</a:t>
            </a:r>
            <a:r>
              <a:rPr lang="nl-NL" sz="1400" dirty="0" smtClean="0">
                <a:hlinkClick r:id="rId4"/>
              </a:rPr>
              <a:t>jeugdjournaal.nl/artikel/2263063-brutale-apen-stelen-mobieltjes-en-klimmen-op-auto-s.html</a:t>
            </a:r>
            <a:endParaRPr lang="nl-NL" sz="1400" dirty="0" smtClean="0"/>
          </a:p>
          <a:p>
            <a:endParaRPr lang="nl-NL" dirty="0"/>
          </a:p>
        </p:txBody>
      </p:sp>
    </p:spTree>
    <p:extLst>
      <p:ext uri="{BB962C8B-B14F-4D97-AF65-F5344CB8AC3E}">
        <p14:creationId xmlns:p14="http://schemas.microsoft.com/office/powerpoint/2010/main" val="3770828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403649" y="25814"/>
            <a:ext cx="3240360" cy="1323439"/>
          </a:xfrm>
          <a:prstGeom prst="rect">
            <a:avLst/>
          </a:prstGeom>
          <a:noFill/>
        </p:spPr>
        <p:txBody>
          <a:bodyPr wrap="square" rtlCol="0">
            <a:spAutoFit/>
          </a:bodyPr>
          <a:lstStyle/>
          <a:p>
            <a:r>
              <a:rPr lang="nl-NL" sz="8000" b="1" u="sng" dirty="0" smtClean="0"/>
              <a:t>plegen</a:t>
            </a:r>
            <a:endParaRPr lang="nl-NL" sz="8000" b="1" u="sng" dirty="0"/>
          </a:p>
        </p:txBody>
      </p:sp>
      <p:pic>
        <p:nvPicPr>
          <p:cNvPr id="4098" name="Picture 2" descr="C:\Users\Kosterm\Downloads\shutterstock_4200209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484784"/>
            <a:ext cx="7632848" cy="5098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341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611560" y="7937"/>
            <a:ext cx="6892762" cy="1323439"/>
          </a:xfrm>
          <a:prstGeom prst="rect">
            <a:avLst/>
          </a:prstGeom>
          <a:noFill/>
        </p:spPr>
        <p:txBody>
          <a:bodyPr wrap="square" rtlCol="0">
            <a:spAutoFit/>
          </a:bodyPr>
          <a:lstStyle/>
          <a:p>
            <a:r>
              <a:rPr lang="nl-NL" sz="8000" b="1" u="sng" dirty="0" smtClean="0"/>
              <a:t>strafbaar</a:t>
            </a:r>
            <a:endParaRPr lang="nl-NL" sz="8000" b="1" u="sng" dirty="0"/>
          </a:p>
        </p:txBody>
      </p:sp>
      <p:pic>
        <p:nvPicPr>
          <p:cNvPr id="5122" name="Picture 2" descr="C:\Users\Kosterm\Downloads\shutterstock_1255141060.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496" y="1484784"/>
            <a:ext cx="4546007" cy="45460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Kosterm\Downloads\shutterstock_420020923.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4504313" y="1597547"/>
            <a:ext cx="4491240"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079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5" y="25814"/>
            <a:ext cx="9120473" cy="1323439"/>
          </a:xfrm>
          <a:prstGeom prst="rect">
            <a:avLst/>
          </a:prstGeom>
          <a:noFill/>
        </p:spPr>
        <p:txBody>
          <a:bodyPr wrap="square" rtlCol="0">
            <a:spAutoFit/>
          </a:bodyPr>
          <a:lstStyle/>
          <a:p>
            <a:r>
              <a:rPr lang="nl-NL" sz="8000" b="1" u="sng" dirty="0" smtClean="0"/>
              <a:t>zich richten op</a:t>
            </a:r>
            <a:endParaRPr lang="nl-NL" sz="8000" b="1" u="sng" dirty="0"/>
          </a:p>
        </p:txBody>
      </p:sp>
      <p:pic>
        <p:nvPicPr>
          <p:cNvPr id="6146" name="Picture 2" descr="C:\Users\Kosterm\Downloads\shutterstock_27328757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19992"/>
            <a:ext cx="4968552" cy="5111679"/>
          </a:xfrm>
          <a:prstGeom prst="rect">
            <a:avLst/>
          </a:prstGeom>
          <a:noFill/>
          <a:extLst>
            <a:ext uri="{909E8E84-426E-40DD-AFC4-6F175D3DCCD1}">
              <a14:hiddenFill xmlns:a14="http://schemas.microsoft.com/office/drawing/2010/main">
                <a:solidFill>
                  <a:srgbClr val="FFFFFF"/>
                </a:solidFill>
              </a14:hiddenFill>
            </a:ext>
          </a:extLst>
        </p:spPr>
      </p:pic>
      <p:cxnSp>
        <p:nvCxnSpPr>
          <p:cNvPr id="4" name="Rechte verbindingslijn met pijl 3"/>
          <p:cNvCxnSpPr/>
          <p:nvPr/>
        </p:nvCxnSpPr>
        <p:spPr>
          <a:xfrm flipV="1">
            <a:off x="2987824" y="2060168"/>
            <a:ext cx="3672407" cy="72076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p:cNvCxnSpPr/>
          <p:nvPr/>
        </p:nvCxnSpPr>
        <p:spPr>
          <a:xfrm>
            <a:off x="2987824" y="2780928"/>
            <a:ext cx="3662260" cy="108012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147" name="Picture 3" descr="C:\Users\Kosterm\Downloads\shutterstock_140946124.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rot="634897">
            <a:off x="6838242" y="1037381"/>
            <a:ext cx="1153732" cy="20455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Kosterm\Downloads\shutterstock_756860899.jpg"/>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6650084" y="3392996"/>
            <a:ext cx="2103533" cy="2988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455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smtClean="0"/>
              <a:t>de expert</a:t>
            </a:r>
            <a:endParaRPr lang="nl-NL" sz="8000" b="1" u="sng" dirty="0"/>
          </a:p>
        </p:txBody>
      </p:sp>
      <p:pic>
        <p:nvPicPr>
          <p:cNvPr id="8194" name="Picture 2" descr="C:\Users\Kosterm\Downloads\shutterstock_13135504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566851"/>
            <a:ext cx="7920880" cy="5291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92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273093" y="42776"/>
            <a:ext cx="9120473" cy="1323439"/>
          </a:xfrm>
          <a:prstGeom prst="rect">
            <a:avLst/>
          </a:prstGeom>
          <a:noFill/>
        </p:spPr>
        <p:txBody>
          <a:bodyPr wrap="square" rtlCol="0">
            <a:spAutoFit/>
          </a:bodyPr>
          <a:lstStyle/>
          <a:p>
            <a:r>
              <a:rPr lang="nl-NL" sz="8000" b="1" u="sng" dirty="0" smtClean="0"/>
              <a:t>de preventie</a:t>
            </a:r>
            <a:endParaRPr lang="nl-NL" sz="8000" b="1" u="sng"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2636912"/>
            <a:ext cx="8957066"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392444"/>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654</Words>
  <Application>Microsoft Office PowerPoint</Application>
  <PresentationFormat>Diavoorstelling (4:3)</PresentationFormat>
  <Paragraphs>156</Paragraphs>
  <Slides>22</Slides>
  <Notes>11</Notes>
  <HiddenSlides>0</HiddenSlides>
  <MMClips>0</MMClips>
  <ScaleCrop>false</ScaleCrop>
  <HeadingPairs>
    <vt:vector size="4" baseType="variant">
      <vt:variant>
        <vt:lpstr>Thema</vt:lpstr>
      </vt:variant>
      <vt:variant>
        <vt:i4>1</vt:i4>
      </vt:variant>
      <vt:variant>
        <vt:lpstr>Diatitels</vt:lpstr>
      </vt:variant>
      <vt:variant>
        <vt:i4>22</vt:i4>
      </vt:variant>
    </vt:vector>
  </HeadingPairs>
  <TitlesOfParts>
    <vt:vector size="23"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Plas - Das, Gerarda van der</dc:creator>
  <cp:lastModifiedBy>Koster, Mariët</cp:lastModifiedBy>
  <cp:revision>19</cp:revision>
  <dcterms:created xsi:type="dcterms:W3CDTF">2019-03-05T11:12:30Z</dcterms:created>
  <dcterms:modified xsi:type="dcterms:W3CDTF">2019-03-05T11:22:06Z</dcterms:modified>
</cp:coreProperties>
</file>