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7" r:id="rId3"/>
    <p:sldId id="289" r:id="rId4"/>
    <p:sldId id="259" r:id="rId5"/>
    <p:sldId id="260" r:id="rId6"/>
    <p:sldId id="264" r:id="rId7"/>
    <p:sldId id="290" r:id="rId8"/>
    <p:sldId id="265" r:id="rId9"/>
    <p:sldId id="266" r:id="rId10"/>
    <p:sldId id="291" r:id="rId11"/>
    <p:sldId id="277" r:id="rId12"/>
    <p:sldId id="278" r:id="rId13"/>
    <p:sldId id="270" r:id="rId14"/>
    <p:sldId id="292" r:id="rId15"/>
    <p:sldId id="293" r:id="rId16"/>
    <p:sldId id="294" r:id="rId17"/>
    <p:sldId id="295" r:id="rId18"/>
    <p:sldId id="285" r:id="rId19"/>
    <p:sldId id="276" r:id="rId20"/>
    <p:sldId id="283" r:id="rId21"/>
    <p:sldId id="296"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1" autoAdjust="0"/>
    <p:restoredTop sz="94671" autoAdjust="0"/>
  </p:normalViewPr>
  <p:slideViewPr>
    <p:cSldViewPr>
      <p:cViewPr>
        <p:scale>
          <a:sx n="70" d="100"/>
          <a:sy n="70" d="100"/>
        </p:scale>
        <p:origin x="-1854"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26-3-2019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26-3-2019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26-3-2019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26-3-2019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26-3-2019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26-3-2019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26-3-2019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26-3-2019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26-3-2019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26-3-2019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26-3-2019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26-3-2019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26-3-2019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900" u="sng" dirty="0" smtClean="0"/>
              <a:t>Semantisatieverhaal:</a:t>
            </a:r>
          </a:p>
          <a:p>
            <a:pPr marL="0" indent="0" fontAlgn="b">
              <a:buNone/>
            </a:pPr>
            <a:r>
              <a:rPr lang="nl-NL" sz="1900" dirty="0" smtClean="0"/>
              <a:t>Een hele tijd geleden was er een erge storm in Nederland. Deze storm begon aan de kust, bij de zee, en trok </a:t>
            </a:r>
            <a:r>
              <a:rPr lang="nl-NL" sz="1900" b="1" u="sng" dirty="0" smtClean="0"/>
              <a:t>landinwaarts</a:t>
            </a:r>
            <a:r>
              <a:rPr lang="nl-NL" sz="1900" dirty="0" smtClean="0"/>
              <a:t>, </a:t>
            </a:r>
            <a:r>
              <a:rPr lang="nl-NL" sz="1900" b="1" i="1" dirty="0" smtClean="0"/>
              <a:t>vanaf de kust of grens het land in</a:t>
            </a:r>
            <a:r>
              <a:rPr lang="nl-NL" sz="1900" dirty="0" smtClean="0"/>
              <a:t>. De storm </a:t>
            </a:r>
            <a:r>
              <a:rPr lang="nl-NL" sz="1900" b="1" u="sng" dirty="0" smtClean="0"/>
              <a:t>richtte</a:t>
            </a:r>
            <a:r>
              <a:rPr lang="nl-NL" sz="1900" dirty="0" smtClean="0"/>
              <a:t> heel veel schade </a:t>
            </a:r>
            <a:r>
              <a:rPr lang="nl-NL" sz="1900" b="1" u="sng" dirty="0" smtClean="0"/>
              <a:t>aan</a:t>
            </a:r>
            <a:r>
              <a:rPr lang="nl-NL" sz="1900" dirty="0" smtClean="0"/>
              <a:t>. Aanrichten betekent </a:t>
            </a:r>
            <a:r>
              <a:rPr lang="nl-NL" sz="1900" b="1" i="1" dirty="0" smtClean="0"/>
              <a:t>zorgen dat iets vervelends gebeurt</a:t>
            </a:r>
            <a:r>
              <a:rPr lang="nl-NL" sz="1900" dirty="0" smtClean="0"/>
              <a:t>. Gelukkig duurde de storm in Nederland toen niet zo lang. Er was wel heel veel schade, maar na de storm kon iedereen gewoon weer naar de supermarkt. In sommige landen is er na een storm of overstroming zoveel schade, dat mensen geen eten meer kunnen krijgen. </a:t>
            </a:r>
            <a:r>
              <a:rPr lang="nl-NL" sz="1900" dirty="0"/>
              <a:t>D</a:t>
            </a:r>
            <a:r>
              <a:rPr lang="nl-NL" sz="1900" dirty="0" smtClean="0"/>
              <a:t>eze mensen kunnen dan </a:t>
            </a:r>
            <a:r>
              <a:rPr lang="nl-NL" sz="1900" b="1" u="sng" dirty="0" smtClean="0"/>
              <a:t>ondervoed</a:t>
            </a:r>
            <a:r>
              <a:rPr lang="nl-NL" sz="1900" dirty="0" smtClean="0"/>
              <a:t> raken, </a:t>
            </a:r>
            <a:r>
              <a:rPr lang="nl-NL" sz="1900" b="1" i="1" dirty="0" smtClean="0"/>
              <a:t>ongezond omdat je lange tijd te weinig voedsel hebt gekregen</a:t>
            </a:r>
            <a:r>
              <a:rPr lang="nl-NL" sz="1900" dirty="0" smtClean="0"/>
              <a:t>. In Nederland kon iedereen gelukkig </a:t>
            </a:r>
            <a:r>
              <a:rPr lang="nl-NL" sz="1900" b="1" u="sng" dirty="0" smtClean="0"/>
              <a:t>voorzien worden van</a:t>
            </a:r>
            <a:r>
              <a:rPr lang="nl-NL" sz="1900" dirty="0" smtClean="0"/>
              <a:t> genoeg eten, iedereen kon genoeg eten </a:t>
            </a:r>
            <a:r>
              <a:rPr lang="nl-NL" sz="1900" b="1" i="1" dirty="0" smtClean="0"/>
              <a:t>krijgen</a:t>
            </a:r>
            <a:r>
              <a:rPr lang="nl-NL" sz="1900" dirty="0" smtClean="0"/>
              <a:t>. Niemand raakte ondervoed. Wat wel heel vervelend was, was dat mijn buurman tijdens de storm </a:t>
            </a:r>
            <a:r>
              <a:rPr lang="nl-NL" sz="1900" b="1" u="sng" dirty="0" smtClean="0"/>
              <a:t>acute</a:t>
            </a:r>
            <a:r>
              <a:rPr lang="nl-NL" sz="1900" dirty="0" smtClean="0"/>
              <a:t> buikpijn kreeg, </a:t>
            </a:r>
            <a:r>
              <a:rPr lang="nl-NL" sz="1900" b="1" i="1" dirty="0" smtClean="0"/>
              <a:t>plotseling en heel heftige</a:t>
            </a:r>
            <a:r>
              <a:rPr lang="nl-NL" sz="1900" dirty="0" smtClean="0"/>
              <a:t> buikpijn. Tijdens de storm konden we hem niet naar het ziekenhuis brengen, maar gelukkig duurde het niet heel lang voordat de storm over was. Toen de storm over was, brachten we de buurman naar het ziekenhuis en zagen we </a:t>
            </a:r>
            <a:r>
              <a:rPr lang="nl-NL" sz="1900" b="1" u="sng" dirty="0" smtClean="0"/>
              <a:t>de omvang</a:t>
            </a:r>
            <a:r>
              <a:rPr lang="nl-NL" sz="1900" dirty="0" smtClean="0"/>
              <a:t> van de schade. </a:t>
            </a:r>
            <a:r>
              <a:rPr lang="nl-NL" sz="1900" b="1" i="1" dirty="0" smtClean="0"/>
              <a:t>De grootte</a:t>
            </a:r>
            <a:r>
              <a:rPr lang="nl-NL" sz="1900" dirty="0" smtClean="0"/>
              <a:t> van de schade. In </a:t>
            </a:r>
            <a:r>
              <a:rPr lang="nl-NL" sz="1900" b="1" u="sng" dirty="0" smtClean="0"/>
              <a:t>de regio</a:t>
            </a:r>
            <a:r>
              <a:rPr lang="nl-NL" sz="1900" dirty="0" smtClean="0"/>
              <a:t>, in </a:t>
            </a:r>
            <a:r>
              <a:rPr lang="nl-NL" sz="1900" b="1" i="1" dirty="0" smtClean="0"/>
              <a:t>het gebied</a:t>
            </a:r>
            <a:r>
              <a:rPr lang="nl-NL" sz="1900" dirty="0" smtClean="0"/>
              <a:t>, waar ik woon was heel veel schade. Er waren bomen omgevallen, dakpannen van huizen gewaaid en straten stonden onder water. Er moest gewerkt worden aan </a:t>
            </a:r>
            <a:r>
              <a:rPr lang="nl-NL" sz="1900" b="1" u="sng" dirty="0" smtClean="0"/>
              <a:t>de wederopbouw</a:t>
            </a:r>
            <a:r>
              <a:rPr lang="nl-NL" sz="1900" dirty="0" smtClean="0"/>
              <a:t>, </a:t>
            </a:r>
            <a:r>
              <a:rPr lang="nl-NL" sz="1900" b="1" i="1" dirty="0" smtClean="0"/>
              <a:t>iets opnieuw opbouwen dat is verwoest</a:t>
            </a:r>
            <a:r>
              <a:rPr lang="nl-NL" sz="1900" dirty="0" smtClean="0"/>
              <a:t>. Huizen werden weer gemaakt, het water werd weggepompt en omgevallen bomen weggehaald. Ook moesten mensen hun huis droogmaken. Sommige mensen hadden zoveel water in hun huis gekregen dat ze geen droge kleding meer hadden. We hebben daarom kleding </a:t>
            </a:r>
            <a:r>
              <a:rPr lang="nl-NL" sz="1900" b="1" u="sng" dirty="0" smtClean="0"/>
              <a:t>gedoneerd</a:t>
            </a:r>
            <a:r>
              <a:rPr lang="nl-NL" sz="1900" dirty="0" smtClean="0"/>
              <a:t>. Doneren betekent </a:t>
            </a:r>
            <a:r>
              <a:rPr lang="nl-NL" sz="1900" b="1" i="1" dirty="0"/>
              <a:t>g</a:t>
            </a:r>
            <a:r>
              <a:rPr lang="nl-NL" sz="1900" b="1" i="1" dirty="0" smtClean="0"/>
              <a:t>even aan een goed doel</a:t>
            </a:r>
            <a:r>
              <a:rPr lang="nl-NL" sz="1900" dirty="0" smtClean="0"/>
              <a:t>. Het opruimen werd even </a:t>
            </a:r>
            <a:r>
              <a:rPr lang="nl-NL" sz="1900" b="1" u="sng" dirty="0" smtClean="0"/>
              <a:t>gestaakt</a:t>
            </a:r>
            <a:r>
              <a:rPr lang="nl-NL" sz="1900" dirty="0" smtClean="0"/>
              <a:t>, </a:t>
            </a:r>
            <a:r>
              <a:rPr lang="nl-NL" sz="1900" b="1" i="1" dirty="0" smtClean="0"/>
              <a:t>gestopt</a:t>
            </a:r>
            <a:r>
              <a:rPr lang="nl-NL" sz="1900" dirty="0" smtClean="0"/>
              <a:t>, omdat we onze buurman weer uit het ziekenhuis op konden halen. Gelukkig was het niet ernstig. Hebben jullie wel eens een storm meegemaakt?</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3093" y="42776"/>
            <a:ext cx="9120473" cy="1323439"/>
          </a:xfrm>
          <a:prstGeom prst="rect">
            <a:avLst/>
          </a:prstGeom>
          <a:noFill/>
        </p:spPr>
        <p:txBody>
          <a:bodyPr wrap="square" rtlCol="0">
            <a:spAutoFit/>
          </a:bodyPr>
          <a:lstStyle/>
          <a:p>
            <a:r>
              <a:rPr lang="nl-NL" sz="8000" b="1" u="sng" dirty="0" smtClean="0"/>
              <a:t>de wederopbouw</a:t>
            </a:r>
            <a:endParaRPr lang="nl-NL" sz="8000" b="1" u="sng" dirty="0"/>
          </a:p>
        </p:txBody>
      </p:sp>
      <p:pic>
        <p:nvPicPr>
          <p:cNvPr id="4098" name="Picture 2" descr="C:\Users\Kosterm\Downloads\shutterstock_134792729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96" y="2415654"/>
            <a:ext cx="4574099" cy="42537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osterm\Downloads\shutterstock_124947964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67944" y="3068960"/>
            <a:ext cx="4958918" cy="331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54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doneren</a:t>
            </a:r>
            <a:endParaRPr lang="nl-NL" sz="8000" b="1" u="sng" dirty="0"/>
          </a:p>
        </p:txBody>
      </p:sp>
      <p:pic>
        <p:nvPicPr>
          <p:cNvPr id="9218" name="Picture 2" descr="C:\Users\Kosterm\Downloads\shutterstock_105264509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5" y="1412776"/>
            <a:ext cx="7568009" cy="505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84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staken</a:t>
            </a:r>
            <a:endParaRPr lang="nl-NL" sz="8000" b="1" u="sng" dirty="0"/>
          </a:p>
        </p:txBody>
      </p:sp>
      <p:pic>
        <p:nvPicPr>
          <p:cNvPr id="11266" name="Picture 2" descr="C:\Users\Kosterm\Downloads\shutterstock_124353017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331376"/>
            <a:ext cx="6474296" cy="504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84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de storm</a:t>
            </a:r>
            <a:endParaRPr lang="nl-NL" sz="1100" dirty="0">
              <a:effectLst/>
              <a:ea typeface="Calibri"/>
              <a:cs typeface="Times New Roman"/>
            </a:endParaRPr>
          </a:p>
        </p:txBody>
      </p:sp>
      <p:sp>
        <p:nvSpPr>
          <p:cNvPr id="9" name="Text Box 14"/>
          <p:cNvSpPr txBox="1"/>
          <p:nvPr/>
        </p:nvSpPr>
        <p:spPr>
          <a:xfrm>
            <a:off x="2966594" y="406144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smtClean="0">
                <a:latin typeface="Trebuchet MS"/>
                <a:ea typeface="Calibri"/>
                <a:cs typeface="Times New Roman"/>
              </a:rPr>
              <a:t>iets aanrichten</a:t>
            </a:r>
            <a:endParaRPr lang="nl-NL" sz="800" dirty="0">
              <a:effectLst/>
              <a:ea typeface="Calibri"/>
              <a:cs typeface="Times New Roman"/>
            </a:endParaRPr>
          </a:p>
        </p:txBody>
      </p:sp>
      <p:sp>
        <p:nvSpPr>
          <p:cNvPr id="10" name="Text Box 14"/>
          <p:cNvSpPr txBox="1"/>
          <p:nvPr/>
        </p:nvSpPr>
        <p:spPr>
          <a:xfrm>
            <a:off x="5868144" y="335699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effectLst/>
                <a:latin typeface="Trebuchet MS"/>
                <a:ea typeface="Calibri"/>
                <a:cs typeface="Times New Roman"/>
              </a:rPr>
              <a:t>de ravage</a:t>
            </a:r>
            <a:endParaRPr lang="nl-NL" sz="1100" dirty="0">
              <a:effectLst/>
              <a:ea typeface="Calibri"/>
              <a:cs typeface="Times New Roman"/>
            </a:endParaRPr>
          </a:p>
        </p:txBody>
      </p:sp>
      <p:sp>
        <p:nvSpPr>
          <p:cNvPr id="12" name="Text Box 14"/>
          <p:cNvSpPr txBox="1"/>
          <p:nvPr/>
        </p:nvSpPr>
        <p:spPr>
          <a:xfrm>
            <a:off x="3216971" y="4869159"/>
            <a:ext cx="3803301" cy="868383"/>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171126" y="4869160"/>
            <a:ext cx="3849146" cy="868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ervoor zorgen dat er iets vervelends gebeurt</a:t>
            </a:r>
            <a:endParaRPr lang="nl-NL" sz="1050" dirty="0">
              <a:effectLst/>
              <a:latin typeface="Calibri"/>
              <a:ea typeface="Calibri"/>
              <a:cs typeface="Times New Roman"/>
            </a:endParaRPr>
          </a:p>
        </p:txBody>
      </p:sp>
      <p:pic>
        <p:nvPicPr>
          <p:cNvPr id="1026" name="Picture 2" descr="C:\Users\Kosterm\Downloads\shutterstock_7869755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19" y="2636912"/>
            <a:ext cx="2830653" cy="189087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Rechte verbindingslijn met pijl 13"/>
          <p:cNvCxnSpPr/>
          <p:nvPr/>
        </p:nvCxnSpPr>
        <p:spPr>
          <a:xfrm flipV="1">
            <a:off x="2902562" y="2636912"/>
            <a:ext cx="3109598" cy="722974"/>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Kosterm\Downloads\shutterstock_6856118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2160" y="1492181"/>
            <a:ext cx="2791634" cy="186481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4"/>
          <p:cNvSpPr txBox="1"/>
          <p:nvPr/>
        </p:nvSpPr>
        <p:spPr>
          <a:xfrm>
            <a:off x="6058006" y="4271912"/>
            <a:ext cx="2804928" cy="597248"/>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6012160" y="4271913"/>
            <a:ext cx="3131840" cy="43419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de enorme schade</a:t>
            </a:r>
            <a:endParaRPr lang="nl-NL" sz="1050" dirty="0">
              <a:effectLst/>
              <a:latin typeface="Calibri"/>
              <a:ea typeface="Calibri"/>
              <a:cs typeface="Times New Roman"/>
            </a:endParaRPr>
          </a:p>
        </p:txBody>
      </p:sp>
    </p:spTree>
    <p:extLst>
      <p:ext uri="{BB962C8B-B14F-4D97-AF65-F5344CB8AC3E}">
        <p14:creationId xmlns:p14="http://schemas.microsoft.com/office/powerpoint/2010/main" val="2093514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ondervoed</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64495"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overgewicht</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ongezond, omdat je lange tijd te weinig voedsel hebt gekregen</a:t>
            </a: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Deze kinderen zijn </a:t>
            </a:r>
            <a:r>
              <a:rPr lang="nl-NL" sz="2400" i="1" u="sng" dirty="0" smtClean="0">
                <a:solidFill>
                  <a:srgbClr val="387038"/>
                </a:solidFill>
                <a:latin typeface="Trebuchet MS"/>
                <a:ea typeface="Calibri"/>
                <a:cs typeface="Times New Roman"/>
              </a:rPr>
              <a:t>ondervoed</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ongezond, omdat je teveel weegt voor je lengte</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Deze meneer heeft </a:t>
            </a:r>
            <a:r>
              <a:rPr lang="nl-NL" sz="2400" i="1" u="sng" dirty="0" smtClean="0">
                <a:solidFill>
                  <a:srgbClr val="387038"/>
                </a:solidFill>
                <a:latin typeface="Trebuchet MS"/>
                <a:ea typeface="Calibri"/>
                <a:cs typeface="Times New Roman"/>
              </a:rPr>
              <a:t>overgewicht</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descr="C:\Users\Kosterm\Downloads\shutterstock_113293484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02290" y="2636912"/>
            <a:ext cx="1854086" cy="26890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osterm\Downloads\shutterstock_45230435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91680" y="2994834"/>
            <a:ext cx="1670167" cy="234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chronisch</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64495" y="26064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acuut</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iets wat niet overgaat</a:t>
            </a:r>
          </a:p>
          <a:p>
            <a:pPr>
              <a:lnSpc>
                <a:spcPct val="107000"/>
              </a:lnSpc>
              <a:spcAft>
                <a:spcPts val="0"/>
              </a:spcAft>
            </a:pPr>
            <a:endParaRPr lang="nl-NL" sz="2800" dirty="0">
              <a:effectLst/>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Reuma is een </a:t>
            </a:r>
            <a:r>
              <a:rPr lang="nl-NL" sz="2400" i="1" u="sng" dirty="0" smtClean="0">
                <a:solidFill>
                  <a:srgbClr val="387038"/>
                </a:solidFill>
                <a:latin typeface="Trebuchet MS"/>
                <a:ea typeface="Calibri"/>
                <a:cs typeface="Times New Roman"/>
              </a:rPr>
              <a:t>chronische</a:t>
            </a:r>
            <a:r>
              <a:rPr lang="nl-NL" sz="2400" i="1" dirty="0" smtClean="0">
                <a:solidFill>
                  <a:srgbClr val="387038"/>
                </a:solidFill>
                <a:latin typeface="Trebuchet MS"/>
                <a:ea typeface="Calibri"/>
                <a:cs typeface="Times New Roman"/>
              </a:rPr>
              <a:t> ziekte.</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plotseling en heftig (bij ziekte)</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Deze meneer heeft </a:t>
            </a:r>
            <a:r>
              <a:rPr lang="nl-NL" sz="2400" i="1" u="sng" dirty="0" smtClean="0">
                <a:solidFill>
                  <a:srgbClr val="387038"/>
                </a:solidFill>
                <a:latin typeface="Trebuchet MS"/>
                <a:ea typeface="Calibri"/>
                <a:cs typeface="Times New Roman"/>
              </a:rPr>
              <a:t>acute</a:t>
            </a:r>
            <a:r>
              <a:rPr lang="nl-NL" sz="2400" i="1" dirty="0" smtClean="0">
                <a:solidFill>
                  <a:srgbClr val="387038"/>
                </a:solidFill>
                <a:latin typeface="Trebuchet MS"/>
                <a:ea typeface="Calibri"/>
                <a:cs typeface="Times New Roman"/>
              </a:rPr>
              <a:t> buikpijn.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descr="C:\Users\Kosterm\Downloads\shutterstock_129761675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36096" y="2636912"/>
            <a:ext cx="300075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osterm\Downloads\shutterstock_79192202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2636912"/>
            <a:ext cx="388067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34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de regio</a:t>
            </a:r>
            <a:endParaRPr lang="nl-NL" sz="1100" dirty="0">
              <a:effectLst/>
              <a:ea typeface="Calibri"/>
              <a:cs typeface="Times New Roman"/>
            </a:endParaRPr>
          </a:p>
        </p:txBody>
      </p:sp>
      <p:sp>
        <p:nvSpPr>
          <p:cNvPr id="9" name="Text Box 14"/>
          <p:cNvSpPr txBox="1"/>
          <p:nvPr/>
        </p:nvSpPr>
        <p:spPr>
          <a:xfrm>
            <a:off x="2987824" y="393305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het land</a:t>
            </a:r>
            <a:endParaRPr lang="nl-NL" sz="1100" dirty="0">
              <a:effectLst/>
              <a:ea typeface="Calibri"/>
              <a:cs typeface="Times New Roman"/>
            </a:endParaRPr>
          </a:p>
        </p:txBody>
      </p:sp>
      <p:sp>
        <p:nvSpPr>
          <p:cNvPr id="10" name="Text Box 14"/>
          <p:cNvSpPr txBox="1"/>
          <p:nvPr/>
        </p:nvSpPr>
        <p:spPr>
          <a:xfrm>
            <a:off x="5868144" y="348537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het continent</a:t>
            </a:r>
            <a:endParaRPr lang="nl-NL" sz="900" dirty="0">
              <a:effectLst/>
              <a:ea typeface="Calibri"/>
              <a:cs typeface="Times New Roman"/>
            </a:endParaRPr>
          </a:p>
        </p:txBody>
      </p:sp>
      <p:sp>
        <p:nvSpPr>
          <p:cNvPr id="12" name="Text Box 14"/>
          <p:cNvSpPr txBox="1"/>
          <p:nvPr/>
        </p:nvSpPr>
        <p:spPr>
          <a:xfrm>
            <a:off x="328177" y="5445224"/>
            <a:ext cx="2795189" cy="504056"/>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82331" y="5445225"/>
            <a:ext cx="2769027" cy="4320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het gebied</a:t>
            </a:r>
            <a:endParaRPr lang="nl-NL" sz="1100" dirty="0">
              <a:effectLst/>
              <a:latin typeface="Calibri"/>
              <a:ea typeface="Calibri"/>
              <a:cs typeface="Times New Roman"/>
            </a:endParaRPr>
          </a:p>
        </p:txBody>
      </p:sp>
      <p:pic>
        <p:nvPicPr>
          <p:cNvPr id="4098" name="Picture 2" descr="C:\Users\Kosterm\Downloads\shutterstock_79212989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3722" y="1988840"/>
            <a:ext cx="2843808" cy="14219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Kosterm\Downloads\shutterstock_51943882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07475" y="1673605"/>
            <a:ext cx="2006221" cy="22156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osterm\Downloads\shutterstock_51943882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22660" y="2284413"/>
            <a:ext cx="2006221" cy="2215631"/>
          </a:xfrm>
          <a:prstGeom prst="rect">
            <a:avLst/>
          </a:prstGeom>
          <a:noFill/>
          <a:extLst>
            <a:ext uri="{909E8E84-426E-40DD-AFC4-6F175D3DCCD1}">
              <a14:hiddenFill xmlns:a14="http://schemas.microsoft.com/office/drawing/2010/main">
                <a:solidFill>
                  <a:srgbClr val="FFFFFF"/>
                </a:solidFill>
              </a14:hiddenFill>
            </a:ext>
          </a:extLst>
        </p:spPr>
      </p:pic>
      <p:sp>
        <p:nvSpPr>
          <p:cNvPr id="22" name="Ring 21"/>
          <p:cNvSpPr/>
          <p:nvPr/>
        </p:nvSpPr>
        <p:spPr>
          <a:xfrm>
            <a:off x="2013713" y="2710975"/>
            <a:ext cx="360040" cy="360040"/>
          </a:xfrm>
          <a:prstGeom prst="donut">
            <a:avLst>
              <a:gd name="adj" fmla="val 355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Ring 23"/>
          <p:cNvSpPr/>
          <p:nvPr/>
        </p:nvSpPr>
        <p:spPr>
          <a:xfrm>
            <a:off x="7077506" y="1988840"/>
            <a:ext cx="806862" cy="710952"/>
          </a:xfrm>
          <a:prstGeom prst="donut">
            <a:avLst>
              <a:gd name="adj" fmla="val 355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06914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4031873"/>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voorzien worden van</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krijgen</a:t>
            </a: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Iedereen </a:t>
            </a:r>
            <a:r>
              <a:rPr lang="nl-NL" sz="3200" i="1" u="sng" dirty="0" smtClean="0">
                <a:solidFill>
                  <a:srgbClr val="00B050"/>
                </a:solidFill>
                <a:latin typeface="Trebuchet MS" panose="020B0603020202020204" pitchFamily="34" charset="0"/>
              </a:rPr>
              <a:t>werd voorzien</a:t>
            </a:r>
          </a:p>
          <a:p>
            <a:pPr lvl="0"/>
            <a:r>
              <a:rPr lang="nl-NL" sz="3200" i="1" u="sng" dirty="0" smtClean="0">
                <a:solidFill>
                  <a:srgbClr val="00B050"/>
                </a:solidFill>
                <a:latin typeface="Trebuchet MS" panose="020B0603020202020204" pitchFamily="34" charset="0"/>
              </a:rPr>
              <a:t>van</a:t>
            </a:r>
            <a:r>
              <a:rPr lang="nl-NL" sz="3200" i="1" dirty="0" smtClean="0">
                <a:solidFill>
                  <a:srgbClr val="00B050"/>
                </a:solidFill>
                <a:latin typeface="Trebuchet MS" panose="020B0603020202020204" pitchFamily="34" charset="0"/>
              </a:rPr>
              <a:t> eten.</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Kosterm\Downloads\shutterstock_10961917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6721" y="1395002"/>
            <a:ext cx="3449484"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0617" y="4271024"/>
            <a:ext cx="9133383" cy="2554545"/>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staken</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stoppen</a:t>
            </a:r>
          </a:p>
          <a:p>
            <a:pPr lvl="0"/>
            <a:endParaRPr lang="nl-NL" sz="48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Het opruimen werd even </a:t>
            </a:r>
            <a:r>
              <a:rPr lang="nl-NL" sz="3200" i="1" u="sng" dirty="0" smtClean="0">
                <a:solidFill>
                  <a:srgbClr val="00B050"/>
                </a:solidFill>
                <a:latin typeface="Trebuchet MS" panose="020B0603020202020204" pitchFamily="34" charset="0"/>
              </a:rPr>
              <a:t>gestaakt</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12290" name="Picture 2" descr="C:\Users\Kosterm\Downloads\shutterstock_124353017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90828" y="3859819"/>
            <a:ext cx="2355032" cy="235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69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320" y="-27384"/>
            <a:ext cx="9154387" cy="6924973"/>
          </a:xfrm>
          <a:prstGeom prst="rect">
            <a:avLst/>
          </a:prstGeom>
          <a:noFill/>
        </p:spPr>
        <p:txBody>
          <a:bodyPr wrap="square" rtlCol="0">
            <a:spAutoFit/>
          </a:bodyPr>
          <a:lstStyle/>
          <a:p>
            <a:r>
              <a:rPr lang="nl-NL" sz="8000" b="1" u="sng" dirty="0" smtClean="0">
                <a:latin typeface="Trebuchet MS" panose="020B0603020202020204" pitchFamily="34" charset="0"/>
              </a:rPr>
              <a:t>de wederopbouw</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iets opnieuw opbouwen dat is verwoest</a:t>
            </a:r>
            <a:endParaRPr lang="nl-NL" sz="3200" i="1" dirty="0" smtClean="0">
              <a:solidFill>
                <a:srgbClr val="00B050"/>
              </a:solidFill>
              <a:latin typeface="Trebuchet MS" panose="020B0603020202020204" pitchFamily="34" charset="0"/>
            </a:endParaRPr>
          </a:p>
          <a:p>
            <a:endParaRPr lang="nl-NL" sz="32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endParaRPr lang="nl-NL" sz="32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endParaRPr lang="nl-NL" sz="3200" i="1" dirty="0">
              <a:solidFill>
                <a:srgbClr val="00B050"/>
              </a:solidFill>
              <a:latin typeface="Trebuchet MS" panose="020B0603020202020204" pitchFamily="34" charset="0"/>
            </a:endParaRPr>
          </a:p>
          <a:p>
            <a:endParaRPr lang="nl-NL" sz="3200" i="1" dirty="0" smtClean="0">
              <a:solidFill>
                <a:srgbClr val="00B050"/>
              </a:solidFill>
              <a:latin typeface="Trebuchet MS" panose="020B0603020202020204" pitchFamily="34" charset="0"/>
            </a:endParaRPr>
          </a:p>
          <a:p>
            <a:r>
              <a:rPr lang="nl-NL" sz="3200" i="1" dirty="0" smtClean="0">
                <a:solidFill>
                  <a:srgbClr val="00B050"/>
                </a:solidFill>
                <a:latin typeface="Trebuchet MS" panose="020B0603020202020204" pitchFamily="34" charset="0"/>
              </a:rPr>
              <a:t>Na de storm werd er begonnen met </a:t>
            </a:r>
            <a:r>
              <a:rPr lang="nl-NL" sz="3200" i="1" u="sng" dirty="0" smtClean="0">
                <a:solidFill>
                  <a:srgbClr val="00B050"/>
                </a:solidFill>
                <a:latin typeface="Trebuchet MS" panose="020B0603020202020204" pitchFamily="34" charset="0"/>
              </a:rPr>
              <a:t>de wederopbouw</a:t>
            </a:r>
            <a:r>
              <a:rPr lang="nl-NL" sz="3200" i="1" dirty="0" smtClean="0">
                <a:solidFill>
                  <a:srgbClr val="00B050"/>
                </a:solidFill>
                <a:latin typeface="Trebuchet MS" panose="020B0603020202020204" pitchFamily="34" charset="0"/>
              </a:rPr>
              <a:t>.</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Kosterm\Downloads\shutterstock_134792729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520" y="2852936"/>
            <a:ext cx="325213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Kosterm\Downloads\shutterstock_124947964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3928" y="2420888"/>
            <a:ext cx="4958918" cy="331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2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13 – 26 maart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10320" y="-27384"/>
            <a:ext cx="9154387" cy="7094250"/>
          </a:xfrm>
          <a:prstGeom prst="rect">
            <a:avLst/>
          </a:prstGeom>
          <a:noFill/>
        </p:spPr>
        <p:txBody>
          <a:bodyPr wrap="square" rtlCol="0">
            <a:spAutoFit/>
          </a:bodyPr>
          <a:lstStyle/>
          <a:p>
            <a:r>
              <a:rPr lang="nl-NL" sz="8000" b="1" u="sng" dirty="0" smtClean="0">
                <a:latin typeface="Trebuchet MS" panose="020B0603020202020204" pitchFamily="34" charset="0"/>
              </a:rPr>
              <a:t>landinwaarts</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vanaf de kust of grens het land in</a:t>
            </a:r>
          </a:p>
          <a:p>
            <a:endParaRPr lang="nl-NL" sz="5400" dirty="0">
              <a:latin typeface="Trebuchet MS" panose="020B0603020202020204" pitchFamily="34" charset="0"/>
            </a:endParaRPr>
          </a:p>
          <a:p>
            <a:endParaRPr lang="nl-NL" sz="5400" dirty="0" smtClean="0">
              <a:latin typeface="Trebuchet MS" panose="020B0603020202020204" pitchFamily="34" charset="0"/>
            </a:endParaRPr>
          </a:p>
          <a:p>
            <a:endParaRPr lang="nl-NL" sz="4000" dirty="0">
              <a:latin typeface="Trebuchet MS" panose="020B0603020202020204" pitchFamily="34" charset="0"/>
            </a:endParaRPr>
          </a:p>
          <a:p>
            <a:endParaRPr lang="nl-NL" sz="4000" dirty="0" smtClean="0">
              <a:latin typeface="Trebuchet MS" panose="020B0603020202020204" pitchFamily="34" charset="0"/>
            </a:endParaRPr>
          </a:p>
          <a:p>
            <a:endParaRPr lang="nl-NL" sz="5400" dirty="0" smtClean="0">
              <a:latin typeface="Trebuchet MS" panose="020B0603020202020204" pitchFamily="34" charset="0"/>
            </a:endParaRPr>
          </a:p>
          <a:p>
            <a:endParaRPr lang="nl-NL" sz="700"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De storm begon aan de kust en trok </a:t>
            </a:r>
            <a:r>
              <a:rPr lang="nl-NL" sz="3200" i="1" u="sng" dirty="0" smtClean="0">
                <a:solidFill>
                  <a:srgbClr val="00B050"/>
                </a:solidFill>
                <a:latin typeface="Trebuchet MS" panose="020B0603020202020204" pitchFamily="34" charset="0"/>
              </a:rPr>
              <a:t>landinwaarts</a:t>
            </a:r>
            <a:r>
              <a:rPr lang="nl-NL" sz="3200" i="1" dirty="0" smtClean="0">
                <a:solidFill>
                  <a:srgbClr val="00B050"/>
                </a:solidFill>
                <a:latin typeface="Trebuchet MS" panose="020B0603020202020204" pitchFamily="34" charset="0"/>
              </a:rPr>
              <a:t>.</a:t>
            </a:r>
            <a:endParaRPr lang="nl-NL" sz="1050" i="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2060848"/>
            <a:ext cx="347662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10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3293209"/>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omvang</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de grootte</a:t>
            </a: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Na de storm konden </a:t>
            </a:r>
          </a:p>
          <a:p>
            <a:pPr lvl="0"/>
            <a:r>
              <a:rPr lang="nl-NL" sz="3200" i="1" dirty="0" smtClean="0">
                <a:solidFill>
                  <a:srgbClr val="00B050"/>
                </a:solidFill>
                <a:latin typeface="Trebuchet MS" panose="020B0603020202020204" pitchFamily="34" charset="0"/>
              </a:rPr>
              <a:t>we </a:t>
            </a:r>
            <a:r>
              <a:rPr lang="nl-NL" sz="3200" i="1" u="sng" dirty="0" smtClean="0">
                <a:solidFill>
                  <a:srgbClr val="00B050"/>
                </a:solidFill>
                <a:latin typeface="Trebuchet MS" panose="020B0603020202020204" pitchFamily="34" charset="0"/>
              </a:rPr>
              <a:t>de omvang</a:t>
            </a:r>
            <a:r>
              <a:rPr lang="nl-NL" sz="3200" i="1" dirty="0" smtClean="0">
                <a:solidFill>
                  <a:srgbClr val="00B050"/>
                </a:solidFill>
                <a:latin typeface="Trebuchet MS" panose="020B0603020202020204" pitchFamily="34" charset="0"/>
              </a:rPr>
              <a:t> van </a:t>
            </a:r>
          </a:p>
          <a:p>
            <a:pPr lvl="0"/>
            <a:r>
              <a:rPr lang="nl-NL" sz="3200" i="1" dirty="0" smtClean="0">
                <a:solidFill>
                  <a:srgbClr val="00B050"/>
                </a:solidFill>
                <a:latin typeface="Trebuchet MS" panose="020B0603020202020204" pitchFamily="34" charset="0"/>
              </a:rPr>
              <a:t>de schade zien.</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0617" y="3573016"/>
            <a:ext cx="9133383" cy="3108543"/>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doneren</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geven aan een goed doel</a:t>
            </a:r>
          </a:p>
          <a:p>
            <a:pPr lvl="0"/>
            <a:endParaRPr lang="nl-NL" sz="32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Je kon kleding </a:t>
            </a:r>
            <a:r>
              <a:rPr lang="nl-NL" sz="3200" i="1" u="sng" dirty="0" smtClean="0">
                <a:solidFill>
                  <a:srgbClr val="00B050"/>
                </a:solidFill>
                <a:latin typeface="Trebuchet MS" panose="020B0603020202020204" pitchFamily="34" charset="0"/>
              </a:rPr>
              <a:t>doneren</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7" name="Picture 2" descr="C:\Users\Kosterm\Downloads\shutterstock_10546751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2504" y="1374983"/>
            <a:ext cx="3533701" cy="256546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Kosterm\Downloads\shutterstock_105264509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4797152"/>
            <a:ext cx="2969640" cy="198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1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landinwaarts</a:t>
            </a:r>
            <a:endParaRPr lang="nl-NL" sz="8000" b="1" u="sng" dirty="0"/>
          </a:p>
        </p:txBody>
      </p:sp>
      <p:pic>
        <p:nvPicPr>
          <p:cNvPr id="4" name="Picture 2" descr="C:\Users\Kosterm\Downloads\shutterstock_54058835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1046" y="1331376"/>
            <a:ext cx="4464496" cy="54368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echte verbindingslijn met pijl 8"/>
          <p:cNvCxnSpPr/>
          <p:nvPr/>
        </p:nvCxnSpPr>
        <p:spPr>
          <a:xfrm>
            <a:off x="1763688" y="4049792"/>
            <a:ext cx="151216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1403648" y="4653136"/>
            <a:ext cx="151216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a:off x="2075056" y="3284984"/>
            <a:ext cx="151216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2339752" y="2636912"/>
            <a:ext cx="151216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iets aanrichten</a:t>
            </a:r>
            <a:endParaRPr lang="nl-NL" sz="8000" b="1" u="sng" dirty="0"/>
          </a:p>
        </p:txBody>
      </p:sp>
      <p:pic>
        <p:nvPicPr>
          <p:cNvPr id="9" name="Picture 2" descr="C:\Users\Kosterm\Downloads\shutterstock_7869755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575" y="2270432"/>
            <a:ext cx="3711345" cy="247917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met pijl 9"/>
          <p:cNvCxnSpPr/>
          <p:nvPr/>
        </p:nvCxnSpPr>
        <p:spPr>
          <a:xfrm>
            <a:off x="3203848" y="3356992"/>
            <a:ext cx="1296144"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4" descr="C:\Users\Kosterm\Downloads\shutterstock_6856118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8982" y="1847724"/>
            <a:ext cx="4539522" cy="303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683568" y="25814"/>
            <a:ext cx="7740352" cy="1323439"/>
          </a:xfrm>
          <a:prstGeom prst="rect">
            <a:avLst/>
          </a:prstGeom>
          <a:noFill/>
        </p:spPr>
        <p:txBody>
          <a:bodyPr wrap="square" rtlCol="0">
            <a:spAutoFit/>
          </a:bodyPr>
          <a:lstStyle/>
          <a:p>
            <a:r>
              <a:rPr lang="nl-NL" sz="8000" b="1" u="sng" dirty="0" smtClean="0"/>
              <a:t>ondervoed</a:t>
            </a:r>
            <a:endParaRPr lang="nl-NL" sz="8000" b="1" u="sng" dirty="0"/>
          </a:p>
        </p:txBody>
      </p:sp>
      <p:pic>
        <p:nvPicPr>
          <p:cNvPr id="6146" name="Picture 2" descr="C:\Users\Kosterm\Downloads\shutterstock_4523043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0793" y="1349253"/>
            <a:ext cx="3865463" cy="543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428448" cy="1323439"/>
          </a:xfrm>
          <a:prstGeom prst="rect">
            <a:avLst/>
          </a:prstGeom>
          <a:noFill/>
        </p:spPr>
        <p:txBody>
          <a:bodyPr wrap="square" rtlCol="0">
            <a:spAutoFit/>
          </a:bodyPr>
          <a:lstStyle/>
          <a:p>
            <a:r>
              <a:rPr lang="nl-NL" sz="8000" b="1" u="sng" dirty="0" smtClean="0"/>
              <a:t>voorzien worden van</a:t>
            </a:r>
            <a:endParaRPr lang="nl-NL" sz="8000" b="1" u="sng" dirty="0"/>
          </a:p>
        </p:txBody>
      </p:sp>
      <p:pic>
        <p:nvPicPr>
          <p:cNvPr id="7170" name="Picture 2" descr="C:\Users\Kosterm\Downloads\shutterstock_109619173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556792"/>
            <a:ext cx="7344816" cy="490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5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3093" y="42776"/>
            <a:ext cx="9120473" cy="1323439"/>
          </a:xfrm>
          <a:prstGeom prst="rect">
            <a:avLst/>
          </a:prstGeom>
          <a:noFill/>
        </p:spPr>
        <p:txBody>
          <a:bodyPr wrap="square" rtlCol="0">
            <a:spAutoFit/>
          </a:bodyPr>
          <a:lstStyle/>
          <a:p>
            <a:r>
              <a:rPr lang="nl-NL" sz="8000" b="1" u="sng" dirty="0" smtClean="0"/>
              <a:t>acuut</a:t>
            </a:r>
            <a:endParaRPr lang="nl-NL" sz="8000" b="1" u="sng" dirty="0"/>
          </a:p>
        </p:txBody>
      </p:sp>
      <p:pic>
        <p:nvPicPr>
          <p:cNvPr id="2050" name="Picture 2" descr="C:\Users\Kosterm\Downloads\shutterstock_129761675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5" y="1628800"/>
            <a:ext cx="8568382" cy="481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54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omvang</a:t>
            </a:r>
            <a:endParaRPr lang="nl-NL" sz="8000" b="1" u="sng" dirty="0"/>
          </a:p>
        </p:txBody>
      </p:sp>
      <p:pic>
        <p:nvPicPr>
          <p:cNvPr id="3074" name="Picture 2" descr="C:\Users\Kosterm\Downloads\shutterstock_105467514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333" y="1331376"/>
            <a:ext cx="7340019" cy="532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3093" y="42776"/>
            <a:ext cx="9120473" cy="1323439"/>
          </a:xfrm>
          <a:prstGeom prst="rect">
            <a:avLst/>
          </a:prstGeom>
          <a:noFill/>
        </p:spPr>
        <p:txBody>
          <a:bodyPr wrap="square" rtlCol="0">
            <a:spAutoFit/>
          </a:bodyPr>
          <a:lstStyle/>
          <a:p>
            <a:r>
              <a:rPr lang="nl-NL" sz="8000" b="1" u="sng" dirty="0" smtClean="0"/>
              <a:t>de regio</a:t>
            </a:r>
            <a:endParaRPr lang="nl-NL" sz="8000" b="1" u="sng" dirty="0"/>
          </a:p>
        </p:txBody>
      </p:sp>
      <p:pic>
        <p:nvPicPr>
          <p:cNvPr id="5122" name="Picture 2" descr="C:\Users\Kosterm\Downloads\shutterstock_5194388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416581"/>
            <a:ext cx="6696744" cy="5151341"/>
          </a:xfrm>
          <a:prstGeom prst="rect">
            <a:avLst/>
          </a:prstGeom>
          <a:noFill/>
          <a:extLst>
            <a:ext uri="{909E8E84-426E-40DD-AFC4-6F175D3DCCD1}">
              <a14:hiddenFill xmlns:a14="http://schemas.microsoft.com/office/drawing/2010/main">
                <a:solidFill>
                  <a:srgbClr val="FFFFFF"/>
                </a:solidFill>
              </a14:hiddenFill>
            </a:ext>
          </a:extLst>
        </p:spPr>
      </p:pic>
      <p:sp>
        <p:nvSpPr>
          <p:cNvPr id="3" name="Ring 2"/>
          <p:cNvSpPr/>
          <p:nvPr/>
        </p:nvSpPr>
        <p:spPr>
          <a:xfrm>
            <a:off x="4783344" y="2636912"/>
            <a:ext cx="720080" cy="720080"/>
          </a:xfrm>
          <a:prstGeom prst="donut">
            <a:avLst>
              <a:gd name="adj" fmla="val 355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8" name="Rechte verbindingslijn met pijl 7"/>
          <p:cNvCxnSpPr/>
          <p:nvPr/>
        </p:nvCxnSpPr>
        <p:spPr>
          <a:xfrm>
            <a:off x="4211960" y="1556792"/>
            <a:ext cx="756084" cy="115212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553</Words>
  <Application>Microsoft Office PowerPoint</Application>
  <PresentationFormat>Diavoorstelling (4:3)</PresentationFormat>
  <Paragraphs>140</Paragraphs>
  <Slides>21</Slides>
  <Notes>11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Plas - Das, Gerarda van der</cp:lastModifiedBy>
  <cp:revision>101</cp:revision>
  <dcterms:created xsi:type="dcterms:W3CDTF">2019-03-05T11:12:30Z</dcterms:created>
  <dcterms:modified xsi:type="dcterms:W3CDTF">2019-03-26T10:58:26Z</dcterms:modified>
</cp:coreProperties>
</file>