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7" r:id="rId3"/>
    <p:sldId id="279" r:id="rId4"/>
    <p:sldId id="259" r:id="rId5"/>
    <p:sldId id="260" r:id="rId6"/>
    <p:sldId id="264" r:id="rId7"/>
    <p:sldId id="265" r:id="rId8"/>
    <p:sldId id="266" r:id="rId9"/>
    <p:sldId id="282" r:id="rId10"/>
    <p:sldId id="288" r:id="rId11"/>
    <p:sldId id="278" r:id="rId12"/>
    <p:sldId id="277" r:id="rId13"/>
    <p:sldId id="270" r:id="rId14"/>
    <p:sldId id="280" r:id="rId15"/>
    <p:sldId id="281" r:id="rId16"/>
    <p:sldId id="284" r:id="rId17"/>
    <p:sldId id="286" r:id="rId18"/>
    <p:sldId id="287" r:id="rId19"/>
    <p:sldId id="285" r:id="rId20"/>
    <p:sldId id="276" r:id="rId21"/>
    <p:sldId id="283"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1" autoAdjust="0"/>
    <p:restoredTop sz="93606" autoAdjust="0"/>
  </p:normalViewPr>
  <p:slideViewPr>
    <p:cSldViewPr>
      <p:cViewPr>
        <p:scale>
          <a:sx n="70" d="100"/>
          <a:sy n="70" d="100"/>
        </p:scale>
        <p:origin x="-12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19-3-2019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19-3-2019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19-3-2019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19-3-2019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smtClean="0"/>
              <a:t>Semantisatieverhaal:</a:t>
            </a:r>
          </a:p>
          <a:p>
            <a:pPr marL="0" indent="0" fontAlgn="b">
              <a:buNone/>
            </a:pPr>
            <a:r>
              <a:rPr lang="nl-NL" sz="2000" dirty="0" smtClean="0"/>
              <a:t>Weet je wat ik heel graag zou willen? Een eigen vliegtuig. Dat ik ‘s ochtends in mijn vliegtuig kan stappen en zo naar school kan vliegen. Het hoeft geen groot vliegtuig te zijn hoor. Gewoon een klein sportvliegtuigje. Of misschien een </a:t>
            </a:r>
            <a:r>
              <a:rPr lang="nl-NL" sz="2000" b="1" u="sng" dirty="0" smtClean="0"/>
              <a:t>transportvliegtuig</a:t>
            </a:r>
            <a:r>
              <a:rPr lang="nl-NL" sz="2000" dirty="0" smtClean="0"/>
              <a:t>, dat is </a:t>
            </a:r>
            <a:r>
              <a:rPr lang="nl-NL" sz="2000" b="1" i="1" dirty="0" smtClean="0"/>
              <a:t>een vliegtuig voor het vervoeren van spullen</a:t>
            </a:r>
            <a:r>
              <a:rPr lang="nl-NL" sz="2000" dirty="0" smtClean="0"/>
              <a:t>. Mijn auto kan dan </a:t>
            </a:r>
            <a:r>
              <a:rPr lang="nl-NL" sz="2000" b="1" u="sng" dirty="0" smtClean="0"/>
              <a:t>plaats maken voor</a:t>
            </a:r>
            <a:r>
              <a:rPr lang="nl-NL" sz="2000" dirty="0" smtClean="0"/>
              <a:t> een vliegtuig. Mijn auto </a:t>
            </a:r>
            <a:r>
              <a:rPr lang="nl-NL" sz="2000" b="1" i="1" dirty="0" smtClean="0"/>
              <a:t>wordt dan vervangen door </a:t>
            </a:r>
            <a:r>
              <a:rPr lang="nl-NL" sz="2000" dirty="0" smtClean="0"/>
              <a:t>een vliegtuig. Ik denk dat mijn reis naar school dan veel minder tijd </a:t>
            </a:r>
            <a:r>
              <a:rPr lang="nl-NL" sz="2000" b="1" u="sng" dirty="0" smtClean="0"/>
              <a:t>in beslag neemt</a:t>
            </a:r>
            <a:r>
              <a:rPr lang="nl-NL" sz="2000" dirty="0" smtClean="0"/>
              <a:t>, dat het veel minder tijd </a:t>
            </a:r>
            <a:r>
              <a:rPr lang="nl-NL" sz="2000" b="1" i="1" dirty="0" smtClean="0"/>
              <a:t>kost</a:t>
            </a:r>
            <a:r>
              <a:rPr lang="nl-NL" sz="2000" dirty="0" smtClean="0"/>
              <a:t>. Voor het milieu kan je veel </a:t>
            </a:r>
            <a:r>
              <a:rPr lang="nl-NL" sz="2000" dirty="0"/>
              <a:t>beter met de fiets of met de trein gaan, dat is </a:t>
            </a:r>
            <a:r>
              <a:rPr lang="nl-NL" sz="2000" b="1" u="sng" dirty="0" smtClean="0"/>
              <a:t>duurzaam</a:t>
            </a:r>
            <a:r>
              <a:rPr lang="nl-NL" sz="2000" dirty="0"/>
              <a:t>, dat betekent </a:t>
            </a:r>
            <a:r>
              <a:rPr lang="nl-NL" sz="2000" b="1" i="1" dirty="0"/>
              <a:t>met zo min mogelijk schade aan het milieu</a:t>
            </a:r>
            <a:r>
              <a:rPr lang="nl-NL" sz="2000" dirty="0"/>
              <a:t>. </a:t>
            </a:r>
            <a:r>
              <a:rPr lang="nl-NL" sz="2000" dirty="0" smtClean="0"/>
              <a:t>Een vliegtuig is niet zo duurzaam. In Nederland zijn er veel mensen die elke dag met de fiets naar hun werk gaan. Maar ook </a:t>
            </a:r>
            <a:r>
              <a:rPr lang="nl-NL" sz="2000" b="1" u="sng" dirty="0" smtClean="0"/>
              <a:t>tal van</a:t>
            </a:r>
            <a:r>
              <a:rPr lang="nl-NL" sz="2000" dirty="0" smtClean="0"/>
              <a:t> mensen, </a:t>
            </a:r>
            <a:r>
              <a:rPr lang="nl-NL" sz="2000" b="1" i="1" dirty="0" smtClean="0"/>
              <a:t>heel veel</a:t>
            </a:r>
            <a:r>
              <a:rPr lang="nl-NL" sz="2000" dirty="0" smtClean="0"/>
              <a:t> mensen, gaan met de auto. Vaak </a:t>
            </a:r>
            <a:r>
              <a:rPr lang="nl-NL" sz="2000" dirty="0"/>
              <a:t>is er </a:t>
            </a:r>
            <a:r>
              <a:rPr lang="nl-NL" sz="2000" b="1" u="sng" dirty="0"/>
              <a:t>een overschot aan</a:t>
            </a:r>
            <a:r>
              <a:rPr lang="nl-NL" sz="2000" dirty="0"/>
              <a:t> auto’s op de weg, </a:t>
            </a:r>
            <a:r>
              <a:rPr lang="nl-NL" sz="2000" b="1" i="1" dirty="0"/>
              <a:t>te veel</a:t>
            </a:r>
            <a:r>
              <a:rPr lang="nl-NL" sz="2000" dirty="0"/>
              <a:t> auto’s. </a:t>
            </a:r>
            <a:r>
              <a:rPr lang="nl-NL" sz="2000" dirty="0" smtClean="0"/>
              <a:t>Met de auto naar je werk gaan, heeft veel voordelen. Je zit lekker droog en je bent snel. </a:t>
            </a:r>
            <a:r>
              <a:rPr lang="nl-NL" sz="2000" b="1" u="sng" dirty="0" smtClean="0"/>
              <a:t>De keerzijde</a:t>
            </a:r>
            <a:r>
              <a:rPr lang="nl-NL" sz="2000" dirty="0" smtClean="0"/>
              <a:t>, </a:t>
            </a:r>
            <a:r>
              <a:rPr lang="nl-NL" sz="2000" b="1" i="1" dirty="0" smtClean="0"/>
              <a:t>het nadeel, de minder mooie kant</a:t>
            </a:r>
            <a:r>
              <a:rPr lang="nl-NL" sz="2000" dirty="0" smtClean="0"/>
              <a:t>, zijn de files. Met de auto sta je vaak in de file. Weten jullie hoeveel auto’s er in Nederland zijn? Ik heb het opgezocht en het zijn er </a:t>
            </a:r>
            <a:r>
              <a:rPr lang="nl-NL" sz="2000" b="1" u="sng" dirty="0" smtClean="0"/>
              <a:t>exact</a:t>
            </a:r>
            <a:r>
              <a:rPr lang="nl-NL" sz="2000" dirty="0" smtClean="0"/>
              <a:t>, </a:t>
            </a:r>
            <a:r>
              <a:rPr lang="nl-NL" sz="2000" b="1" i="1" dirty="0" smtClean="0"/>
              <a:t>precies</a:t>
            </a:r>
            <a:r>
              <a:rPr lang="nl-NL" sz="2000" dirty="0" smtClean="0"/>
              <a:t>, 9.889.079. Dat is veel hè! Dat zijn er circa, ongeveer 10 miljoen! Ik ken iemand die helemaal gek is op auto’s</a:t>
            </a:r>
            <a:r>
              <a:rPr lang="nl-NL" sz="2000" dirty="0"/>
              <a:t>. Zijn hele huis </a:t>
            </a:r>
            <a:r>
              <a:rPr lang="nl-NL" sz="2000" b="1" u="sng" dirty="0"/>
              <a:t>staat in het teken van</a:t>
            </a:r>
            <a:r>
              <a:rPr lang="nl-NL" sz="2000" dirty="0"/>
              <a:t> auto’s. In het teken staan van betekent </a:t>
            </a:r>
            <a:r>
              <a:rPr lang="nl-NL" sz="2000" b="1" i="1" dirty="0"/>
              <a:t>ergens om gaan</a:t>
            </a:r>
            <a:r>
              <a:rPr lang="nl-NL" sz="2000" dirty="0"/>
              <a:t>. Hij heeft zelfs een muur vol met nummerborden. Bijzonder hè</a:t>
            </a:r>
            <a:r>
              <a:rPr lang="nl-NL" sz="2000" dirty="0" smtClean="0"/>
              <a:t>? Hij </a:t>
            </a:r>
            <a:r>
              <a:rPr lang="nl-NL" sz="2000" dirty="0"/>
              <a:t>heeft ook een hele oude auto. Deze auto </a:t>
            </a:r>
            <a:r>
              <a:rPr lang="nl-NL" sz="2000" b="1" u="sng" dirty="0"/>
              <a:t>stamt uit</a:t>
            </a:r>
            <a:r>
              <a:rPr lang="nl-NL" sz="2000" dirty="0"/>
              <a:t> 1920, die </a:t>
            </a:r>
            <a:r>
              <a:rPr lang="nl-NL" sz="2000" b="1" i="1" dirty="0"/>
              <a:t>komt uit</a:t>
            </a:r>
            <a:r>
              <a:rPr lang="nl-NL" sz="2000" dirty="0"/>
              <a:t> 1920. Die auto is dus bijna 100 jaar oud! </a:t>
            </a:r>
            <a:r>
              <a:rPr lang="nl-NL" sz="2000" dirty="0" smtClean="0"/>
              <a:t>Hoe zouden jullie het liefst naar school willen?</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circa</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exact</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ongeveer</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4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smtClean="0">
                <a:solidFill>
                  <a:srgbClr val="387038"/>
                </a:solidFill>
                <a:latin typeface="Trebuchet MS"/>
                <a:ea typeface="Calibri"/>
                <a:cs typeface="Times New Roman"/>
              </a:rPr>
              <a:t>In Nederland rijden er </a:t>
            </a:r>
            <a:r>
              <a:rPr lang="nl-NL" sz="2400" i="1" u="sng" dirty="0" smtClean="0">
                <a:solidFill>
                  <a:srgbClr val="387038"/>
                </a:solidFill>
                <a:latin typeface="Trebuchet MS"/>
                <a:ea typeface="Calibri"/>
                <a:cs typeface="Times New Roman"/>
              </a:rPr>
              <a:t>circa</a:t>
            </a:r>
            <a:r>
              <a:rPr lang="nl-NL" sz="2400" i="1" dirty="0" smtClean="0">
                <a:solidFill>
                  <a:srgbClr val="387038"/>
                </a:solidFill>
                <a:latin typeface="Trebuchet MS"/>
                <a:ea typeface="Calibri"/>
                <a:cs typeface="Times New Roman"/>
              </a:rPr>
              <a:t> 10 miljoen auto’s.</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precies</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In Nederland rijden er </a:t>
            </a:r>
            <a:r>
              <a:rPr lang="nl-NL" sz="2400" i="1" u="sng" dirty="0" smtClean="0">
                <a:solidFill>
                  <a:srgbClr val="387038"/>
                </a:solidFill>
                <a:latin typeface="Trebuchet MS"/>
                <a:ea typeface="Calibri"/>
                <a:cs typeface="Times New Roman"/>
              </a:rPr>
              <a:t>exact</a:t>
            </a:r>
            <a:r>
              <a:rPr lang="nl-NL" sz="2400" i="1" dirty="0" smtClean="0">
                <a:solidFill>
                  <a:srgbClr val="387038"/>
                </a:solidFill>
                <a:latin typeface="Trebuchet MS"/>
                <a:ea typeface="Calibri"/>
                <a:cs typeface="Times New Roman"/>
              </a:rPr>
              <a:t> 9.889.079 auto’s.</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5122" name="Picture 2" descr="C:\Users\Kosterm\Downloads\shutterstock_119282214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4239" y="2276871"/>
            <a:ext cx="1963545" cy="2980331"/>
          </a:xfrm>
          <a:prstGeom prst="rect">
            <a:avLst/>
          </a:prstGeom>
          <a:noFill/>
          <a:extLst>
            <a:ext uri="{909E8E84-426E-40DD-AFC4-6F175D3DCCD1}">
              <a14:hiddenFill xmlns:a14="http://schemas.microsoft.com/office/drawing/2010/main">
                <a:solidFill>
                  <a:srgbClr val="FFFFFF"/>
                </a:solidFill>
              </a14:hiddenFill>
            </a:ext>
          </a:extLst>
        </p:spPr>
      </p:pic>
      <p:sp>
        <p:nvSpPr>
          <p:cNvPr id="9" name="Toelichting met afgeronde rechthoek 8"/>
          <p:cNvSpPr/>
          <p:nvPr/>
        </p:nvSpPr>
        <p:spPr>
          <a:xfrm>
            <a:off x="2391506" y="2114563"/>
            <a:ext cx="1748446" cy="1098413"/>
          </a:xfrm>
          <a:prstGeom prst="wedgeRoundRectCallout">
            <a:avLst>
              <a:gd name="adj1" fmla="val -84839"/>
              <a:gd name="adj2" fmla="val 562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latin typeface="Aharoni" panose="02010803020104030203" pitchFamily="2" charset="-79"/>
                <a:cs typeface="Aharoni" panose="02010803020104030203" pitchFamily="2" charset="-79"/>
              </a:rPr>
              <a:t>Er rijden circa 10 miljoen auto’s.</a:t>
            </a:r>
            <a:endParaRPr lang="nl-NL" dirty="0">
              <a:solidFill>
                <a:schemeClr val="tx1"/>
              </a:solidFill>
              <a:latin typeface="Aharoni" panose="02010803020104030203" pitchFamily="2" charset="-79"/>
              <a:cs typeface="Aharoni" panose="02010803020104030203" pitchFamily="2" charset="-79"/>
            </a:endParaRPr>
          </a:p>
        </p:txBody>
      </p:sp>
      <p:pic>
        <p:nvPicPr>
          <p:cNvPr id="5123" name="Picture 3" descr="C:\Users\Kosterm\Downloads\shutterstock_69790158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8199" y="2449254"/>
            <a:ext cx="3946003" cy="2635930"/>
          </a:xfrm>
          <a:prstGeom prst="rect">
            <a:avLst/>
          </a:prstGeom>
          <a:noFill/>
          <a:extLst>
            <a:ext uri="{909E8E84-426E-40DD-AFC4-6F175D3DCCD1}">
              <a14:hiddenFill xmlns:a14="http://schemas.microsoft.com/office/drawing/2010/main">
                <a:solidFill>
                  <a:srgbClr val="FFFFFF"/>
                </a:solidFill>
              </a14:hiddenFill>
            </a:ext>
          </a:extLst>
        </p:spPr>
      </p:pic>
      <p:sp>
        <p:nvSpPr>
          <p:cNvPr id="19" name="Toelichting met afgeronde rechthoek 18"/>
          <p:cNvSpPr/>
          <p:nvPr/>
        </p:nvSpPr>
        <p:spPr>
          <a:xfrm>
            <a:off x="7045756" y="1900047"/>
            <a:ext cx="1748446" cy="1098413"/>
          </a:xfrm>
          <a:prstGeom prst="wedgeRoundRectCallout">
            <a:avLst>
              <a:gd name="adj1" fmla="val -57519"/>
              <a:gd name="adj2" fmla="val 910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latin typeface="Aharoni" panose="02010803020104030203" pitchFamily="2" charset="-79"/>
                <a:cs typeface="Aharoni" panose="02010803020104030203" pitchFamily="2" charset="-79"/>
              </a:rPr>
              <a:t>Er rijden exact 9.889.079 auto’s.</a:t>
            </a:r>
            <a:endParaRPr lang="nl-NL"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12648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261884"/>
          </a:xfrm>
          <a:prstGeom prst="rect">
            <a:avLst/>
          </a:prstGeom>
          <a:noFill/>
        </p:spPr>
        <p:txBody>
          <a:bodyPr wrap="square" rtlCol="0">
            <a:spAutoFit/>
          </a:bodyPr>
          <a:lstStyle/>
          <a:p>
            <a:r>
              <a:rPr lang="nl-NL" sz="7600" b="1" u="sng" dirty="0" smtClean="0"/>
              <a:t>in het teken staan van</a:t>
            </a:r>
            <a:endParaRPr lang="nl-NL" sz="7600" b="1" u="sng" dirty="0"/>
          </a:p>
        </p:txBody>
      </p:sp>
      <p:pic>
        <p:nvPicPr>
          <p:cNvPr id="9218" name="Picture 2" descr="C:\Users\Kosterm\Downloads\shutterstock_10371005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1412776"/>
            <a:ext cx="776134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84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stammen uit</a:t>
            </a:r>
            <a:endParaRPr lang="nl-NL" sz="8000" b="1" u="sng" dirty="0"/>
          </a:p>
        </p:txBody>
      </p:sp>
      <p:pic>
        <p:nvPicPr>
          <p:cNvPr id="7170" name="Picture 2" descr="C:\Users\Kosterm\Downloads\shutterstock_5990241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2356" y="1331376"/>
            <a:ext cx="7128792" cy="534659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131840" y="2132856"/>
            <a:ext cx="1120820" cy="769441"/>
          </a:xfrm>
          <a:prstGeom prst="rect">
            <a:avLst/>
          </a:prstGeom>
          <a:noFill/>
        </p:spPr>
        <p:txBody>
          <a:bodyPr wrap="none" rtlCol="0">
            <a:spAutoFit/>
          </a:bodyPr>
          <a:lstStyle/>
          <a:p>
            <a:r>
              <a:rPr lang="nl-NL" sz="4400" dirty="0" smtClean="0">
                <a:latin typeface="Aharoni" panose="02010803020104030203" pitchFamily="2" charset="-79"/>
                <a:cs typeface="Aharoni" panose="02010803020104030203" pitchFamily="2" charset="-79"/>
              </a:rPr>
              <a:t>1920</a:t>
            </a:r>
            <a:endParaRPr lang="nl-NL"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55084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68278" y="378411"/>
            <a:ext cx="374793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68278" y="327948"/>
            <a:ext cx="3747938"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het vliegtuig</a:t>
            </a:r>
            <a:endParaRPr lang="nl-NL" sz="1100" dirty="0">
              <a:effectLst/>
              <a:latin typeface="Calibri"/>
              <a:ea typeface="Calibri"/>
              <a:cs typeface="Times New Roman"/>
            </a:endParaRPr>
          </a:p>
        </p:txBody>
      </p:sp>
      <p:sp>
        <p:nvSpPr>
          <p:cNvPr id="7" name="Text Box 14"/>
          <p:cNvSpPr txBox="1"/>
          <p:nvPr/>
        </p:nvSpPr>
        <p:spPr>
          <a:xfrm>
            <a:off x="323528" y="3753036"/>
            <a:ext cx="2664296" cy="9421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75977" y="3645024"/>
            <a:ext cx="2690805" cy="101388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sportvliegtuig</a:t>
            </a:r>
            <a:endParaRPr lang="nl-NL" sz="1000" dirty="0">
              <a:effectLst/>
              <a:latin typeface="Calibri"/>
              <a:ea typeface="Calibri"/>
              <a:cs typeface="Times New Roman"/>
            </a:endParaRPr>
          </a:p>
        </p:txBody>
      </p:sp>
      <p:sp>
        <p:nvSpPr>
          <p:cNvPr id="9" name="Text Box 14"/>
          <p:cNvSpPr txBox="1"/>
          <p:nvPr/>
        </p:nvSpPr>
        <p:spPr>
          <a:xfrm>
            <a:off x="3098359" y="3753036"/>
            <a:ext cx="2769785" cy="9421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033999" y="3645024"/>
            <a:ext cx="3035878" cy="94214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a:t>
            </a:r>
            <a:r>
              <a:rPr lang="nl-NL" sz="3200" dirty="0" err="1" smtClean="0">
                <a:effectLst/>
                <a:latin typeface="Trebuchet MS"/>
                <a:ea typeface="Calibri"/>
                <a:cs typeface="Times New Roman"/>
              </a:rPr>
              <a:t>transport-vliegtuig</a:t>
            </a:r>
            <a:endParaRPr lang="nl-NL" sz="1000" dirty="0">
              <a:effectLst/>
              <a:latin typeface="Calibri"/>
              <a:ea typeface="Calibri"/>
              <a:cs typeface="Times New Roman"/>
            </a:endParaRPr>
          </a:p>
        </p:txBody>
      </p:sp>
      <p:sp>
        <p:nvSpPr>
          <p:cNvPr id="11" name="Text Box 14"/>
          <p:cNvSpPr txBox="1"/>
          <p:nvPr/>
        </p:nvSpPr>
        <p:spPr>
          <a:xfrm>
            <a:off x="6023703" y="3753036"/>
            <a:ext cx="2755246" cy="9421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773570" y="3645024"/>
            <a:ext cx="3255511" cy="92316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zweefvliegtuig</a:t>
            </a:r>
            <a:endParaRPr lang="nl-NL" sz="10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31410" y="3335347"/>
            <a:ext cx="196353" cy="454785"/>
          </a:xfrm>
          <a:prstGeom prst="rect">
            <a:avLst/>
          </a:prstGeom>
        </p:spPr>
      </p:pic>
      <p:pic>
        <p:nvPicPr>
          <p:cNvPr id="1027" name="Picture 3" descr="C:\Users\Kosterm\Downloads\shutterstock_54418915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9553" y="4754905"/>
            <a:ext cx="1998732" cy="119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sterm\Downloads\shutterstock_118233264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28184" y="4754905"/>
            <a:ext cx="2460360" cy="1194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osterm\Downloads\shutterstock_42210721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87824" y="4754905"/>
            <a:ext cx="2946345" cy="119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10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98934"/>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het voordeel</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de keerzijde</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iets wat gunstig is</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4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u="sng" dirty="0" smtClean="0">
                <a:solidFill>
                  <a:srgbClr val="387038"/>
                </a:solidFill>
                <a:latin typeface="Trebuchet MS"/>
                <a:ea typeface="Calibri"/>
                <a:cs typeface="Times New Roman"/>
              </a:rPr>
              <a:t>Het voordeel</a:t>
            </a:r>
            <a:r>
              <a:rPr lang="nl-NL" sz="2400" i="1" dirty="0" smtClean="0">
                <a:solidFill>
                  <a:srgbClr val="387038"/>
                </a:solidFill>
                <a:latin typeface="Trebuchet MS"/>
                <a:ea typeface="Calibri"/>
                <a:cs typeface="Times New Roman"/>
              </a:rPr>
              <a:t> aan de auto is dat je droog zit.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het nadeel, de minder mooie kant</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u="sng" dirty="0" smtClean="0">
                <a:solidFill>
                  <a:srgbClr val="387038"/>
                </a:solidFill>
                <a:latin typeface="Trebuchet MS"/>
                <a:ea typeface="Calibri"/>
                <a:cs typeface="Times New Roman"/>
              </a:rPr>
              <a:t>De keerzijde</a:t>
            </a:r>
            <a:r>
              <a:rPr lang="nl-NL" sz="2400" i="1" dirty="0" smtClean="0">
                <a:solidFill>
                  <a:srgbClr val="387038"/>
                </a:solidFill>
                <a:latin typeface="Trebuchet MS"/>
                <a:ea typeface="Calibri"/>
                <a:cs typeface="Times New Roman"/>
              </a:rPr>
              <a:t> zijn de files.</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descr="C:\Users\Kosterm\Downloads\shutterstock_3838061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589" y="2559944"/>
            <a:ext cx="4003317" cy="26742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osterm\Downloads\shutterstock_18551580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41570" y="2559944"/>
            <a:ext cx="3997366" cy="267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38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2492896"/>
            <a:ext cx="2850773" cy="16561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weinig</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tal van</a:t>
            </a:r>
            <a:endParaRPr lang="nl-NL" sz="1100" dirty="0">
              <a:effectLst/>
              <a:ea typeface="Calibri"/>
              <a:cs typeface="Times New Roman"/>
            </a:endParaRPr>
          </a:p>
        </p:txBody>
      </p:sp>
      <p:sp>
        <p:nvSpPr>
          <p:cNvPr id="10" name="Text Box 14"/>
          <p:cNvSpPr txBox="1"/>
          <p:nvPr/>
        </p:nvSpPr>
        <p:spPr>
          <a:xfrm>
            <a:off x="6012159" y="2338211"/>
            <a:ext cx="287291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een overschot aan</a:t>
            </a:r>
            <a:endParaRPr lang="nl-NL" sz="900" dirty="0">
              <a:effectLst/>
              <a:ea typeface="Calibri"/>
              <a:cs typeface="Times New Roman"/>
            </a:endParaRPr>
          </a:p>
        </p:txBody>
      </p:sp>
      <p:sp>
        <p:nvSpPr>
          <p:cNvPr id="12" name="Text Box 14"/>
          <p:cNvSpPr txBox="1"/>
          <p:nvPr/>
        </p:nvSpPr>
        <p:spPr>
          <a:xfrm>
            <a:off x="6058005" y="4302244"/>
            <a:ext cx="2798471" cy="583684"/>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6012160" y="4302244"/>
            <a:ext cx="2697018"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te veel</a:t>
            </a:r>
            <a:endParaRPr lang="nl-NL" sz="1100" dirty="0">
              <a:effectLst/>
              <a:latin typeface="Calibri"/>
              <a:ea typeface="Calibri"/>
              <a:cs typeface="Times New Roman"/>
            </a:endParaRPr>
          </a:p>
        </p:txBody>
      </p:sp>
      <p:pic>
        <p:nvPicPr>
          <p:cNvPr id="3074" name="Picture 2" descr="C:\Users\Kosterm\Downloads\shutterstock_5081391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1841" y="2002345"/>
            <a:ext cx="2818274" cy="19307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4"/>
          <p:cNvSpPr txBox="1"/>
          <p:nvPr/>
        </p:nvSpPr>
        <p:spPr>
          <a:xfrm>
            <a:off x="3213688" y="4880795"/>
            <a:ext cx="2726465" cy="454713"/>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67843" y="4866673"/>
            <a:ext cx="2697018"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heel veel</a:t>
            </a:r>
            <a:endParaRPr lang="nl-NL" sz="1100" dirty="0">
              <a:effectLst/>
              <a:latin typeface="Calibri"/>
              <a:ea typeface="Calibri"/>
              <a:cs typeface="Times New Roman"/>
            </a:endParaRPr>
          </a:p>
        </p:txBody>
      </p:sp>
      <p:pic>
        <p:nvPicPr>
          <p:cNvPr id="16" name="Picture 2" descr="C:\Users\Kosterm\Downloads\shutterstock_59581027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18944" y="676798"/>
            <a:ext cx="2837532" cy="176154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osterm\Downloads\shutterstock_76997196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528" y="2729901"/>
            <a:ext cx="2707662" cy="17978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4"/>
          <p:cNvSpPr txBox="1"/>
          <p:nvPr/>
        </p:nvSpPr>
        <p:spPr>
          <a:xfrm>
            <a:off x="2195736" y="5451947"/>
            <a:ext cx="4377119"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smtClean="0">
                <a:solidFill>
                  <a:srgbClr val="387038"/>
                </a:solidFill>
                <a:effectLst/>
                <a:latin typeface="Trebuchet MS"/>
                <a:ea typeface="Calibri"/>
                <a:cs typeface="Times New Roman"/>
              </a:rPr>
              <a:t>Er zijn </a:t>
            </a:r>
            <a:r>
              <a:rPr lang="nl-NL" sz="2000" i="1" u="sng" dirty="0" smtClean="0">
                <a:solidFill>
                  <a:srgbClr val="387038"/>
                </a:solidFill>
                <a:effectLst/>
                <a:latin typeface="Trebuchet MS"/>
                <a:ea typeface="Calibri"/>
                <a:cs typeface="Times New Roman"/>
              </a:rPr>
              <a:t>tal van</a:t>
            </a:r>
            <a:r>
              <a:rPr lang="nl-NL" sz="2000" i="1" dirty="0" smtClean="0">
                <a:solidFill>
                  <a:srgbClr val="387038"/>
                </a:solidFill>
                <a:effectLst/>
                <a:latin typeface="Trebuchet MS"/>
                <a:ea typeface="Calibri"/>
                <a:cs typeface="Times New Roman"/>
              </a:rPr>
              <a:t> auto’s op de weg.</a:t>
            </a:r>
            <a:endParaRPr lang="nl-NL" sz="1100" dirty="0">
              <a:effectLst/>
              <a:ea typeface="Calibri"/>
              <a:cs typeface="Times New Roman"/>
            </a:endParaRPr>
          </a:p>
        </p:txBody>
      </p:sp>
      <p:sp>
        <p:nvSpPr>
          <p:cNvPr id="19" name="Text Box 14"/>
          <p:cNvSpPr txBox="1"/>
          <p:nvPr/>
        </p:nvSpPr>
        <p:spPr>
          <a:xfrm>
            <a:off x="6012160" y="4925678"/>
            <a:ext cx="4377119"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Er is </a:t>
            </a:r>
            <a:r>
              <a:rPr lang="nl-NL" sz="2000" i="1" u="sng" dirty="0" smtClean="0">
                <a:solidFill>
                  <a:srgbClr val="387038"/>
                </a:solidFill>
                <a:effectLst/>
                <a:latin typeface="Trebuchet MS"/>
                <a:ea typeface="Calibri"/>
                <a:cs typeface="Times New Roman"/>
              </a:rPr>
              <a:t>een overschot aan </a:t>
            </a:r>
          </a:p>
          <a:p>
            <a:pPr>
              <a:lnSpc>
                <a:spcPct val="107000"/>
              </a:lnSpc>
              <a:spcAft>
                <a:spcPts val="800"/>
              </a:spcAft>
            </a:pPr>
            <a:r>
              <a:rPr lang="nl-NL" sz="2000" i="1" dirty="0" smtClean="0">
                <a:solidFill>
                  <a:srgbClr val="387038"/>
                </a:solidFill>
                <a:effectLst/>
                <a:latin typeface="Trebuchet MS"/>
                <a:ea typeface="Calibri"/>
                <a:cs typeface="Times New Roman"/>
              </a:rPr>
              <a:t>auto’s op de weg.</a:t>
            </a:r>
            <a:endParaRPr lang="nl-NL" sz="1100" dirty="0">
              <a:effectLst/>
              <a:ea typeface="Calibri"/>
              <a:cs typeface="Times New Roman"/>
            </a:endParaRPr>
          </a:p>
        </p:txBody>
      </p:sp>
    </p:spTree>
    <p:extLst>
      <p:ext uri="{BB962C8B-B14F-4D97-AF65-F5344CB8AC3E}">
        <p14:creationId xmlns:p14="http://schemas.microsoft.com/office/powerpoint/2010/main" val="256188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31841" y="2504861"/>
            <a:ext cx="2875468"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225003" y="2492896"/>
            <a:ext cx="278715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smtClean="0">
                <a:effectLst/>
                <a:latin typeface="Trebuchet MS"/>
                <a:ea typeface="Calibri"/>
                <a:cs typeface="Times New Roman"/>
              </a:rPr>
              <a:t>duurzaam</a:t>
            </a:r>
            <a:endParaRPr lang="nl-NL" sz="10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92242" y="4190241"/>
            <a:ext cx="2469861" cy="11829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832399"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duurzame energie</a:t>
            </a:r>
            <a:endParaRPr lang="nl-NL" sz="1050" dirty="0">
              <a:effectLst/>
              <a:ea typeface="Calibri"/>
              <a:cs typeface="Times New Roman"/>
            </a:endParaRPr>
          </a:p>
        </p:txBody>
      </p:sp>
      <p:sp>
        <p:nvSpPr>
          <p:cNvPr id="13" name="Text Box 14"/>
          <p:cNvSpPr txBox="1"/>
          <p:nvPr/>
        </p:nvSpPr>
        <p:spPr>
          <a:xfrm>
            <a:off x="4201624" y="825813"/>
            <a:ext cx="2571462" cy="11427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139952" y="764704"/>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duurzaam vervoer</a:t>
            </a:r>
            <a:endParaRPr lang="nl-NL" sz="1050" dirty="0">
              <a:effectLst/>
              <a:ea typeface="Calibri"/>
              <a:cs typeface="Times New Roman"/>
            </a:endParaRPr>
          </a:p>
        </p:txBody>
      </p:sp>
      <p:sp>
        <p:nvSpPr>
          <p:cNvPr id="15" name="Text Box 14"/>
          <p:cNvSpPr txBox="1"/>
          <p:nvPr/>
        </p:nvSpPr>
        <p:spPr>
          <a:xfrm>
            <a:off x="779156" y="4324861"/>
            <a:ext cx="2628033" cy="10483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21088"/>
            <a:ext cx="2645573" cy="10801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duurzaam materiaal</a:t>
            </a:r>
            <a:endParaRPr lang="nl-NL" sz="1050" dirty="0">
              <a:effectLst/>
              <a:ea typeface="Calibri"/>
              <a:cs typeface="Times New Roman"/>
            </a:endParaRPr>
          </a:p>
        </p:txBody>
      </p:sp>
      <p:sp>
        <p:nvSpPr>
          <p:cNvPr id="23" name="Text Box 14"/>
          <p:cNvSpPr txBox="1"/>
          <p:nvPr/>
        </p:nvSpPr>
        <p:spPr>
          <a:xfrm>
            <a:off x="2330068" y="3212976"/>
            <a:ext cx="4330163" cy="792088"/>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39752" y="3212976"/>
            <a:ext cx="4320479" cy="72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met zo min mogelijk schade aan het milieu</a:t>
            </a:r>
            <a:endParaRPr lang="nl-NL" sz="105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4098" name="Picture 2" descr="C:\Users\Kosterm\Downloads\shutterstock_66722287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0609" y="332656"/>
            <a:ext cx="1709343" cy="170934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osterm\Downloads\shutterstock_56246062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7956" y="2543203"/>
            <a:ext cx="2022515" cy="16058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osterm\Downloads\shutterstock_14717344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4278" y="2978788"/>
            <a:ext cx="1779126" cy="118845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Kosterm\Downloads\shutterstock_9894663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39623" y="4581128"/>
            <a:ext cx="1990943" cy="132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107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circa</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exact</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ongeveer</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4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smtClean="0">
                <a:solidFill>
                  <a:srgbClr val="387038"/>
                </a:solidFill>
                <a:latin typeface="Trebuchet MS"/>
                <a:ea typeface="Calibri"/>
                <a:cs typeface="Times New Roman"/>
              </a:rPr>
              <a:t>In Nederland rijden er </a:t>
            </a:r>
            <a:r>
              <a:rPr lang="nl-NL" sz="2400" i="1" u="sng" dirty="0" smtClean="0">
                <a:solidFill>
                  <a:srgbClr val="387038"/>
                </a:solidFill>
                <a:latin typeface="Trebuchet MS"/>
                <a:ea typeface="Calibri"/>
                <a:cs typeface="Times New Roman"/>
              </a:rPr>
              <a:t>circa</a:t>
            </a:r>
            <a:r>
              <a:rPr lang="nl-NL" sz="2400" i="1" dirty="0" smtClean="0">
                <a:solidFill>
                  <a:srgbClr val="387038"/>
                </a:solidFill>
                <a:latin typeface="Trebuchet MS"/>
                <a:ea typeface="Calibri"/>
                <a:cs typeface="Times New Roman"/>
              </a:rPr>
              <a:t> 10 miljoen auto’s.</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precies</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In Nederland rijden er </a:t>
            </a:r>
            <a:r>
              <a:rPr lang="nl-NL" sz="2400" i="1" u="sng" dirty="0" smtClean="0">
                <a:solidFill>
                  <a:srgbClr val="387038"/>
                </a:solidFill>
                <a:latin typeface="Trebuchet MS"/>
                <a:ea typeface="Calibri"/>
                <a:cs typeface="Times New Roman"/>
              </a:rPr>
              <a:t>exact</a:t>
            </a:r>
            <a:r>
              <a:rPr lang="nl-NL" sz="2400" i="1" dirty="0" smtClean="0">
                <a:solidFill>
                  <a:srgbClr val="387038"/>
                </a:solidFill>
                <a:latin typeface="Trebuchet MS"/>
                <a:ea typeface="Calibri"/>
                <a:cs typeface="Times New Roman"/>
              </a:rPr>
              <a:t> 9.889.079 auto’s.</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5122" name="Picture 2" descr="C:\Users\Kosterm\Downloads\shutterstock_119282214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4239" y="2276871"/>
            <a:ext cx="1963545" cy="2980331"/>
          </a:xfrm>
          <a:prstGeom prst="rect">
            <a:avLst/>
          </a:prstGeom>
          <a:noFill/>
          <a:extLst>
            <a:ext uri="{909E8E84-426E-40DD-AFC4-6F175D3DCCD1}">
              <a14:hiddenFill xmlns:a14="http://schemas.microsoft.com/office/drawing/2010/main">
                <a:solidFill>
                  <a:srgbClr val="FFFFFF"/>
                </a:solidFill>
              </a14:hiddenFill>
            </a:ext>
          </a:extLst>
        </p:spPr>
      </p:pic>
      <p:sp>
        <p:nvSpPr>
          <p:cNvPr id="9" name="Toelichting met afgeronde rechthoek 8"/>
          <p:cNvSpPr/>
          <p:nvPr/>
        </p:nvSpPr>
        <p:spPr>
          <a:xfrm>
            <a:off x="2391506" y="2114563"/>
            <a:ext cx="1748446" cy="1098413"/>
          </a:xfrm>
          <a:prstGeom prst="wedgeRoundRectCallout">
            <a:avLst>
              <a:gd name="adj1" fmla="val -84839"/>
              <a:gd name="adj2" fmla="val 562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latin typeface="Aharoni" panose="02010803020104030203" pitchFamily="2" charset="-79"/>
                <a:cs typeface="Aharoni" panose="02010803020104030203" pitchFamily="2" charset="-79"/>
              </a:rPr>
              <a:t>Er rijden circa 10 miljoen auto’s.</a:t>
            </a:r>
            <a:endParaRPr lang="nl-NL" dirty="0">
              <a:solidFill>
                <a:schemeClr val="tx1"/>
              </a:solidFill>
              <a:latin typeface="Aharoni" panose="02010803020104030203" pitchFamily="2" charset="-79"/>
              <a:cs typeface="Aharoni" panose="02010803020104030203" pitchFamily="2" charset="-79"/>
            </a:endParaRPr>
          </a:p>
        </p:txBody>
      </p:sp>
      <p:pic>
        <p:nvPicPr>
          <p:cNvPr id="5123" name="Picture 3" descr="C:\Users\Kosterm\Downloads\shutterstock_69790158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8199" y="2449254"/>
            <a:ext cx="3946003" cy="2635930"/>
          </a:xfrm>
          <a:prstGeom prst="rect">
            <a:avLst/>
          </a:prstGeom>
          <a:noFill/>
          <a:extLst>
            <a:ext uri="{909E8E84-426E-40DD-AFC4-6F175D3DCCD1}">
              <a14:hiddenFill xmlns:a14="http://schemas.microsoft.com/office/drawing/2010/main">
                <a:solidFill>
                  <a:srgbClr val="FFFFFF"/>
                </a:solidFill>
              </a14:hiddenFill>
            </a:ext>
          </a:extLst>
        </p:spPr>
      </p:pic>
      <p:sp>
        <p:nvSpPr>
          <p:cNvPr id="19" name="Toelichting met afgeronde rechthoek 18"/>
          <p:cNvSpPr/>
          <p:nvPr/>
        </p:nvSpPr>
        <p:spPr>
          <a:xfrm>
            <a:off x="7045756" y="1900047"/>
            <a:ext cx="1748446" cy="1098413"/>
          </a:xfrm>
          <a:prstGeom prst="wedgeRoundRectCallout">
            <a:avLst>
              <a:gd name="adj1" fmla="val -57519"/>
              <a:gd name="adj2" fmla="val 910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latin typeface="Aharoni" panose="02010803020104030203" pitchFamily="2" charset="-79"/>
                <a:cs typeface="Aharoni" panose="02010803020104030203" pitchFamily="2" charset="-79"/>
              </a:rPr>
              <a:t>Er rijden exact 9.889.079 auto’s.</a:t>
            </a:r>
            <a:endParaRPr lang="nl-NL"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33978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6740307"/>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plaats maken voor</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vervangen worden door, ruimte maken voor</a:t>
            </a: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Mijn auto moet </a:t>
            </a:r>
            <a:r>
              <a:rPr lang="nl-NL" sz="3200" i="1" u="sng" dirty="0" smtClean="0">
                <a:solidFill>
                  <a:srgbClr val="00B050"/>
                </a:solidFill>
                <a:latin typeface="Trebuchet MS" panose="020B0603020202020204" pitchFamily="34" charset="0"/>
              </a:rPr>
              <a:t>plaats maken voor</a:t>
            </a:r>
            <a:r>
              <a:rPr lang="nl-NL" sz="3200" i="1" dirty="0" smtClean="0">
                <a:solidFill>
                  <a:srgbClr val="00B050"/>
                </a:solidFill>
                <a:latin typeface="Trebuchet MS" panose="020B0603020202020204" pitchFamily="34" charset="0"/>
              </a:rPr>
              <a:t> een vliegtuig.</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978" y="2996952"/>
            <a:ext cx="881451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6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12 – 19 maart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320" y="-27384"/>
            <a:ext cx="9154387" cy="6694140"/>
          </a:xfrm>
          <a:prstGeom prst="rect">
            <a:avLst/>
          </a:prstGeom>
          <a:noFill/>
        </p:spPr>
        <p:txBody>
          <a:bodyPr wrap="square" rtlCol="0">
            <a:spAutoFit/>
          </a:bodyPr>
          <a:lstStyle/>
          <a:p>
            <a:r>
              <a:rPr lang="nl-NL" sz="8000" b="1" u="sng" dirty="0" smtClean="0">
                <a:latin typeface="Trebuchet MS" panose="020B0603020202020204" pitchFamily="34" charset="0"/>
              </a:rPr>
              <a:t>in beslag nemen</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nodig hebben, kosten</a:t>
            </a:r>
          </a:p>
          <a:p>
            <a:endParaRPr lang="nl-NL" sz="700" dirty="0" smtClean="0">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endParaRPr lang="nl-NL" sz="32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endParaRPr lang="nl-NL" sz="32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endParaRPr lang="nl-NL" sz="32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r>
              <a:rPr lang="nl-NL" sz="3200" i="1" dirty="0" smtClean="0">
                <a:solidFill>
                  <a:srgbClr val="00B050"/>
                </a:solidFill>
                <a:latin typeface="Trebuchet MS" panose="020B0603020202020204" pitchFamily="34" charset="0"/>
              </a:rPr>
              <a:t>Mijn reis naar school zal minder tijd </a:t>
            </a:r>
            <a:r>
              <a:rPr lang="nl-NL" sz="3200" i="1" u="sng" dirty="0" smtClean="0">
                <a:solidFill>
                  <a:srgbClr val="00B050"/>
                </a:solidFill>
                <a:latin typeface="Trebuchet MS" panose="020B0603020202020204" pitchFamily="34" charset="0"/>
              </a:rPr>
              <a:t>in beslag nemen</a:t>
            </a:r>
            <a:r>
              <a:rPr lang="nl-NL" sz="3200" i="1" dirty="0" smtClean="0">
                <a:solidFill>
                  <a:srgbClr val="00B050"/>
                </a:solidFill>
                <a:latin typeface="Trebuchet MS" panose="020B0603020202020204" pitchFamily="34" charset="0"/>
              </a:rPr>
              <a:t> als ik een vliegtuig heb.</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2204864"/>
            <a:ext cx="6984776" cy="338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628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10617" y="3140968"/>
            <a:ext cx="9133383" cy="326243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in het teken staan van</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ergens om gaan</a:t>
            </a:r>
          </a:p>
          <a:p>
            <a:pPr lvl="0"/>
            <a:endParaRPr lang="nl-NL" sz="14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Zijn hele huis </a:t>
            </a:r>
            <a:r>
              <a:rPr lang="nl-NL" sz="3200" i="1" u="sng" dirty="0" smtClean="0">
                <a:solidFill>
                  <a:srgbClr val="00B050"/>
                </a:solidFill>
                <a:latin typeface="Trebuchet MS" panose="020B0603020202020204" pitchFamily="34" charset="0"/>
              </a:rPr>
              <a:t>staat in het teken van</a:t>
            </a:r>
            <a:r>
              <a:rPr lang="nl-NL" sz="3200" i="1" dirty="0" smtClean="0">
                <a:solidFill>
                  <a:srgbClr val="00B050"/>
                </a:solidFill>
                <a:latin typeface="Trebuchet MS" panose="020B0603020202020204" pitchFamily="34" charset="0"/>
              </a:rPr>
              <a:t> auto’s.</a:t>
            </a:r>
            <a:endParaRPr lang="nl-NL" sz="3200" i="1" dirty="0">
              <a:solidFill>
                <a:prstClr val="black"/>
              </a:solidFill>
            </a:endParaRPr>
          </a:p>
        </p:txBody>
      </p:sp>
      <p:sp>
        <p:nvSpPr>
          <p:cNvPr id="7" name="Tekstvak 6"/>
          <p:cNvSpPr txBox="1"/>
          <p:nvPr/>
        </p:nvSpPr>
        <p:spPr>
          <a:xfrm>
            <a:off x="-10320" y="-27384"/>
            <a:ext cx="9154387" cy="2754600"/>
          </a:xfrm>
          <a:prstGeom prst="rect">
            <a:avLst/>
          </a:prstGeom>
          <a:noFill/>
        </p:spPr>
        <p:txBody>
          <a:bodyPr wrap="square" rtlCol="0">
            <a:spAutoFit/>
          </a:bodyPr>
          <a:lstStyle/>
          <a:p>
            <a:r>
              <a:rPr lang="nl-NL" sz="8000" b="1" u="sng" dirty="0" smtClean="0">
                <a:latin typeface="Trebuchet MS" panose="020B0603020202020204" pitchFamily="34" charset="0"/>
              </a:rPr>
              <a:t>stammen uit</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komen uit</a:t>
            </a:r>
          </a:p>
          <a:p>
            <a:endParaRPr lang="nl-NL" sz="700"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Deze auto </a:t>
            </a:r>
            <a:r>
              <a:rPr lang="nl-NL" sz="3200" i="1" u="sng" dirty="0" smtClean="0">
                <a:solidFill>
                  <a:srgbClr val="00B050"/>
                </a:solidFill>
                <a:latin typeface="Trebuchet MS" panose="020B0603020202020204" pitchFamily="34" charset="0"/>
              </a:rPr>
              <a:t>stamt uit</a:t>
            </a:r>
            <a:r>
              <a:rPr lang="nl-NL" sz="3200" i="1" dirty="0" smtClean="0">
                <a:solidFill>
                  <a:srgbClr val="00B050"/>
                </a:solidFill>
                <a:latin typeface="Trebuchet MS" panose="020B0603020202020204" pitchFamily="34" charset="0"/>
              </a:rPr>
              <a:t> 1920.</a:t>
            </a:r>
            <a:endParaRPr lang="nl-NL" sz="1050" i="1"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1268760"/>
            <a:ext cx="342957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C:\Users\Kosterm\Downloads\shutterstock_10371005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7844" y="4509120"/>
            <a:ext cx="1940335"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0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68278" y="378411"/>
            <a:ext cx="374793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68278" y="327948"/>
            <a:ext cx="3747938"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het vliegtuig</a:t>
            </a:r>
            <a:endParaRPr lang="nl-NL" sz="1100" dirty="0">
              <a:effectLst/>
              <a:latin typeface="Calibri"/>
              <a:ea typeface="Calibri"/>
              <a:cs typeface="Times New Roman"/>
            </a:endParaRPr>
          </a:p>
        </p:txBody>
      </p:sp>
      <p:sp>
        <p:nvSpPr>
          <p:cNvPr id="7" name="Text Box 14"/>
          <p:cNvSpPr txBox="1"/>
          <p:nvPr/>
        </p:nvSpPr>
        <p:spPr>
          <a:xfrm>
            <a:off x="323528" y="3753036"/>
            <a:ext cx="2664296" cy="9421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75977" y="3645024"/>
            <a:ext cx="2690805" cy="101388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sportvliegtuig</a:t>
            </a:r>
            <a:endParaRPr lang="nl-NL" sz="1000" dirty="0">
              <a:effectLst/>
              <a:latin typeface="Calibri"/>
              <a:ea typeface="Calibri"/>
              <a:cs typeface="Times New Roman"/>
            </a:endParaRPr>
          </a:p>
        </p:txBody>
      </p:sp>
      <p:sp>
        <p:nvSpPr>
          <p:cNvPr id="9" name="Text Box 14"/>
          <p:cNvSpPr txBox="1"/>
          <p:nvPr/>
        </p:nvSpPr>
        <p:spPr>
          <a:xfrm>
            <a:off x="3098359" y="3753036"/>
            <a:ext cx="2769785" cy="9421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033999" y="3645024"/>
            <a:ext cx="3035878" cy="94214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a:t>
            </a:r>
            <a:r>
              <a:rPr lang="nl-NL" sz="3200" dirty="0" err="1" smtClean="0">
                <a:effectLst/>
                <a:latin typeface="Trebuchet MS"/>
                <a:ea typeface="Calibri"/>
                <a:cs typeface="Times New Roman"/>
              </a:rPr>
              <a:t>transport-vliegtuig</a:t>
            </a:r>
            <a:endParaRPr lang="nl-NL" sz="1000" dirty="0">
              <a:effectLst/>
              <a:latin typeface="Calibri"/>
              <a:ea typeface="Calibri"/>
              <a:cs typeface="Times New Roman"/>
            </a:endParaRPr>
          </a:p>
        </p:txBody>
      </p:sp>
      <p:sp>
        <p:nvSpPr>
          <p:cNvPr id="11" name="Text Box 14"/>
          <p:cNvSpPr txBox="1"/>
          <p:nvPr/>
        </p:nvSpPr>
        <p:spPr>
          <a:xfrm>
            <a:off x="6023703" y="3753036"/>
            <a:ext cx="2755246" cy="9421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773570" y="3645024"/>
            <a:ext cx="3255511" cy="92316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zweefvliegtuig</a:t>
            </a:r>
            <a:endParaRPr lang="nl-NL" sz="10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31410" y="3335347"/>
            <a:ext cx="196353" cy="454785"/>
          </a:xfrm>
          <a:prstGeom prst="rect">
            <a:avLst/>
          </a:prstGeom>
        </p:spPr>
      </p:pic>
      <p:pic>
        <p:nvPicPr>
          <p:cNvPr id="1027" name="Picture 3" descr="C:\Users\Kosterm\Downloads\shutterstock_54418915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9553" y="4754905"/>
            <a:ext cx="1998732" cy="119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sterm\Downloads\shutterstock_118233264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28184" y="4754905"/>
            <a:ext cx="2460360" cy="1194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osterm\Downloads\shutterstock_42210721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87824" y="4754905"/>
            <a:ext cx="2946345" cy="119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88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plaats maken voor</a:t>
            </a:r>
            <a:endParaRPr lang="nl-NL" sz="8000" b="1" u="sng" dirty="0"/>
          </a:p>
        </p:txBody>
      </p:sp>
      <p:pic>
        <p:nvPicPr>
          <p:cNvPr id="1026" name="Picture 2" descr="C:\Users\Kosterm\Downloads\shutterstock_25170112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3928" y="1914492"/>
            <a:ext cx="5083599" cy="33958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sterm\Downloads\shutterstock_68377696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4591" y="2907011"/>
            <a:ext cx="2986747" cy="1410805"/>
          </a:xfrm>
          <a:prstGeom prst="rect">
            <a:avLst/>
          </a:prstGeom>
          <a:noFill/>
          <a:extLst>
            <a:ext uri="{909E8E84-426E-40DD-AFC4-6F175D3DCCD1}">
              <a14:hiddenFill xmlns:a14="http://schemas.microsoft.com/office/drawing/2010/main">
                <a:solidFill>
                  <a:srgbClr val="FFFFFF"/>
                </a:solidFill>
              </a14:hiddenFill>
            </a:ext>
          </a:extLst>
        </p:spPr>
      </p:pic>
      <p:sp>
        <p:nvSpPr>
          <p:cNvPr id="3" name="Vermenigvuldigen 2"/>
          <p:cNvSpPr/>
          <p:nvPr/>
        </p:nvSpPr>
        <p:spPr>
          <a:xfrm>
            <a:off x="331377" y="2276872"/>
            <a:ext cx="2592288" cy="2448272"/>
          </a:xfrm>
          <a:prstGeom prst="mathMultiply">
            <a:avLst>
              <a:gd name="adj1" fmla="val 791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p:cNvCxnSpPr/>
          <p:nvPr/>
        </p:nvCxnSpPr>
        <p:spPr>
          <a:xfrm>
            <a:off x="3251338" y="3612414"/>
            <a:ext cx="1296144"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683568" y="25814"/>
            <a:ext cx="7740352" cy="1323439"/>
          </a:xfrm>
          <a:prstGeom prst="rect">
            <a:avLst/>
          </a:prstGeom>
          <a:noFill/>
        </p:spPr>
        <p:txBody>
          <a:bodyPr wrap="square" rtlCol="0">
            <a:spAutoFit/>
          </a:bodyPr>
          <a:lstStyle/>
          <a:p>
            <a:r>
              <a:rPr lang="nl-NL" sz="8000" b="1" u="sng" dirty="0" smtClean="0"/>
              <a:t>in beslag nemen</a:t>
            </a:r>
            <a:endParaRPr lang="nl-NL" sz="8000" b="1" u="sng" dirty="0"/>
          </a:p>
        </p:txBody>
      </p:sp>
      <p:pic>
        <p:nvPicPr>
          <p:cNvPr id="5122" name="Picture 2" descr="C:\Users\Kosterm\Downloads\shutterstock_43088039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18247" y="1349253"/>
            <a:ext cx="3696345" cy="195273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met pijl 6"/>
          <p:cNvCxnSpPr/>
          <p:nvPr/>
        </p:nvCxnSpPr>
        <p:spPr>
          <a:xfrm>
            <a:off x="4014592" y="2325622"/>
            <a:ext cx="2501624"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4211960" y="4797152"/>
            <a:ext cx="1053444"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descr="C:\Users\Kosterm\Downloads\shutterstock_130371578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38682" y="1349253"/>
            <a:ext cx="754460" cy="8544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Kosterm\Downloads\shutterstock_130371578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61452" y="3925273"/>
            <a:ext cx="570588" cy="6462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osterm\Downloads\shutterstock_25170112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02853" y="3501008"/>
            <a:ext cx="3786539" cy="25294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osterm\Downloads\shutterstock_55312752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588358" y="1437552"/>
            <a:ext cx="2555641" cy="14153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Kosterm\Downloads\shutterstock_55312752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508861" y="4089460"/>
            <a:ext cx="2555641" cy="141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smtClean="0"/>
              <a:t>duurzaam</a:t>
            </a:r>
            <a:endParaRPr lang="nl-NL" sz="8000" b="1" u="sng" dirty="0"/>
          </a:p>
        </p:txBody>
      </p:sp>
      <p:pic>
        <p:nvPicPr>
          <p:cNvPr id="6146" name="Picture 2" descr="C:\Users\Kosterm\Downloads\shutterstock_11505129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1367742"/>
            <a:ext cx="4379272" cy="2925354"/>
          </a:xfrm>
          <a:prstGeom prst="rect">
            <a:avLst/>
          </a:prstGeom>
          <a:noFill/>
          <a:extLst>
            <a:ext uri="{909E8E84-426E-40DD-AFC4-6F175D3DCCD1}">
              <a14:hiddenFill xmlns:a14="http://schemas.microsoft.com/office/drawing/2010/main">
                <a:solidFill>
                  <a:srgbClr val="FFFFFF"/>
                </a:solidFill>
              </a14:hiddenFill>
            </a:ext>
          </a:extLst>
        </p:spPr>
      </p:pic>
      <p:sp>
        <p:nvSpPr>
          <p:cNvPr id="7" name="Vermenigvuldigen 6"/>
          <p:cNvSpPr/>
          <p:nvPr/>
        </p:nvSpPr>
        <p:spPr>
          <a:xfrm>
            <a:off x="6372200" y="1403130"/>
            <a:ext cx="2592288" cy="2448272"/>
          </a:xfrm>
          <a:prstGeom prst="mathMultiply">
            <a:avLst>
              <a:gd name="adj1" fmla="val 79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147" name="Picture 3" descr="C:\Users\Kosterm\Downloads\shutterstock_66722287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975" y="2162000"/>
            <a:ext cx="42484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5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tal van</a:t>
            </a:r>
            <a:endParaRPr lang="nl-NL" sz="8000" b="1" u="sng" dirty="0"/>
          </a:p>
        </p:txBody>
      </p:sp>
      <p:pic>
        <p:nvPicPr>
          <p:cNvPr id="4098" name="Picture 2" descr="C:\Users\Kosterm\Downloads\shutterstock_50813912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331375"/>
            <a:ext cx="7560840" cy="505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3093" y="42776"/>
            <a:ext cx="9120473" cy="1323439"/>
          </a:xfrm>
          <a:prstGeom prst="rect">
            <a:avLst/>
          </a:prstGeom>
          <a:noFill/>
        </p:spPr>
        <p:txBody>
          <a:bodyPr wrap="square" rtlCol="0">
            <a:spAutoFit/>
          </a:bodyPr>
          <a:lstStyle/>
          <a:p>
            <a:r>
              <a:rPr lang="nl-NL" sz="8000" b="1" u="sng" dirty="0" smtClean="0"/>
              <a:t>een overschot aan</a:t>
            </a:r>
            <a:endParaRPr lang="nl-NL" sz="8000" b="1" u="sng" dirty="0"/>
          </a:p>
        </p:txBody>
      </p:sp>
      <p:pic>
        <p:nvPicPr>
          <p:cNvPr id="3074" name="Picture 2" descr="C:\Users\Kosterm\Downloads\shutterstock_5958102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7975" y="1484784"/>
            <a:ext cx="823542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98934"/>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het voordeel</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de keerzijde</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iets wat gunstig is</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4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u="sng" dirty="0" smtClean="0">
                <a:solidFill>
                  <a:srgbClr val="387038"/>
                </a:solidFill>
                <a:latin typeface="Trebuchet MS"/>
                <a:ea typeface="Calibri"/>
                <a:cs typeface="Times New Roman"/>
              </a:rPr>
              <a:t>Het voordeel</a:t>
            </a:r>
            <a:r>
              <a:rPr lang="nl-NL" sz="2400" i="1" dirty="0" smtClean="0">
                <a:solidFill>
                  <a:srgbClr val="387038"/>
                </a:solidFill>
                <a:latin typeface="Trebuchet MS"/>
                <a:ea typeface="Calibri"/>
                <a:cs typeface="Times New Roman"/>
              </a:rPr>
              <a:t> aan de auto is dat je droog zit.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het nadeel, de minder mooie kant</a:t>
            </a: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u="sng" dirty="0" smtClean="0">
                <a:solidFill>
                  <a:srgbClr val="387038"/>
                </a:solidFill>
                <a:latin typeface="Trebuchet MS"/>
                <a:ea typeface="Calibri"/>
                <a:cs typeface="Times New Roman"/>
              </a:rPr>
              <a:t>De keerzijde</a:t>
            </a:r>
            <a:r>
              <a:rPr lang="nl-NL" sz="2400" i="1" dirty="0" smtClean="0">
                <a:solidFill>
                  <a:srgbClr val="387038"/>
                </a:solidFill>
                <a:latin typeface="Trebuchet MS"/>
                <a:ea typeface="Calibri"/>
                <a:cs typeface="Times New Roman"/>
              </a:rPr>
              <a:t> zijn de files.</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descr="C:\Users\Kosterm\Downloads\shutterstock_3838061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589" y="2554984"/>
            <a:ext cx="4003317" cy="26742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osterm\Downloads\shutterstock_18551580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60032" y="2554984"/>
            <a:ext cx="3997366" cy="267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3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606</Words>
  <Application>Microsoft Office PowerPoint</Application>
  <PresentationFormat>Diavoorstelling (4:3)</PresentationFormat>
  <Paragraphs>222</Paragraphs>
  <Slides>21</Slides>
  <Notes>8</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80</cp:revision>
  <dcterms:created xsi:type="dcterms:W3CDTF">2019-03-05T11:12:30Z</dcterms:created>
  <dcterms:modified xsi:type="dcterms:W3CDTF">2019-03-19T10:29:02Z</dcterms:modified>
</cp:coreProperties>
</file>