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3" r:id="rId2"/>
    <p:sldId id="257" r:id="rId3"/>
    <p:sldId id="258" r:id="rId4"/>
    <p:sldId id="259" r:id="rId5"/>
    <p:sldId id="260" r:id="rId6"/>
    <p:sldId id="264" r:id="rId7"/>
    <p:sldId id="265" r:id="rId8"/>
    <p:sldId id="261" r:id="rId9"/>
    <p:sldId id="266" r:id="rId10"/>
    <p:sldId id="279" r:id="rId11"/>
    <p:sldId id="269" r:id="rId12"/>
    <p:sldId id="277" r:id="rId13"/>
    <p:sldId id="270" r:id="rId14"/>
    <p:sldId id="286" r:id="rId15"/>
    <p:sldId id="280" r:id="rId16"/>
    <p:sldId id="281" r:id="rId17"/>
    <p:sldId id="282" r:id="rId18"/>
    <p:sldId id="283" r:id="rId19"/>
    <p:sldId id="287" r:id="rId20"/>
    <p:sldId id="276" r:id="rId21"/>
    <p:sldId id="285" r:id="rId22"/>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61" autoAdjust="0"/>
    <p:restoredTop sz="92185" autoAdjust="0"/>
  </p:normalViewPr>
  <p:slideViewPr>
    <p:cSldViewPr>
      <p:cViewPr>
        <p:scale>
          <a:sx n="70" d="100"/>
          <a:sy n="70" d="100"/>
        </p:scale>
        <p:origin x="-123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EEE719-2132-428F-88C3-601463DE0DD6}" type="datetimeFigureOut">
              <a:rPr lang="nl-NL" smtClean="0"/>
              <a:t>19-3-2019</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3D2238-BC57-49DB-9000-78F2CA072F07}" type="slidenum">
              <a:rPr lang="nl-NL" smtClean="0"/>
              <a:t>‹nr.›</a:t>
            </a:fld>
            <a:endParaRPr lang="nl-NL"/>
          </a:p>
        </p:txBody>
      </p:sp>
    </p:spTree>
    <p:extLst>
      <p:ext uri="{BB962C8B-B14F-4D97-AF65-F5344CB8AC3E}">
        <p14:creationId xmlns:p14="http://schemas.microsoft.com/office/powerpoint/2010/main" val="39991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indent="0" fontAlgn="b">
              <a:buNone/>
            </a:pPr>
            <a:r>
              <a:rPr lang="nl-NL" sz="1200" b="1" i="0" u="none" strike="noStrike" dirty="0" smtClean="0"/>
              <a:t>Slechts </a:t>
            </a:r>
            <a:r>
              <a:rPr lang="nl-NL" sz="1200" b="0" i="0" u="none" strike="noStrike" dirty="0" smtClean="0"/>
              <a:t>niet meer dan</a:t>
            </a:r>
          </a:p>
          <a:p>
            <a:pPr marL="0" indent="0" fontAlgn="b">
              <a:buNone/>
            </a:pPr>
            <a:r>
              <a:rPr lang="nl-NL" sz="1200" b="1" i="0" u="none" strike="noStrike" dirty="0" smtClean="0"/>
              <a:t>De eeuw</a:t>
            </a:r>
            <a:r>
              <a:rPr lang="nl-NL" sz="1200" b="0" i="0" u="none" strike="noStrike" baseline="0" dirty="0" smtClean="0"/>
              <a:t> honderd jaar</a:t>
            </a:r>
          </a:p>
          <a:p>
            <a:pPr marL="0" indent="0" fontAlgn="b">
              <a:buNone/>
            </a:pPr>
            <a:r>
              <a:rPr lang="nl-NL" sz="1200" b="1" i="0" u="none" strike="noStrike" baseline="0" dirty="0" smtClean="0"/>
              <a:t>Boeken </a:t>
            </a:r>
            <a:r>
              <a:rPr lang="nl-NL" sz="1200" b="0" i="0" u="none" strike="noStrike" baseline="0" dirty="0" smtClean="0"/>
              <a:t>regelen dat je iets gaat doen (een reis maken of naar hotel gaan)</a:t>
            </a:r>
          </a:p>
          <a:p>
            <a:pPr marL="0" indent="0" fontAlgn="b">
              <a:buNone/>
            </a:pPr>
            <a:r>
              <a:rPr lang="nl-NL" sz="1200" b="1" i="0" u="none" strike="noStrike" baseline="0" dirty="0" smtClean="0"/>
              <a:t>Zelfs </a:t>
            </a:r>
            <a:r>
              <a:rPr lang="nl-NL" sz="1200" b="0" i="0" u="none" strike="noStrike" baseline="0" dirty="0" smtClean="0"/>
              <a:t>ook nog</a:t>
            </a:r>
          </a:p>
          <a:p>
            <a:pPr marL="0" indent="0" fontAlgn="b">
              <a:buNone/>
            </a:pPr>
            <a:r>
              <a:rPr lang="nl-NL" sz="1200" b="1" i="0" u="none" strike="noStrike" baseline="0" dirty="0" smtClean="0"/>
              <a:t>Plaatsvinden </a:t>
            </a:r>
            <a:r>
              <a:rPr lang="nl-NL" sz="1200" b="0" i="0" u="none" strike="noStrike" baseline="0" dirty="0" smtClean="0"/>
              <a:t>gebeuren</a:t>
            </a:r>
          </a:p>
          <a:p>
            <a:pPr marL="0" indent="0" fontAlgn="b">
              <a:buNone/>
            </a:pPr>
            <a:r>
              <a:rPr lang="nl-NL" sz="1200" b="1" i="0" u="none" strike="noStrike" baseline="0" dirty="0" smtClean="0"/>
              <a:t>Tegenwoordig</a:t>
            </a:r>
            <a:r>
              <a:rPr lang="nl-NL" sz="1200" b="0" i="0" u="none" strike="noStrike" baseline="0" dirty="0" smtClean="0"/>
              <a:t> nu, in deze tijd</a:t>
            </a:r>
          </a:p>
          <a:p>
            <a:pPr marL="0" indent="0" fontAlgn="b">
              <a:buNone/>
            </a:pPr>
            <a:r>
              <a:rPr lang="nl-NL" sz="1200" b="1" i="0" u="none" strike="noStrike" baseline="0" dirty="0" smtClean="0"/>
              <a:t>Op gang komen </a:t>
            </a:r>
            <a:r>
              <a:rPr lang="nl-NL" sz="1200" b="0" i="0" u="none" strike="noStrike" baseline="0" dirty="0" smtClean="0"/>
              <a:t>steeds beter worden</a:t>
            </a:r>
          </a:p>
          <a:p>
            <a:pPr marL="0" indent="0" fontAlgn="b">
              <a:buNone/>
            </a:pPr>
            <a:r>
              <a:rPr lang="nl-NL" sz="1200" b="1" i="0" u="none" strike="noStrike" baseline="0" dirty="0" smtClean="0"/>
              <a:t>Het type </a:t>
            </a:r>
            <a:r>
              <a:rPr lang="nl-NL" sz="1200" b="0" i="0" u="none" strike="noStrike" baseline="0" dirty="0" smtClean="0"/>
              <a:t>de soort, het model</a:t>
            </a:r>
          </a:p>
          <a:p>
            <a:pPr marL="0" indent="0" fontAlgn="b">
              <a:buNone/>
            </a:pPr>
            <a:r>
              <a:rPr lang="nl-NL" sz="1200" b="1" i="0" u="none" strike="noStrike" baseline="0" dirty="0" smtClean="0"/>
              <a:t>Vrijwel </a:t>
            </a:r>
            <a:r>
              <a:rPr lang="nl-NL" sz="1200" b="0" i="0" u="none" strike="noStrike" baseline="0" dirty="0" smtClean="0"/>
              <a:t>bijna</a:t>
            </a:r>
          </a:p>
          <a:p>
            <a:pPr marL="0" indent="0" fontAlgn="b">
              <a:buNone/>
            </a:pPr>
            <a:r>
              <a:rPr lang="nl-NL" sz="1200" b="1" i="0" u="none" strike="noStrike" baseline="0" dirty="0" smtClean="0"/>
              <a:t>Schadelijk </a:t>
            </a:r>
            <a:r>
              <a:rPr lang="nl-NL" sz="1200" b="0" i="0" u="none" strike="noStrike" baseline="0" dirty="0" smtClean="0"/>
              <a:t>slecht</a:t>
            </a:r>
            <a:endParaRPr lang="nl-NL" sz="1200" b="1" i="0" u="none" strike="noStrike"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462372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3438952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9C902EBB-E90F-443C-9C5D-D5925B8084A4}" type="datetimeFigureOut">
              <a:rPr lang="nl-NL" smtClean="0"/>
              <a:t>19-3-2019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1789533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C902EBB-E90F-443C-9C5D-D5925B8084A4}" type="datetimeFigureOut">
              <a:rPr lang="nl-NL" smtClean="0"/>
              <a:t>19-3-2019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3247897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C902EBB-E90F-443C-9C5D-D5925B8084A4}" type="datetimeFigureOut">
              <a:rPr lang="nl-NL" smtClean="0"/>
              <a:t>19-3-2019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4260049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C902EBB-E90F-443C-9C5D-D5925B8084A4}" type="datetimeFigureOut">
              <a:rPr lang="nl-NL" smtClean="0"/>
              <a:t>19-3-2019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1939214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9C902EBB-E90F-443C-9C5D-D5925B8084A4}" type="datetimeFigureOut">
              <a:rPr lang="nl-NL" smtClean="0"/>
              <a:t>19-3-2019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1502184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9C902EBB-E90F-443C-9C5D-D5925B8084A4}" type="datetimeFigureOut">
              <a:rPr lang="nl-NL" smtClean="0"/>
              <a:t>19-3-2019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2340402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9C902EBB-E90F-443C-9C5D-D5925B8084A4}" type="datetimeFigureOut">
              <a:rPr lang="nl-NL" smtClean="0"/>
              <a:t>19-3-2019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2054194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9C902EBB-E90F-443C-9C5D-D5925B8084A4}" type="datetimeFigureOut">
              <a:rPr lang="nl-NL" smtClean="0"/>
              <a:t>19-3-2019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2041790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C902EBB-E90F-443C-9C5D-D5925B8084A4}" type="datetimeFigureOut">
              <a:rPr lang="nl-NL" smtClean="0"/>
              <a:t>19-3-2019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2178838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9C902EBB-E90F-443C-9C5D-D5925B8084A4}" type="datetimeFigureOut">
              <a:rPr lang="nl-NL" smtClean="0"/>
              <a:t>19-3-2019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2488907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9C902EBB-E90F-443C-9C5D-D5925B8084A4}" type="datetimeFigureOut">
              <a:rPr lang="nl-NL" smtClean="0"/>
              <a:t>19-3-2019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718461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902EBB-E90F-443C-9C5D-D5925B8084A4}" type="datetimeFigureOut">
              <a:rPr lang="nl-NL" smtClean="0"/>
              <a:t>19-3-2019</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C8D8B6-6033-4BC4-BC88-C71426A53B96}" type="slidenum">
              <a:rPr lang="nl-NL" smtClean="0"/>
              <a:t>‹nr.›</a:t>
            </a:fld>
            <a:endParaRPr lang="nl-NL"/>
          </a:p>
        </p:txBody>
      </p:sp>
    </p:spTree>
    <p:extLst>
      <p:ext uri="{BB962C8B-B14F-4D97-AF65-F5344CB8AC3E}">
        <p14:creationId xmlns:p14="http://schemas.microsoft.com/office/powerpoint/2010/main" val="2470539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3.jpe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43.png"/><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0"/>
            <a:ext cx="9144000" cy="6858000"/>
          </a:xfrm>
        </p:spPr>
        <p:txBody>
          <a:bodyPr>
            <a:noAutofit/>
          </a:bodyPr>
          <a:lstStyle/>
          <a:p>
            <a:pPr marL="0" indent="0" fontAlgn="b">
              <a:buNone/>
            </a:pPr>
            <a:r>
              <a:rPr lang="nl-NL" sz="2000" u="sng" dirty="0" err="1" smtClean="0"/>
              <a:t>Semantisatieverhaal</a:t>
            </a:r>
            <a:r>
              <a:rPr lang="nl-NL" sz="2000" u="sng" dirty="0" smtClean="0"/>
              <a:t>:</a:t>
            </a:r>
          </a:p>
          <a:p>
            <a:pPr marL="0" indent="0" fontAlgn="b">
              <a:buNone/>
            </a:pPr>
            <a:endParaRPr lang="nl-NL" sz="800" u="sng" dirty="0"/>
          </a:p>
          <a:p>
            <a:pPr marL="0" indent="0" fontAlgn="b">
              <a:buNone/>
            </a:pPr>
            <a:r>
              <a:rPr lang="nl-NL" sz="2000" dirty="0" smtClean="0"/>
              <a:t>Ik hou van puzzelen. Er zijn veel verschillende soorten puzzels. Ik hou van dit </a:t>
            </a:r>
            <a:r>
              <a:rPr lang="nl-NL" sz="2000" b="1" u="sng" dirty="0" smtClean="0"/>
              <a:t>type,</a:t>
            </a:r>
            <a:r>
              <a:rPr lang="nl-NL" sz="2000" dirty="0" smtClean="0"/>
              <a:t> </a:t>
            </a:r>
            <a:r>
              <a:rPr lang="nl-NL" sz="2000" b="1" i="1" dirty="0" smtClean="0"/>
              <a:t>dit soort, </a:t>
            </a:r>
            <a:r>
              <a:rPr lang="nl-NL" sz="2000" dirty="0" smtClean="0"/>
              <a:t>puzzels: legpuzzels. Je hebt legpuzzels van 100 stukjes, of 500 stukjes of 1000. Er zijn </a:t>
            </a:r>
            <a:r>
              <a:rPr lang="nl-NL" sz="2000" b="1" u="sng" dirty="0" smtClean="0"/>
              <a:t>zelfs</a:t>
            </a:r>
            <a:r>
              <a:rPr lang="nl-NL" sz="2000" dirty="0" smtClean="0"/>
              <a:t> puzzels van 5000 stukjes! Zelfs betekent </a:t>
            </a:r>
            <a:r>
              <a:rPr lang="nl-NL" sz="2000" b="1" i="1" dirty="0" smtClean="0"/>
              <a:t>ook nog</a:t>
            </a:r>
            <a:r>
              <a:rPr lang="nl-NL" sz="2000" dirty="0" smtClean="0"/>
              <a:t>. Er zijn ook nog legpuzzels van 5000 stukjes. </a:t>
            </a:r>
            <a:r>
              <a:rPr lang="nl-NL" sz="2000" b="1" u="sng" dirty="0" smtClean="0"/>
              <a:t>Tegenwoordig</a:t>
            </a:r>
            <a:r>
              <a:rPr lang="nl-NL" sz="2000" dirty="0" smtClean="0"/>
              <a:t>, dat betekent </a:t>
            </a:r>
            <a:r>
              <a:rPr lang="nl-NL" sz="2000" b="1" i="1" dirty="0" smtClean="0"/>
              <a:t>nu</a:t>
            </a:r>
            <a:r>
              <a:rPr lang="nl-NL" sz="2000" dirty="0" smtClean="0"/>
              <a:t>, maak ik legpuzzels van 2000 stukjes. Dat is veel werk. Ik begin met de rand. Door eerst de rand te maken </a:t>
            </a:r>
            <a:r>
              <a:rPr lang="nl-NL" sz="2000" b="1" u="sng" dirty="0" smtClean="0"/>
              <a:t>kom ik een beetje op gang</a:t>
            </a:r>
            <a:r>
              <a:rPr lang="nl-NL" sz="2000" dirty="0" smtClean="0"/>
              <a:t>. Op gang komen betekent </a:t>
            </a:r>
            <a:r>
              <a:rPr lang="nl-NL" sz="2000" b="1" i="1" dirty="0" smtClean="0"/>
              <a:t>steeds beter worden</a:t>
            </a:r>
            <a:r>
              <a:rPr lang="nl-NL" sz="2000" dirty="0" smtClean="0"/>
              <a:t>. Als de rand klaar is ben ik op gang gekomen en lukt het steeds beter om de rest van de legpuzzel te maken. En als ik dan lekker bezig ben, vind ik het </a:t>
            </a:r>
            <a:r>
              <a:rPr lang="nl-NL" sz="2000" b="1" u="sng" dirty="0" smtClean="0"/>
              <a:t>vrijwel</a:t>
            </a:r>
            <a:r>
              <a:rPr lang="nl-NL" sz="2000" dirty="0" smtClean="0"/>
              <a:t> altijd moeilijk om te moeten stoppen. Vrijwel betekent </a:t>
            </a:r>
            <a:r>
              <a:rPr lang="nl-NL" sz="2000" b="1" i="1" dirty="0" smtClean="0"/>
              <a:t>bijna</a:t>
            </a:r>
            <a:r>
              <a:rPr lang="nl-NL" sz="2000" dirty="0" smtClean="0"/>
              <a:t>. Ik vind het bijna altijd moeilijk om te moeten stoppen. Maar als je de hele dag puzzelt is dat </a:t>
            </a:r>
            <a:r>
              <a:rPr lang="nl-NL" sz="2000" b="1" u="sng" dirty="0" smtClean="0"/>
              <a:t>schadelijk</a:t>
            </a:r>
            <a:r>
              <a:rPr lang="nl-NL" sz="2000" dirty="0" smtClean="0"/>
              <a:t> voor je rug. Schadelijk betekent </a:t>
            </a:r>
            <a:r>
              <a:rPr lang="nl-NL" sz="2000" b="1" i="1" dirty="0" smtClean="0"/>
              <a:t>slecht</a:t>
            </a:r>
            <a:r>
              <a:rPr lang="nl-NL" sz="2000" dirty="0" smtClean="0"/>
              <a:t>. Je zit vaak krom als je puzzelt en dat is slecht voor je rug, dat is schadelijk. Weet je dat het maken van legpuzzels al meer dan een </a:t>
            </a:r>
            <a:r>
              <a:rPr lang="nl-NL" sz="2000" b="1" u="sng" dirty="0" smtClean="0"/>
              <a:t>eeuw</a:t>
            </a:r>
            <a:r>
              <a:rPr lang="nl-NL" sz="2000" dirty="0" smtClean="0"/>
              <a:t> oud is. Een eeuw is </a:t>
            </a:r>
            <a:r>
              <a:rPr lang="nl-NL" sz="2000" b="1" i="1" dirty="0" smtClean="0"/>
              <a:t>100 jaar</a:t>
            </a:r>
            <a:r>
              <a:rPr lang="nl-NL" sz="2000" dirty="0" smtClean="0"/>
              <a:t>. Een eeuw geleden, dus 100 jaar geleden, werden er ook al legpuzzels gemaakt. Binnenkort is er een legpuzzel-dag. Iedereen die van legpuzzels houdt, kan dan komen. Samen wordt er dan een hele grote legpuzzel gemaakt. De legpuzzel-dag zal </a:t>
            </a:r>
            <a:r>
              <a:rPr lang="nl-NL" sz="2000" b="1" u="sng" dirty="0" smtClean="0"/>
              <a:t>plaatsvinden</a:t>
            </a:r>
            <a:r>
              <a:rPr lang="nl-NL" sz="2000" dirty="0" smtClean="0"/>
              <a:t> in België. Plaatsvinden betekent </a:t>
            </a:r>
            <a:r>
              <a:rPr lang="nl-NL" sz="2000" b="1" i="1" dirty="0" smtClean="0"/>
              <a:t>gebeuren</a:t>
            </a:r>
            <a:r>
              <a:rPr lang="nl-NL" sz="2000" dirty="0" smtClean="0"/>
              <a:t>. De legpuzzel-dag zal in België gebeuren. Ik heb al een hotel </a:t>
            </a:r>
            <a:r>
              <a:rPr lang="nl-NL" sz="2000" b="1" u="sng" dirty="0" smtClean="0"/>
              <a:t>geboekt</a:t>
            </a:r>
            <a:r>
              <a:rPr lang="nl-NL" sz="2000" dirty="0" smtClean="0"/>
              <a:t>! Ik wil er bij zijn. Boeken betekent </a:t>
            </a:r>
            <a:r>
              <a:rPr lang="nl-NL" sz="2000" b="1" i="1" dirty="0" smtClean="0"/>
              <a:t>regelen dat je iets gaat doen</a:t>
            </a:r>
            <a:r>
              <a:rPr lang="nl-NL" sz="2000" dirty="0" smtClean="0"/>
              <a:t>. Ik heb geregeld dat ik naar de leg-</a:t>
            </a:r>
            <a:r>
              <a:rPr lang="nl-NL" sz="2000" dirty="0" err="1" smtClean="0"/>
              <a:t>puzzeldag</a:t>
            </a:r>
            <a:r>
              <a:rPr lang="nl-NL" sz="2000" dirty="0" smtClean="0"/>
              <a:t> ga. België is </a:t>
            </a:r>
            <a:r>
              <a:rPr lang="nl-NL" sz="2000" b="1" u="sng" dirty="0" smtClean="0"/>
              <a:t>slechts</a:t>
            </a:r>
            <a:r>
              <a:rPr lang="nl-NL" sz="2000" dirty="0" smtClean="0"/>
              <a:t> een uurtje rijden bij mij vandaan. Slechts betekent </a:t>
            </a:r>
            <a:r>
              <a:rPr lang="nl-NL" sz="2000" b="1" i="1" dirty="0" smtClean="0"/>
              <a:t>niet meer dan</a:t>
            </a:r>
            <a:r>
              <a:rPr lang="nl-NL" sz="2000" dirty="0" smtClean="0"/>
              <a:t>. België is niet meer dan een uurtje rijden bij mij vandaan. Wie van jullie houdt ook van legpuzzels?</a:t>
            </a:r>
          </a:p>
        </p:txBody>
      </p:sp>
    </p:spTree>
    <p:extLst>
      <p:ext uri="{BB962C8B-B14F-4D97-AF65-F5344CB8AC3E}">
        <p14:creationId xmlns:p14="http://schemas.microsoft.com/office/powerpoint/2010/main" val="24626719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6506" y="7937"/>
            <a:ext cx="9144000" cy="1323439"/>
          </a:xfrm>
          <a:prstGeom prst="rect">
            <a:avLst/>
          </a:prstGeom>
          <a:noFill/>
        </p:spPr>
        <p:txBody>
          <a:bodyPr wrap="square" rtlCol="0">
            <a:spAutoFit/>
          </a:bodyPr>
          <a:lstStyle/>
          <a:p>
            <a:pPr algn="ctr"/>
            <a:r>
              <a:rPr lang="nl-NL" sz="8000" b="1" u="sng" dirty="0" smtClean="0"/>
              <a:t>plaatsvinden</a:t>
            </a:r>
            <a:endParaRPr lang="nl-NL" sz="8000" b="1" u="sng" dirty="0"/>
          </a:p>
        </p:txBody>
      </p:sp>
      <p:grpSp>
        <p:nvGrpSpPr>
          <p:cNvPr id="14" name="Groep 13"/>
          <p:cNvGrpSpPr/>
          <p:nvPr/>
        </p:nvGrpSpPr>
        <p:grpSpPr>
          <a:xfrm>
            <a:off x="654326" y="1628800"/>
            <a:ext cx="8077639" cy="4661453"/>
            <a:chOff x="654326" y="1628800"/>
            <a:chExt cx="8077639" cy="4661453"/>
          </a:xfrm>
        </p:grpSpPr>
        <p:pic>
          <p:nvPicPr>
            <p:cNvPr id="3075"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292080" y="3645024"/>
              <a:ext cx="3439885" cy="2645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C:\Users\vdplasg\AppData\Local\Microsoft\Windows\Temporary Internet Files\Content.IE5\DYMJUV7Q\shutterstock_133144783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4326" y="1628800"/>
              <a:ext cx="2733768" cy="3645024"/>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Rechte verbindingslijn met pijl 9"/>
            <p:cNvCxnSpPr/>
            <p:nvPr/>
          </p:nvCxnSpPr>
          <p:spPr>
            <a:xfrm flipH="1" flipV="1">
              <a:off x="2021210" y="4149080"/>
              <a:ext cx="3270870" cy="1656184"/>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1" name="Ovaal 10"/>
            <p:cNvSpPr/>
            <p:nvPr/>
          </p:nvSpPr>
          <p:spPr>
            <a:xfrm>
              <a:off x="1794198" y="4005064"/>
              <a:ext cx="113506"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22092086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6506" y="7937"/>
            <a:ext cx="9144000" cy="1323439"/>
          </a:xfrm>
          <a:prstGeom prst="rect">
            <a:avLst/>
          </a:prstGeom>
          <a:noFill/>
        </p:spPr>
        <p:txBody>
          <a:bodyPr wrap="square" rtlCol="0">
            <a:spAutoFit/>
          </a:bodyPr>
          <a:lstStyle/>
          <a:p>
            <a:pPr algn="ctr"/>
            <a:r>
              <a:rPr lang="nl-NL" sz="8000" b="1" u="sng" dirty="0" smtClean="0"/>
              <a:t>boeken</a:t>
            </a:r>
            <a:endParaRPr lang="nl-NL" sz="8000" b="1" u="sng" dirty="0"/>
          </a:p>
        </p:txBody>
      </p:sp>
      <p:pic>
        <p:nvPicPr>
          <p:cNvPr id="7"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601508" y="1782349"/>
            <a:ext cx="1801726" cy="1385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hthoek 2"/>
          <p:cNvSpPr/>
          <p:nvPr/>
        </p:nvSpPr>
        <p:spPr>
          <a:xfrm>
            <a:off x="3385483" y="1628800"/>
            <a:ext cx="5472608" cy="24482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noFill/>
            </a:endParaRPr>
          </a:p>
        </p:txBody>
      </p:sp>
      <p:pic>
        <p:nvPicPr>
          <p:cNvPr id="9218" name="Picture 2" descr="C:\Users\vdplasg\AppData\Local\Microsoft\Windows\Temporary Internet Files\Content.IE5\UUHJLMRA\shutterstock_1294816861.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345923" y="1839570"/>
            <a:ext cx="1299509" cy="1328284"/>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vdplasg\AppData\Local\Microsoft\Windows\Temporary Internet Files\Content.IE5\DYMJUV7Q\shutterstock_624011582.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4800" y="4221088"/>
            <a:ext cx="3557281" cy="237626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Kosterm\Downloads\shutterstock_1125994985.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2237" t="12290" r="24807" b="26517"/>
          <a:stretch/>
        </p:blipFill>
        <p:spPr bwMode="auto">
          <a:xfrm>
            <a:off x="5403234" y="1782348"/>
            <a:ext cx="1763397" cy="2242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1886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6506" y="7937"/>
            <a:ext cx="9144000" cy="1323439"/>
          </a:xfrm>
          <a:prstGeom prst="rect">
            <a:avLst/>
          </a:prstGeom>
          <a:noFill/>
        </p:spPr>
        <p:txBody>
          <a:bodyPr wrap="square" rtlCol="0">
            <a:spAutoFit/>
          </a:bodyPr>
          <a:lstStyle/>
          <a:p>
            <a:pPr algn="ctr"/>
            <a:r>
              <a:rPr lang="nl-NL" sz="8000" b="1" u="sng" dirty="0" smtClean="0"/>
              <a:t>slechts</a:t>
            </a:r>
            <a:endParaRPr lang="nl-NL" sz="8000" b="1" u="sng" dirty="0"/>
          </a:p>
        </p:txBody>
      </p:sp>
      <p:grpSp>
        <p:nvGrpSpPr>
          <p:cNvPr id="9" name="Groep 8"/>
          <p:cNvGrpSpPr/>
          <p:nvPr/>
        </p:nvGrpSpPr>
        <p:grpSpPr>
          <a:xfrm>
            <a:off x="152400" y="1700808"/>
            <a:ext cx="8975094" cy="4902328"/>
            <a:chOff x="152400" y="1700808"/>
            <a:chExt cx="8975094" cy="4902328"/>
          </a:xfrm>
        </p:grpSpPr>
        <p:pic>
          <p:nvPicPr>
            <p:cNvPr id="10242" name="Picture 2" descr="C:\Users\vdplasg\AppData\Local\Microsoft\Windows\Temporary Internet Files\Content.IE5\Q61KM4UG\shutterstock_635512469.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883856" y="1700808"/>
              <a:ext cx="3343275" cy="3312576"/>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vdplasg\AppData\Local\Microsoft\Windows\Temporary Internet Files\Content.IE5\2AUYV24N\shutterstock_683776969.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52400" y="5301208"/>
              <a:ext cx="2883856" cy="1301928"/>
            </a:xfrm>
            <a:prstGeom prst="rect">
              <a:avLst/>
            </a:prstGeom>
            <a:noFill/>
            <a:extLst>
              <a:ext uri="{909E8E84-426E-40DD-AFC4-6F175D3DCCD1}">
                <a14:hiddenFill xmlns:a14="http://schemas.microsoft.com/office/drawing/2010/main">
                  <a:solidFill>
                    <a:srgbClr val="FFFFFF"/>
                  </a:solidFill>
                </a14:hiddenFill>
              </a:ext>
            </a:extLst>
          </p:spPr>
        </p:pic>
        <p:cxnSp>
          <p:nvCxnSpPr>
            <p:cNvPr id="4" name="Rechte verbindingslijn met pijl 3"/>
            <p:cNvCxnSpPr/>
            <p:nvPr/>
          </p:nvCxnSpPr>
          <p:spPr>
            <a:xfrm>
              <a:off x="3347864" y="5952172"/>
              <a:ext cx="2879267"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8" name="Tekstvak 7"/>
            <p:cNvSpPr txBox="1"/>
            <p:nvPr/>
          </p:nvSpPr>
          <p:spPr>
            <a:xfrm>
              <a:off x="6804248" y="5589240"/>
              <a:ext cx="2323246" cy="707886"/>
            </a:xfrm>
            <a:prstGeom prst="rect">
              <a:avLst/>
            </a:prstGeom>
            <a:noFill/>
          </p:spPr>
          <p:txBody>
            <a:bodyPr wrap="square" rtlCol="0">
              <a:spAutoFit/>
            </a:bodyPr>
            <a:lstStyle/>
            <a:p>
              <a:r>
                <a:rPr lang="nl-NL" sz="4000" dirty="0" smtClean="0"/>
                <a:t>België</a:t>
              </a:r>
              <a:endParaRPr lang="nl-NL" sz="4000" dirty="0"/>
            </a:p>
          </p:txBody>
        </p:sp>
      </p:grpSp>
    </p:spTree>
    <p:extLst>
      <p:ext uri="{BB962C8B-B14F-4D97-AF65-F5344CB8AC3E}">
        <p14:creationId xmlns:p14="http://schemas.microsoft.com/office/powerpoint/2010/main" val="27550840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 de woordmuur:</a:t>
            </a:r>
            <a:endParaRPr lang="nl-NL" dirty="0"/>
          </a:p>
        </p:txBody>
      </p:sp>
    </p:spTree>
    <p:extLst>
      <p:ext uri="{BB962C8B-B14F-4D97-AF65-F5344CB8AC3E}">
        <p14:creationId xmlns:p14="http://schemas.microsoft.com/office/powerpoint/2010/main" val="28017304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1" y="33910"/>
            <a:ext cx="9096375"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Box 14"/>
          <p:cNvSpPr txBox="1"/>
          <p:nvPr/>
        </p:nvSpPr>
        <p:spPr>
          <a:xfrm>
            <a:off x="5749563" y="536526"/>
            <a:ext cx="2880360" cy="102026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4" name="Tekstvak 2"/>
          <p:cNvSpPr txBox="1">
            <a:spLocks noChangeArrowheads="1"/>
          </p:cNvSpPr>
          <p:nvPr/>
        </p:nvSpPr>
        <p:spPr bwMode="auto">
          <a:xfrm>
            <a:off x="5749563" y="544146"/>
            <a:ext cx="2880360" cy="101264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a:t>
            </a:r>
            <a:r>
              <a:rPr lang="nl-NL" sz="2800" dirty="0" smtClean="0">
                <a:effectLst/>
                <a:latin typeface="Trebuchet MS"/>
                <a:ea typeface="Calibri"/>
                <a:cs typeface="Times New Roman"/>
              </a:rPr>
              <a:t>de soort, het model</a:t>
            </a:r>
            <a:endParaRPr lang="nl-NL" sz="1100" dirty="0">
              <a:effectLst/>
              <a:latin typeface="Calibri"/>
              <a:ea typeface="Calibri"/>
              <a:cs typeface="Times New Roman"/>
            </a:endParaRPr>
          </a:p>
        </p:txBody>
      </p:sp>
      <p:sp>
        <p:nvSpPr>
          <p:cNvPr id="5" name="Text Box 14"/>
          <p:cNvSpPr txBox="1"/>
          <p:nvPr/>
        </p:nvSpPr>
        <p:spPr>
          <a:xfrm>
            <a:off x="3203848" y="548680"/>
            <a:ext cx="2444750"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6" name="Tekstvak 2"/>
          <p:cNvSpPr txBox="1">
            <a:spLocks noChangeArrowheads="1"/>
          </p:cNvSpPr>
          <p:nvPr/>
        </p:nvSpPr>
        <p:spPr bwMode="auto">
          <a:xfrm>
            <a:off x="3102883" y="476672"/>
            <a:ext cx="2646680" cy="65278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500" b="1" dirty="0">
                <a:latin typeface="Trebuchet MS"/>
                <a:ea typeface="Calibri"/>
                <a:cs typeface="Times New Roman"/>
              </a:rPr>
              <a:t>h</a:t>
            </a:r>
            <a:r>
              <a:rPr lang="nl-NL" sz="4500" b="1" dirty="0" smtClean="0">
                <a:effectLst/>
                <a:latin typeface="Trebuchet MS"/>
                <a:ea typeface="Calibri"/>
                <a:cs typeface="Times New Roman"/>
              </a:rPr>
              <a:t>et type</a:t>
            </a:r>
            <a:endParaRPr lang="nl-NL" sz="1100" dirty="0">
              <a:effectLst/>
              <a:latin typeface="Calibri"/>
              <a:ea typeface="Calibri"/>
              <a:cs typeface="Times New Roman"/>
            </a:endParaRPr>
          </a:p>
        </p:txBody>
      </p:sp>
      <p:sp>
        <p:nvSpPr>
          <p:cNvPr id="7" name="Text Box 14"/>
          <p:cNvSpPr txBox="1"/>
          <p:nvPr/>
        </p:nvSpPr>
        <p:spPr>
          <a:xfrm>
            <a:off x="323528" y="3963020"/>
            <a:ext cx="2444750" cy="54610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a:ea typeface="Calibri"/>
                <a:cs typeface="Times New Roman"/>
              </a:rPr>
              <a:t> </a:t>
            </a:r>
            <a:endParaRPr lang="nl-NL" sz="1100" dirty="0">
              <a:effectLst/>
              <a:ea typeface="Calibri"/>
              <a:cs typeface="Times New Roman"/>
            </a:endParaRPr>
          </a:p>
        </p:txBody>
      </p:sp>
      <p:sp>
        <p:nvSpPr>
          <p:cNvPr id="8" name="Tekstvak 2"/>
          <p:cNvSpPr txBox="1">
            <a:spLocks noChangeArrowheads="1"/>
          </p:cNvSpPr>
          <p:nvPr/>
        </p:nvSpPr>
        <p:spPr bwMode="auto">
          <a:xfrm>
            <a:off x="317412" y="3951057"/>
            <a:ext cx="2450866" cy="573865"/>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dirty="0" smtClean="0">
                <a:effectLst/>
                <a:latin typeface="Trebuchet MS"/>
                <a:ea typeface="Calibri"/>
                <a:cs typeface="Times New Roman"/>
              </a:rPr>
              <a:t>legpuzzel</a:t>
            </a:r>
            <a:endParaRPr lang="nl-NL" sz="1100" dirty="0">
              <a:effectLst/>
              <a:latin typeface="Calibri"/>
              <a:ea typeface="Calibri"/>
              <a:cs typeface="Times New Roman"/>
            </a:endParaRPr>
          </a:p>
        </p:txBody>
      </p:sp>
      <p:sp>
        <p:nvSpPr>
          <p:cNvPr id="9" name="Text Box 14"/>
          <p:cNvSpPr txBox="1"/>
          <p:nvPr/>
        </p:nvSpPr>
        <p:spPr>
          <a:xfrm>
            <a:off x="3043921" y="3951057"/>
            <a:ext cx="2684506" cy="55806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0" name="Tekstvak 2"/>
          <p:cNvSpPr txBox="1">
            <a:spLocks noChangeArrowheads="1"/>
          </p:cNvSpPr>
          <p:nvPr/>
        </p:nvSpPr>
        <p:spPr bwMode="auto">
          <a:xfrm>
            <a:off x="3109391" y="3885559"/>
            <a:ext cx="2524848" cy="612068"/>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dirty="0" smtClean="0">
                <a:latin typeface="Trebuchet MS"/>
                <a:ea typeface="Calibri"/>
                <a:cs typeface="Times New Roman"/>
              </a:rPr>
              <a:t>kubuspuzzel</a:t>
            </a:r>
            <a:endParaRPr lang="nl-NL" sz="1000" dirty="0">
              <a:effectLst/>
              <a:latin typeface="Calibri"/>
              <a:ea typeface="Calibri"/>
              <a:cs typeface="Times New Roman"/>
            </a:endParaRPr>
          </a:p>
        </p:txBody>
      </p:sp>
      <p:sp>
        <p:nvSpPr>
          <p:cNvPr id="11" name="Text Box 14"/>
          <p:cNvSpPr txBox="1"/>
          <p:nvPr/>
        </p:nvSpPr>
        <p:spPr>
          <a:xfrm>
            <a:off x="6101080" y="3951058"/>
            <a:ext cx="2444750" cy="54610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p:cNvSpPr txBox="1">
            <a:spLocks noChangeArrowheads="1"/>
          </p:cNvSpPr>
          <p:nvPr/>
        </p:nvSpPr>
        <p:spPr bwMode="auto">
          <a:xfrm>
            <a:off x="6024923" y="3885559"/>
            <a:ext cx="2646680" cy="70612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dirty="0" smtClean="0">
                <a:effectLst/>
                <a:latin typeface="Trebuchet MS"/>
                <a:ea typeface="Calibri"/>
                <a:cs typeface="Times New Roman"/>
              </a:rPr>
              <a:t>woordpuzzel</a:t>
            </a:r>
            <a:endParaRPr lang="nl-NL" sz="1000" dirty="0">
              <a:effectLst/>
              <a:latin typeface="Calibri"/>
              <a:ea typeface="Calibri"/>
              <a:cs typeface="Times New Roman"/>
            </a:endParaRPr>
          </a:p>
        </p:txBody>
      </p:sp>
      <p:pic>
        <p:nvPicPr>
          <p:cNvPr id="15" name="Afbeelding 14"/>
          <p:cNvPicPr/>
          <p:nvPr/>
        </p:nvPicPr>
        <p:blipFill>
          <a:blip r:embed="rId3"/>
          <a:stretch>
            <a:fillRect/>
          </a:stretch>
        </p:blipFill>
        <p:spPr>
          <a:xfrm>
            <a:off x="7323455" y="6220072"/>
            <a:ext cx="1584176" cy="593304"/>
          </a:xfrm>
          <a:prstGeom prst="rect">
            <a:avLst/>
          </a:prstGeom>
        </p:spPr>
      </p:pic>
      <p:pic>
        <p:nvPicPr>
          <p:cNvPr id="16" name="Afbeelding 15"/>
          <p:cNvPicPr/>
          <p:nvPr/>
        </p:nvPicPr>
        <p:blipFill>
          <a:blip r:embed="rId4">
            <a:extLst/>
          </a:blip>
          <a:stretch>
            <a:fillRect/>
          </a:stretch>
        </p:blipFill>
        <p:spPr>
          <a:xfrm rot="21235644">
            <a:off x="3759831" y="3281019"/>
            <a:ext cx="135348" cy="728894"/>
          </a:xfrm>
          <a:prstGeom prst="rect">
            <a:avLst/>
          </a:prstGeom>
        </p:spPr>
      </p:pic>
      <p:pic>
        <p:nvPicPr>
          <p:cNvPr id="17" name="Picture 2" descr="C:\Users\vdplasg\AppData\Local\Microsoft\Windows\Temporary Internet Files\Content.IE5\QDGUIF03\shutterstock_40725166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568" y="4827213"/>
            <a:ext cx="1406860" cy="93978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routledm\AppData\Local\Microsoft\Windows\Temporary Internet Files\Content.IE5\3M6GQUAU\shutterstock_116472446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03394" y="4801860"/>
            <a:ext cx="1529097" cy="102143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00713" y="4655474"/>
            <a:ext cx="1427772" cy="1283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9823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51520"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smtClean="0">
                <a:solidFill>
                  <a:srgbClr val="387038"/>
                </a:solidFill>
                <a:latin typeface="Trebuchet MS"/>
                <a:ea typeface="Calibri"/>
                <a:cs typeface="Times New Roman"/>
              </a:rPr>
              <a:t>tegenwoordig</a:t>
            </a:r>
            <a:endParaRPr lang="nl-NL" sz="4800" dirty="0">
              <a:effectLst/>
              <a:latin typeface="Calibri"/>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smtClean="0">
                <a:solidFill>
                  <a:srgbClr val="387038"/>
                </a:solidFill>
                <a:effectLst/>
                <a:latin typeface="Trebuchet MS"/>
                <a:ea typeface="Calibri"/>
                <a:cs typeface="Times New Roman"/>
              </a:rPr>
              <a:t>vroeger</a:t>
            </a:r>
            <a:endParaRPr lang="nl-NL" sz="60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a:t>
            </a:r>
            <a:r>
              <a:rPr lang="nl-NL" sz="2800" dirty="0" smtClean="0">
                <a:latin typeface="Trebuchet MS"/>
                <a:ea typeface="Calibri"/>
                <a:cs typeface="Times New Roman"/>
              </a:rPr>
              <a:t>nu, in deze tijd</a:t>
            </a:r>
          </a:p>
          <a:p>
            <a:pPr>
              <a:lnSpc>
                <a:spcPct val="107000"/>
              </a:lnSpc>
              <a:spcAft>
                <a:spcPts val="0"/>
              </a:spcAft>
            </a:pPr>
            <a:endParaRPr lang="nl-NL" sz="2800" dirty="0" smtClean="0">
              <a:effectLst/>
              <a:latin typeface="Calibri"/>
              <a:ea typeface="Calibri"/>
              <a:cs typeface="Times New Roman"/>
            </a:endParaRP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r>
              <a:rPr lang="nl-NL" sz="2800" dirty="0">
                <a:effectLst/>
                <a:latin typeface="Trebuchet MS"/>
                <a:ea typeface="Calibri"/>
                <a:cs typeface="Times New Roman"/>
              </a:rPr>
              <a:t>   </a:t>
            </a:r>
            <a:r>
              <a:rPr lang="nl-NL" sz="2400" i="1" u="sng" dirty="0" smtClean="0">
                <a:solidFill>
                  <a:srgbClr val="387038"/>
                </a:solidFill>
                <a:latin typeface="Trebuchet MS"/>
                <a:ea typeface="Calibri"/>
                <a:cs typeface="Times New Roman"/>
              </a:rPr>
              <a:t>Tegenwoordig</a:t>
            </a:r>
            <a:r>
              <a:rPr lang="nl-NL" sz="2400" i="1" dirty="0" smtClean="0">
                <a:solidFill>
                  <a:srgbClr val="387038"/>
                </a:solidFill>
                <a:latin typeface="Trebuchet MS"/>
                <a:ea typeface="Calibri"/>
                <a:cs typeface="Times New Roman"/>
              </a:rPr>
              <a:t> maak ik legpuzzels van 2000 stukjes</a:t>
            </a:r>
            <a:r>
              <a:rPr lang="nl-NL" sz="2400" i="1" dirty="0" smtClean="0">
                <a:solidFill>
                  <a:srgbClr val="387038"/>
                </a:solidFill>
                <a:effectLst/>
                <a:latin typeface="Trebuchet MS"/>
                <a:ea typeface="Calibri"/>
                <a:cs typeface="Times New Roman"/>
              </a:rPr>
              <a:t>.</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a:t>
            </a:r>
            <a:r>
              <a:rPr lang="nl-NL" sz="2800" dirty="0" smtClean="0">
                <a:effectLst/>
                <a:latin typeface="Trebuchet MS"/>
                <a:ea typeface="Calibri"/>
                <a:cs typeface="Times New Roman"/>
              </a:rPr>
              <a:t>eerder</a:t>
            </a:r>
            <a:endParaRPr lang="nl-NL" sz="1100" dirty="0" smtClean="0">
              <a:effectLst/>
              <a:latin typeface="Calibri"/>
              <a:ea typeface="Calibri"/>
              <a:cs typeface="Times New Roman"/>
            </a:endParaRP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endParaRPr lang="nl-NL" dirty="0" smtClean="0">
              <a:effectLst/>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pPr>
            <a:endParaRPr lang="nl-NL" sz="2400" i="1" u="sng" dirty="0" smtClean="0">
              <a:solidFill>
                <a:srgbClr val="387038"/>
              </a:solidFill>
              <a:latin typeface="Trebuchet MS"/>
              <a:ea typeface="Calibri"/>
              <a:cs typeface="Times New Roman"/>
            </a:endParaRPr>
          </a:p>
          <a:p>
            <a:pPr algn="ctr">
              <a:lnSpc>
                <a:spcPct val="107000"/>
              </a:lnSpc>
            </a:pPr>
            <a:r>
              <a:rPr lang="nl-NL" sz="2400" i="1" u="sng" dirty="0" smtClean="0">
                <a:solidFill>
                  <a:srgbClr val="387038"/>
                </a:solidFill>
                <a:latin typeface="Trebuchet MS"/>
                <a:ea typeface="Calibri"/>
                <a:cs typeface="Times New Roman"/>
              </a:rPr>
              <a:t>Vroeger</a:t>
            </a:r>
            <a:r>
              <a:rPr lang="nl-NL" sz="2400" i="1" dirty="0" smtClean="0">
                <a:solidFill>
                  <a:srgbClr val="387038"/>
                </a:solidFill>
                <a:latin typeface="Trebuchet MS"/>
                <a:ea typeface="Calibri"/>
                <a:cs typeface="Times New Roman"/>
              </a:rPr>
              <a:t> maakte ik legpuzzels van 50 stukjes.</a:t>
            </a:r>
            <a:endParaRPr lang="nl-NL" sz="2400" dirty="0" smtClean="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6" name="Picture 2" descr="C:\Users\vdplasg\AppData\Local\Microsoft\Windows\Temporary Internet Files\Content.IE5\UUHJLMRA\shutterstock_58960340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87624" y="2235402"/>
            <a:ext cx="1944216" cy="254478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routledm\AppData\Local\Microsoft\Windows\Temporary Internet Files\Content.IE5\3M6GQUAU\shutterstock_77277073.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148064" y="2475652"/>
            <a:ext cx="3024336" cy="2020256"/>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ep 19"/>
          <p:cNvGrpSpPr/>
          <p:nvPr/>
        </p:nvGrpSpPr>
        <p:grpSpPr>
          <a:xfrm>
            <a:off x="2525922" y="4174668"/>
            <a:ext cx="1095231" cy="584123"/>
            <a:chOff x="3337143" y="5249868"/>
            <a:chExt cx="2160240" cy="1152128"/>
          </a:xfrm>
        </p:grpSpPr>
        <p:sp>
          <p:nvSpPr>
            <p:cNvPr id="21" name="Ovaal 20"/>
            <p:cNvSpPr/>
            <p:nvPr/>
          </p:nvSpPr>
          <p:spPr>
            <a:xfrm>
              <a:off x="3337143" y="5249868"/>
              <a:ext cx="2160240" cy="115212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Tekstvak 21"/>
            <p:cNvSpPr txBox="1"/>
            <p:nvPr/>
          </p:nvSpPr>
          <p:spPr>
            <a:xfrm>
              <a:off x="3538056" y="5341427"/>
              <a:ext cx="1728192" cy="910591"/>
            </a:xfrm>
            <a:prstGeom prst="rect">
              <a:avLst/>
            </a:prstGeom>
            <a:noFill/>
          </p:spPr>
          <p:txBody>
            <a:bodyPr wrap="square" rtlCol="0">
              <a:spAutoFit/>
            </a:bodyPr>
            <a:lstStyle/>
            <a:p>
              <a:pPr algn="ctr"/>
              <a:r>
                <a:rPr lang="nl-NL" sz="2400" b="1" dirty="0" smtClean="0">
                  <a:solidFill>
                    <a:srgbClr val="00B050"/>
                  </a:solidFill>
                </a:rPr>
                <a:t>2000</a:t>
              </a:r>
              <a:endParaRPr lang="nl-NL" sz="2400" b="1" dirty="0">
                <a:solidFill>
                  <a:srgbClr val="00B050"/>
                </a:solidFill>
              </a:endParaRPr>
            </a:p>
          </p:txBody>
        </p:sp>
        <p:sp>
          <p:nvSpPr>
            <p:cNvPr id="23" name="Ovaal 22"/>
            <p:cNvSpPr/>
            <p:nvPr/>
          </p:nvSpPr>
          <p:spPr>
            <a:xfrm>
              <a:off x="3424264" y="5313926"/>
              <a:ext cx="1986002" cy="100811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4" name="Ovaal 23"/>
          <p:cNvSpPr/>
          <p:nvPr/>
        </p:nvSpPr>
        <p:spPr>
          <a:xfrm>
            <a:off x="7632445" y="4272103"/>
            <a:ext cx="1095231" cy="584123"/>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Tekstvak 24"/>
          <p:cNvSpPr txBox="1"/>
          <p:nvPr/>
        </p:nvSpPr>
        <p:spPr>
          <a:xfrm>
            <a:off x="7734307" y="4318523"/>
            <a:ext cx="876185" cy="461665"/>
          </a:xfrm>
          <a:prstGeom prst="rect">
            <a:avLst/>
          </a:prstGeom>
          <a:noFill/>
        </p:spPr>
        <p:txBody>
          <a:bodyPr wrap="square" rtlCol="0">
            <a:spAutoFit/>
          </a:bodyPr>
          <a:lstStyle/>
          <a:p>
            <a:pPr algn="ctr"/>
            <a:r>
              <a:rPr lang="nl-NL" sz="2400" b="1" dirty="0">
                <a:solidFill>
                  <a:srgbClr val="00B050"/>
                </a:solidFill>
              </a:rPr>
              <a:t>5</a:t>
            </a:r>
            <a:r>
              <a:rPr lang="nl-NL" sz="2400" b="1" dirty="0" smtClean="0">
                <a:solidFill>
                  <a:srgbClr val="00B050"/>
                </a:solidFill>
              </a:rPr>
              <a:t>0</a:t>
            </a:r>
            <a:endParaRPr lang="nl-NL" sz="2400" b="1" dirty="0">
              <a:solidFill>
                <a:srgbClr val="00B050"/>
              </a:solidFill>
            </a:endParaRPr>
          </a:p>
        </p:txBody>
      </p:sp>
      <p:sp>
        <p:nvSpPr>
          <p:cNvPr id="26" name="Ovaal 25"/>
          <p:cNvSpPr/>
          <p:nvPr/>
        </p:nvSpPr>
        <p:spPr>
          <a:xfrm>
            <a:off x="7676615" y="4304580"/>
            <a:ext cx="1006893" cy="51110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7225450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400" b="1" dirty="0" smtClean="0">
                <a:solidFill>
                  <a:srgbClr val="387038"/>
                </a:solidFill>
                <a:latin typeface="Trebuchet MS"/>
                <a:ea typeface="Calibri"/>
                <a:cs typeface="Times New Roman"/>
              </a:rPr>
              <a:t>op gang komen</a:t>
            </a:r>
            <a:endParaRPr lang="nl-NL" sz="6000" dirty="0">
              <a:effectLst/>
              <a:latin typeface="Calibri"/>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smtClean="0">
                <a:solidFill>
                  <a:srgbClr val="387038"/>
                </a:solidFill>
                <a:effectLst/>
                <a:latin typeface="Trebuchet MS"/>
                <a:ea typeface="Calibri"/>
                <a:cs typeface="Times New Roman"/>
              </a:rPr>
              <a:t>stagneren</a:t>
            </a:r>
            <a:endParaRPr lang="nl-NL" sz="60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a:t>
            </a:r>
            <a:r>
              <a:rPr lang="nl-NL" sz="2800" dirty="0" smtClean="0">
                <a:latin typeface="Trebuchet MS"/>
                <a:ea typeface="Calibri"/>
                <a:cs typeface="Times New Roman"/>
              </a:rPr>
              <a:t>steeds beter worden</a:t>
            </a:r>
          </a:p>
          <a:p>
            <a:pPr>
              <a:lnSpc>
                <a:spcPct val="107000"/>
              </a:lnSpc>
              <a:spcAft>
                <a:spcPts val="0"/>
              </a:spcAft>
            </a:pPr>
            <a:endParaRPr lang="nl-NL" sz="2800" dirty="0" smtClean="0">
              <a:effectLst/>
              <a:latin typeface="Calibri"/>
              <a:ea typeface="Calibri"/>
              <a:cs typeface="Times New Roman"/>
            </a:endParaRP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r>
              <a:rPr lang="nl-NL" sz="2400" i="1" dirty="0" smtClean="0">
                <a:solidFill>
                  <a:srgbClr val="387038"/>
                </a:solidFill>
                <a:latin typeface="Trebuchet MS"/>
                <a:ea typeface="Calibri"/>
                <a:cs typeface="Times New Roman"/>
              </a:rPr>
              <a:t>Ik </a:t>
            </a:r>
            <a:r>
              <a:rPr lang="nl-NL" sz="2400" i="1" u="sng" dirty="0" smtClean="0">
                <a:solidFill>
                  <a:srgbClr val="387038"/>
                </a:solidFill>
                <a:latin typeface="Trebuchet MS"/>
                <a:ea typeface="Calibri"/>
                <a:cs typeface="Times New Roman"/>
              </a:rPr>
              <a:t>kom op gang</a:t>
            </a:r>
            <a:r>
              <a:rPr lang="nl-NL" sz="2400" i="1" dirty="0" smtClean="0">
                <a:solidFill>
                  <a:srgbClr val="387038"/>
                </a:solidFill>
                <a:latin typeface="Trebuchet MS"/>
                <a:ea typeface="Calibri"/>
                <a:cs typeface="Times New Roman"/>
              </a:rPr>
              <a:t> door eerst de rand te maken</a:t>
            </a:r>
            <a:r>
              <a:rPr lang="nl-NL" sz="2400" i="1" dirty="0" smtClean="0">
                <a:solidFill>
                  <a:srgbClr val="387038"/>
                </a:solidFill>
                <a:effectLst/>
                <a:latin typeface="Trebuchet MS"/>
                <a:ea typeface="Calibri"/>
                <a:cs typeface="Times New Roman"/>
              </a:rPr>
              <a:t>.</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a:t>
            </a:r>
            <a:r>
              <a:rPr lang="nl-NL" sz="2800" dirty="0" smtClean="0">
                <a:effectLst/>
                <a:latin typeface="Trebuchet MS"/>
                <a:ea typeface="Calibri"/>
                <a:cs typeface="Times New Roman"/>
              </a:rPr>
              <a:t>geen voortgang hebben</a:t>
            </a:r>
            <a:endParaRPr lang="nl-NL" sz="1100" dirty="0" smtClean="0">
              <a:effectLst/>
              <a:latin typeface="Calibri"/>
              <a:ea typeface="Calibri"/>
              <a:cs typeface="Times New Roman"/>
            </a:endParaRP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endParaRPr lang="nl-NL" dirty="0" smtClean="0">
              <a:effectLst/>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pPr>
            <a:r>
              <a:rPr lang="nl-NL" sz="2400" i="1" dirty="0" smtClean="0">
                <a:solidFill>
                  <a:srgbClr val="387038"/>
                </a:solidFill>
                <a:latin typeface="Trebuchet MS"/>
                <a:ea typeface="Calibri"/>
                <a:cs typeface="Times New Roman"/>
              </a:rPr>
              <a:t>Het maken van de puzzel </a:t>
            </a:r>
            <a:r>
              <a:rPr lang="nl-NL" sz="2400" i="1" u="sng" dirty="0" smtClean="0">
                <a:solidFill>
                  <a:srgbClr val="387038"/>
                </a:solidFill>
                <a:latin typeface="Trebuchet MS"/>
                <a:ea typeface="Calibri"/>
                <a:cs typeface="Times New Roman"/>
              </a:rPr>
              <a:t>stagneert</a:t>
            </a:r>
            <a:r>
              <a:rPr lang="nl-NL" sz="2400" i="1" dirty="0" smtClean="0">
                <a:solidFill>
                  <a:srgbClr val="387038"/>
                </a:solidFill>
                <a:latin typeface="Trebuchet MS"/>
                <a:ea typeface="Calibri"/>
                <a:cs typeface="Times New Roman"/>
              </a:rPr>
              <a:t>, omdat ik niet weet waar ik moet beginnen.</a:t>
            </a:r>
            <a:endParaRPr lang="nl-NL" sz="2400" dirty="0" smtClean="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6" name="Picture 2" descr="C:\Users\vdplasg\AppData\Local\Microsoft\Windows\Temporary Internet Files\Content.IE5\DNLL62YD\shutterstock_335215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71548" y="2420888"/>
            <a:ext cx="3039916" cy="2304256"/>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Users\routledm\AppData\Local\Microsoft\Windows\Temporary Internet Files\Content.IE5\KGZMQ6Q2\shutterstock_1222467187.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76056" y="2159189"/>
            <a:ext cx="2060848" cy="2060848"/>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routledm\Downloads\shutterstock_83318590.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70576" y="3312811"/>
            <a:ext cx="1524000" cy="116433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C:\Users\vdplasg\AppData\Local\Microsoft\Windows\Temporary Internet Files\Content.IE5\DNLL62YD\shutterstock_1068980024.jp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765175" y="3717032"/>
            <a:ext cx="1162195" cy="1171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250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smtClean="0">
                <a:solidFill>
                  <a:srgbClr val="387038"/>
                </a:solidFill>
                <a:latin typeface="Trebuchet MS"/>
                <a:ea typeface="Calibri"/>
                <a:cs typeface="Times New Roman"/>
              </a:rPr>
              <a:t>schadelijk</a:t>
            </a:r>
            <a:endParaRPr lang="nl-NL" sz="6000" dirty="0">
              <a:effectLst/>
              <a:latin typeface="Calibri"/>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smtClean="0">
                <a:solidFill>
                  <a:srgbClr val="387038"/>
                </a:solidFill>
                <a:effectLst/>
                <a:latin typeface="Trebuchet MS"/>
                <a:ea typeface="Calibri"/>
                <a:cs typeface="Times New Roman"/>
              </a:rPr>
              <a:t>gezond</a:t>
            </a:r>
            <a:endParaRPr lang="nl-NL" sz="60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a:t>
            </a:r>
            <a:r>
              <a:rPr lang="nl-NL" sz="2800" dirty="0" smtClean="0">
                <a:latin typeface="Trebuchet MS"/>
                <a:ea typeface="Calibri"/>
                <a:cs typeface="Times New Roman"/>
              </a:rPr>
              <a:t>slecht</a:t>
            </a:r>
          </a:p>
          <a:p>
            <a:pPr>
              <a:lnSpc>
                <a:spcPct val="107000"/>
              </a:lnSpc>
              <a:spcAft>
                <a:spcPts val="0"/>
              </a:spcAft>
            </a:pPr>
            <a:endParaRPr lang="nl-NL" sz="2800" dirty="0" smtClean="0">
              <a:effectLst/>
              <a:latin typeface="Calibri"/>
              <a:ea typeface="Calibri"/>
              <a:cs typeface="Times New Roman"/>
            </a:endParaRP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r>
              <a:rPr lang="nl-NL" sz="2400" i="1" dirty="0" smtClean="0">
                <a:solidFill>
                  <a:srgbClr val="387038"/>
                </a:solidFill>
                <a:latin typeface="Trebuchet MS"/>
                <a:ea typeface="Calibri"/>
                <a:cs typeface="Times New Roman"/>
              </a:rPr>
              <a:t>De hele dag puzzelen is </a:t>
            </a:r>
            <a:r>
              <a:rPr lang="nl-NL" sz="2400" i="1" u="sng" dirty="0" smtClean="0">
                <a:solidFill>
                  <a:srgbClr val="387038"/>
                </a:solidFill>
                <a:latin typeface="Trebuchet MS"/>
                <a:ea typeface="Calibri"/>
                <a:cs typeface="Times New Roman"/>
              </a:rPr>
              <a:t>schadelijk</a:t>
            </a:r>
            <a:r>
              <a:rPr lang="nl-NL" sz="2400" i="1" dirty="0" smtClean="0">
                <a:solidFill>
                  <a:srgbClr val="387038"/>
                </a:solidFill>
                <a:latin typeface="Trebuchet MS"/>
                <a:ea typeface="Calibri"/>
                <a:cs typeface="Times New Roman"/>
              </a:rPr>
              <a:t> voor je rug.</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a:t>
            </a:r>
            <a:r>
              <a:rPr lang="nl-NL" sz="2800" dirty="0" smtClean="0">
                <a:latin typeface="Trebuchet MS"/>
                <a:ea typeface="Calibri"/>
                <a:cs typeface="Times New Roman"/>
              </a:rPr>
              <a:t>goed voor het lichaam</a:t>
            </a:r>
            <a:endParaRPr lang="nl-NL" sz="1100" dirty="0" smtClean="0">
              <a:effectLst/>
              <a:latin typeface="Calibri"/>
              <a:ea typeface="Calibri"/>
              <a:cs typeface="Times New Roman"/>
            </a:endParaRP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endParaRPr lang="nl-NL" dirty="0" smtClean="0">
              <a:effectLst/>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pPr>
            <a:r>
              <a:rPr lang="nl-NL" sz="2400" i="1" dirty="0" smtClean="0">
                <a:solidFill>
                  <a:srgbClr val="387038"/>
                </a:solidFill>
                <a:latin typeface="Trebuchet MS"/>
                <a:ea typeface="Calibri"/>
                <a:cs typeface="Times New Roman"/>
              </a:rPr>
              <a:t>Het is belangrijk om een </a:t>
            </a:r>
            <a:r>
              <a:rPr lang="nl-NL" sz="2400" i="1" u="sng" dirty="0" smtClean="0">
                <a:solidFill>
                  <a:srgbClr val="387038"/>
                </a:solidFill>
                <a:latin typeface="Trebuchet MS"/>
                <a:ea typeface="Calibri"/>
                <a:cs typeface="Times New Roman"/>
              </a:rPr>
              <a:t>gezonde</a:t>
            </a:r>
            <a:r>
              <a:rPr lang="nl-NL" sz="2400" i="1" dirty="0" smtClean="0">
                <a:solidFill>
                  <a:srgbClr val="387038"/>
                </a:solidFill>
                <a:latin typeface="Trebuchet MS"/>
                <a:ea typeface="Calibri"/>
                <a:cs typeface="Times New Roman"/>
              </a:rPr>
              <a:t> houding aan te nemen.</a:t>
            </a:r>
            <a:endParaRPr lang="nl-NL" sz="2400" dirty="0" smtClean="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6" name="Picture 2" descr="C:\Users\vdplasg\AppData\Local\Microsoft\Windows\Temporary Internet Files\Content.IE5\DNLL62YD\shutterstock_384556480.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827584" y="2204864"/>
            <a:ext cx="1594250" cy="243795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92080" y="2664246"/>
            <a:ext cx="3251960" cy="1844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4" descr="C:\Users\vdplasg\AppData\Local\Microsoft\Windows\Temporary Internet Files\Content.IE5\DNLL62YD\shutterstock_371822665.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426558" y="3190853"/>
            <a:ext cx="1628800" cy="16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3542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581128"/>
            <a:ext cx="2808311"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6" name="Text Box 14"/>
          <p:cNvSpPr txBox="1"/>
          <p:nvPr/>
        </p:nvSpPr>
        <p:spPr>
          <a:xfrm>
            <a:off x="3131841" y="4005064"/>
            <a:ext cx="2808312"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7" name="Text Box 14"/>
          <p:cNvSpPr txBox="1"/>
          <p:nvPr/>
        </p:nvSpPr>
        <p:spPr>
          <a:xfrm>
            <a:off x="6012160" y="3448040"/>
            <a:ext cx="285077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xt Box 14"/>
          <p:cNvSpPr txBox="1"/>
          <p:nvPr/>
        </p:nvSpPr>
        <p:spPr>
          <a:xfrm>
            <a:off x="86272" y="4527788"/>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smtClean="0">
                <a:latin typeface="Trebuchet MS"/>
                <a:ea typeface="Calibri"/>
                <a:cs typeface="Times New Roman"/>
              </a:rPr>
              <a:t>de maand</a:t>
            </a:r>
            <a:endParaRPr lang="nl-NL" sz="1100" dirty="0">
              <a:effectLst/>
              <a:ea typeface="Calibri"/>
              <a:cs typeface="Times New Roman"/>
            </a:endParaRPr>
          </a:p>
        </p:txBody>
      </p:sp>
      <p:sp>
        <p:nvSpPr>
          <p:cNvPr id="9" name="Text Box 14"/>
          <p:cNvSpPr txBox="1"/>
          <p:nvPr/>
        </p:nvSpPr>
        <p:spPr>
          <a:xfrm>
            <a:off x="2966594" y="3898384"/>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smtClean="0">
                <a:effectLst/>
                <a:latin typeface="Trebuchet MS"/>
                <a:ea typeface="Calibri"/>
                <a:cs typeface="Times New Roman"/>
              </a:rPr>
              <a:t>het jaar</a:t>
            </a:r>
            <a:endParaRPr lang="nl-NL" sz="1100" dirty="0">
              <a:effectLst/>
              <a:ea typeface="Calibri"/>
              <a:cs typeface="Times New Roman"/>
            </a:endParaRPr>
          </a:p>
        </p:txBody>
      </p:sp>
      <p:sp>
        <p:nvSpPr>
          <p:cNvPr id="10" name="Text Box 14"/>
          <p:cNvSpPr txBox="1"/>
          <p:nvPr/>
        </p:nvSpPr>
        <p:spPr>
          <a:xfrm>
            <a:off x="5969699" y="3413368"/>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a:latin typeface="Trebuchet MS"/>
                <a:ea typeface="Calibri"/>
                <a:cs typeface="Times New Roman"/>
              </a:rPr>
              <a:t>d</a:t>
            </a:r>
            <a:r>
              <a:rPr lang="nl-NL" sz="4800" dirty="0" smtClean="0">
                <a:effectLst/>
                <a:latin typeface="Trebuchet MS"/>
                <a:ea typeface="Calibri"/>
                <a:cs typeface="Times New Roman"/>
              </a:rPr>
              <a:t>e eeuw</a:t>
            </a:r>
            <a:endParaRPr lang="nl-NL" sz="1100" dirty="0">
              <a:effectLst/>
              <a:ea typeface="Calibri"/>
              <a:cs typeface="Times New Roman"/>
            </a:endParaRPr>
          </a:p>
        </p:txBody>
      </p:sp>
      <p:sp>
        <p:nvSpPr>
          <p:cNvPr id="11" name="Text Box 14"/>
          <p:cNvSpPr txBox="1"/>
          <p:nvPr/>
        </p:nvSpPr>
        <p:spPr>
          <a:xfrm>
            <a:off x="5897634" y="4939268"/>
            <a:ext cx="2926070" cy="101001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u="sng" dirty="0" smtClean="0">
                <a:solidFill>
                  <a:srgbClr val="387038"/>
                </a:solidFill>
                <a:latin typeface="Trebuchet MS"/>
                <a:ea typeface="Calibri"/>
                <a:cs typeface="Times New Roman"/>
              </a:rPr>
              <a:t>Een eeuw</a:t>
            </a:r>
            <a:r>
              <a:rPr lang="nl-NL" sz="2000" i="1" dirty="0" smtClean="0">
                <a:solidFill>
                  <a:srgbClr val="387038"/>
                </a:solidFill>
                <a:latin typeface="Trebuchet MS"/>
                <a:ea typeface="Calibri"/>
                <a:cs typeface="Times New Roman"/>
              </a:rPr>
              <a:t> geleden werden er al legpuzzels gemaakt. </a:t>
            </a:r>
            <a:endParaRPr lang="nl-NL" sz="1100" dirty="0">
              <a:effectLst/>
              <a:ea typeface="Calibri"/>
              <a:cs typeface="Times New Roman"/>
            </a:endParaRPr>
          </a:p>
        </p:txBody>
      </p:sp>
      <p:sp>
        <p:nvSpPr>
          <p:cNvPr id="12" name="Text Box 14"/>
          <p:cNvSpPr txBox="1"/>
          <p:nvPr/>
        </p:nvSpPr>
        <p:spPr>
          <a:xfrm>
            <a:off x="6058005" y="4302244"/>
            <a:ext cx="2798471" cy="583684"/>
          </a:xfrm>
          <a:prstGeom prst="rect">
            <a:avLst/>
          </a:prstGeom>
          <a:solidFill>
            <a:srgbClr val="FAFCFA"/>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3" name="Tekstvak 2"/>
          <p:cNvSpPr txBox="1">
            <a:spLocks noChangeArrowheads="1"/>
          </p:cNvSpPr>
          <p:nvPr/>
        </p:nvSpPr>
        <p:spPr bwMode="auto">
          <a:xfrm>
            <a:off x="6012160" y="4302244"/>
            <a:ext cx="2697018" cy="57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Trebuchet MS"/>
                <a:ea typeface="Calibri"/>
                <a:cs typeface="Times New Roman"/>
              </a:rPr>
              <a:t>= </a:t>
            </a:r>
            <a:r>
              <a:rPr lang="nl-NL" sz="2400" dirty="0" smtClean="0">
                <a:effectLst/>
                <a:latin typeface="Trebuchet MS"/>
                <a:ea typeface="Calibri"/>
                <a:cs typeface="Times New Roman"/>
              </a:rPr>
              <a:t>honder</a:t>
            </a:r>
            <a:r>
              <a:rPr lang="nl-NL" sz="2400" dirty="0" smtClean="0">
                <a:latin typeface="Trebuchet MS"/>
                <a:ea typeface="Calibri"/>
                <a:cs typeface="Times New Roman"/>
              </a:rPr>
              <a:t>d jaar</a:t>
            </a:r>
            <a:endParaRPr lang="nl-NL" sz="1050" dirty="0">
              <a:effectLst/>
              <a:latin typeface="Calibri"/>
              <a:ea typeface="Calibri"/>
              <a:cs typeface="Times New Roman"/>
            </a:endParaRPr>
          </a:p>
        </p:txBody>
      </p:sp>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58318" y="1350901"/>
            <a:ext cx="2881834" cy="2550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65359" y="2276872"/>
            <a:ext cx="2478449" cy="2219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kstvak 1"/>
          <p:cNvSpPr txBox="1"/>
          <p:nvPr/>
        </p:nvSpPr>
        <p:spPr>
          <a:xfrm>
            <a:off x="5922654" y="2041382"/>
            <a:ext cx="1169626" cy="584775"/>
          </a:xfrm>
          <a:prstGeom prst="rect">
            <a:avLst/>
          </a:prstGeom>
          <a:noFill/>
          <a:ln w="38100">
            <a:solidFill>
              <a:schemeClr val="tx1"/>
            </a:solidFill>
          </a:ln>
        </p:spPr>
        <p:txBody>
          <a:bodyPr wrap="square" rtlCol="0">
            <a:spAutoFit/>
          </a:bodyPr>
          <a:lstStyle/>
          <a:p>
            <a:r>
              <a:rPr lang="nl-NL" sz="32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rebuchet MS" panose="020B0603020202020204" pitchFamily="34" charset="0"/>
              </a:rPr>
              <a:t>1919</a:t>
            </a:r>
            <a:endParaRPr lang="nl-NL" sz="3200" dirty="0">
              <a:latin typeface="Trebuchet MS" panose="020B0603020202020204" pitchFamily="34" charset="0"/>
            </a:endParaRPr>
          </a:p>
        </p:txBody>
      </p:sp>
      <p:sp>
        <p:nvSpPr>
          <p:cNvPr id="19" name="Tekstvak 18"/>
          <p:cNvSpPr txBox="1"/>
          <p:nvPr/>
        </p:nvSpPr>
        <p:spPr>
          <a:xfrm>
            <a:off x="7639544" y="2056408"/>
            <a:ext cx="1169626" cy="584775"/>
          </a:xfrm>
          <a:prstGeom prst="rect">
            <a:avLst/>
          </a:prstGeom>
          <a:noFill/>
          <a:ln w="38100">
            <a:solidFill>
              <a:schemeClr val="tx1"/>
            </a:solidFill>
          </a:ln>
        </p:spPr>
        <p:txBody>
          <a:bodyPr wrap="square" rtlCol="0">
            <a:spAutoFit/>
          </a:bodyPr>
          <a:lstStyle/>
          <a:p>
            <a:r>
              <a:rPr lang="nl-NL" sz="32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rebuchet MS" panose="020B0603020202020204" pitchFamily="34" charset="0"/>
              </a:rPr>
              <a:t>2019</a:t>
            </a:r>
            <a:endParaRPr lang="nl-NL" sz="3200" dirty="0">
              <a:latin typeface="Trebuchet MS" panose="020B0603020202020204" pitchFamily="34" charset="0"/>
            </a:endParaRPr>
          </a:p>
        </p:txBody>
      </p:sp>
      <p:sp>
        <p:nvSpPr>
          <p:cNvPr id="17" name="PIJL-LINKS 16"/>
          <p:cNvSpPr/>
          <p:nvPr/>
        </p:nvSpPr>
        <p:spPr>
          <a:xfrm rot="10800000">
            <a:off x="7236296" y="2276872"/>
            <a:ext cx="302805" cy="216024"/>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7583867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3131841" y="2504861"/>
            <a:ext cx="2875468"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7" name="Text Box 14"/>
          <p:cNvSpPr txBox="1"/>
          <p:nvPr/>
        </p:nvSpPr>
        <p:spPr>
          <a:xfrm>
            <a:off x="3225003" y="2492896"/>
            <a:ext cx="2787157"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b="1" dirty="0" smtClean="0">
                <a:effectLst/>
                <a:latin typeface="Trebuchet MS"/>
                <a:ea typeface="Calibri"/>
                <a:cs typeface="Times New Roman"/>
              </a:rPr>
              <a:t>boeken</a:t>
            </a:r>
            <a:endParaRPr lang="nl-NL" sz="1000" dirty="0">
              <a:effectLst/>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H="1">
            <a:off x="4713813" y="1432346"/>
            <a:ext cx="1132205" cy="10725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892242" y="4190241"/>
            <a:ext cx="2469861" cy="118297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2" name="Text Box 14"/>
          <p:cNvSpPr txBox="1"/>
          <p:nvPr/>
        </p:nvSpPr>
        <p:spPr>
          <a:xfrm>
            <a:off x="5832399" y="4149080"/>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smtClean="0">
                <a:effectLst/>
                <a:latin typeface="Trebuchet MS"/>
                <a:ea typeface="Calibri"/>
                <a:cs typeface="Times New Roman"/>
              </a:rPr>
              <a:t>hotel boeken</a:t>
            </a:r>
            <a:endParaRPr lang="nl-NL" sz="1050" dirty="0">
              <a:effectLst/>
              <a:ea typeface="Calibri"/>
              <a:cs typeface="Times New Roman"/>
            </a:endParaRPr>
          </a:p>
        </p:txBody>
      </p:sp>
      <p:sp>
        <p:nvSpPr>
          <p:cNvPr id="13" name="Text Box 14"/>
          <p:cNvSpPr txBox="1"/>
          <p:nvPr/>
        </p:nvSpPr>
        <p:spPr>
          <a:xfrm>
            <a:off x="4201624" y="825813"/>
            <a:ext cx="2571462" cy="114279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4" name="Text Box 14"/>
          <p:cNvSpPr txBox="1"/>
          <p:nvPr/>
        </p:nvSpPr>
        <p:spPr>
          <a:xfrm>
            <a:off x="4139952" y="764704"/>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smtClean="0">
                <a:effectLst/>
                <a:latin typeface="Trebuchet MS"/>
                <a:ea typeface="Calibri"/>
                <a:cs typeface="Times New Roman"/>
              </a:rPr>
              <a:t>vakantie boeken</a:t>
            </a:r>
            <a:endParaRPr lang="nl-NL" sz="1050" dirty="0">
              <a:effectLst/>
              <a:ea typeface="Calibri"/>
              <a:cs typeface="Times New Roman"/>
            </a:endParaRPr>
          </a:p>
        </p:txBody>
      </p:sp>
      <p:sp>
        <p:nvSpPr>
          <p:cNvPr id="15" name="Text Box 14"/>
          <p:cNvSpPr txBox="1"/>
          <p:nvPr/>
        </p:nvSpPr>
        <p:spPr>
          <a:xfrm>
            <a:off x="779156" y="4324861"/>
            <a:ext cx="3504812" cy="104835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6" name="Text Box 14"/>
          <p:cNvSpPr txBox="1"/>
          <p:nvPr/>
        </p:nvSpPr>
        <p:spPr>
          <a:xfrm>
            <a:off x="774299" y="4221088"/>
            <a:ext cx="3509669" cy="10801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smtClean="0">
                <a:effectLst/>
                <a:latin typeface="Trebuchet MS"/>
                <a:ea typeface="Calibri"/>
                <a:cs typeface="Times New Roman"/>
              </a:rPr>
              <a:t>vliegtuigtickets boeken</a:t>
            </a:r>
            <a:endParaRPr lang="nl-NL" sz="1050" dirty="0">
              <a:effectLst/>
              <a:ea typeface="Calibri"/>
              <a:cs typeface="Times New Roman"/>
            </a:endParaRPr>
          </a:p>
        </p:txBody>
      </p:sp>
      <p:sp>
        <p:nvSpPr>
          <p:cNvPr id="23" name="Text Box 14"/>
          <p:cNvSpPr txBox="1"/>
          <p:nvPr/>
        </p:nvSpPr>
        <p:spPr>
          <a:xfrm>
            <a:off x="3131841" y="3212976"/>
            <a:ext cx="2875468" cy="792088"/>
          </a:xfrm>
          <a:prstGeom prst="rect">
            <a:avLst/>
          </a:prstGeom>
          <a:solidFill>
            <a:srgbClr val="FAFCFA"/>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4" name="Tekstvak 2"/>
          <p:cNvSpPr txBox="1">
            <a:spLocks noChangeArrowheads="1"/>
          </p:cNvSpPr>
          <p:nvPr/>
        </p:nvSpPr>
        <p:spPr bwMode="auto">
          <a:xfrm>
            <a:off x="3131841" y="3140968"/>
            <a:ext cx="2880319" cy="7200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Trebuchet MS"/>
                <a:ea typeface="Calibri"/>
                <a:cs typeface="Times New Roman"/>
              </a:rPr>
              <a:t>= </a:t>
            </a:r>
            <a:r>
              <a:rPr lang="nl-NL" sz="2400" dirty="0" smtClean="0">
                <a:effectLst/>
                <a:latin typeface="Trebuchet MS"/>
                <a:ea typeface="Calibri"/>
                <a:cs typeface="Times New Roman"/>
              </a:rPr>
              <a:t>regelen dat je iets gaat doen</a:t>
            </a:r>
            <a:endParaRPr lang="nl-NL" sz="1050" dirty="0">
              <a:effectLst/>
              <a:latin typeface="Calibri"/>
              <a:ea typeface="Calibri"/>
              <a:cs typeface="Times New Roman"/>
            </a:endParaRPr>
          </a:p>
        </p:txBody>
      </p:sp>
      <p:pic>
        <p:nvPicPr>
          <p:cNvPr id="32" name="Afbeelding 31"/>
          <p:cNvPicPr/>
          <p:nvPr/>
        </p:nvPicPr>
        <p:blipFill>
          <a:blip r:embed="rId3"/>
          <a:stretch>
            <a:fillRect/>
          </a:stretch>
        </p:blipFill>
        <p:spPr>
          <a:xfrm>
            <a:off x="7380312" y="6220072"/>
            <a:ext cx="1584176" cy="593304"/>
          </a:xfrm>
          <a:prstGeom prst="rect">
            <a:avLst/>
          </a:prstGeom>
        </p:spPr>
      </p:pic>
      <p:pic>
        <p:nvPicPr>
          <p:cNvPr id="21" name="Picture 6" descr="C:\Users\routledm\Downloads\shutterstock_30728471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13491" y="433837"/>
            <a:ext cx="2297552" cy="153476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7544" y="3237146"/>
            <a:ext cx="1678115" cy="983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 descr="C:\Users\Kosterm\Downloads\shutterstock_1125994985.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2237" t="8100" r="24807" b="26517"/>
          <a:stretch/>
        </p:blipFill>
        <p:spPr bwMode="auto">
          <a:xfrm>
            <a:off x="6948264" y="1753246"/>
            <a:ext cx="1763397" cy="2395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197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smtClean="0">
                <a:solidFill>
                  <a:srgbClr val="C00000"/>
                </a:solidFill>
              </a:rPr>
              <a:t>Week 12 – 19 maart 2019</a:t>
            </a:r>
          </a:p>
          <a:p>
            <a:r>
              <a:rPr lang="nl-NL" dirty="0" smtClean="0">
                <a:solidFill>
                  <a:srgbClr val="C00000"/>
                </a:solidFill>
              </a:rPr>
              <a:t>Niveau </a:t>
            </a:r>
            <a:r>
              <a:rPr lang="nl-NL" dirty="0">
                <a:solidFill>
                  <a:srgbClr val="C00000"/>
                </a:solidFill>
              </a:rPr>
              <a:t>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rPr>
              <a:t>Gerarda Das</a:t>
            </a:r>
          </a:p>
          <a:p>
            <a:pPr algn="l"/>
            <a:r>
              <a:rPr lang="nl-NL" sz="1100" i="1" dirty="0" smtClean="0">
                <a:solidFill>
                  <a:srgbClr val="00B050"/>
                </a:solidFill>
              </a:rPr>
              <a:t>Mariët </a:t>
            </a:r>
            <a:r>
              <a:rPr lang="nl-NL" sz="1100" i="1" dirty="0">
                <a:solidFill>
                  <a:srgbClr val="00B050"/>
                </a:solidFill>
              </a:rPr>
              <a:t>Koster</a:t>
            </a:r>
          </a:p>
          <a:p>
            <a:pPr algn="l"/>
            <a:r>
              <a:rPr lang="en-US" sz="1100" i="1" dirty="0">
                <a:solidFill>
                  <a:srgbClr val="00B050"/>
                </a:solidFill>
              </a:rPr>
              <a:t>Mandy Routledge</a:t>
            </a:r>
            <a:endParaRPr lang="nl-NL" sz="1100" i="1" dirty="0">
              <a:solidFill>
                <a:srgbClr val="00B050"/>
              </a:solidFill>
            </a:endParaRPr>
          </a:p>
          <a:p>
            <a:pPr algn="l"/>
            <a:r>
              <a:rPr lang="en-US" sz="1100" i="1" dirty="0" smtClean="0">
                <a:solidFill>
                  <a:srgbClr val="00B050"/>
                </a:solidFill>
              </a:rPr>
              <a:t>Francis Vrielink</a:t>
            </a:r>
          </a:p>
        </p:txBody>
      </p:sp>
      <p:pic>
        <p:nvPicPr>
          <p:cNvPr id="1026" name="Picture 2" descr="http://www.ikenkentalis.nl/public/images/logo-225.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22760202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32024" y="2852936"/>
            <a:ext cx="9133383" cy="1815882"/>
          </a:xfrm>
          <a:prstGeom prst="rect">
            <a:avLst/>
          </a:prstGeom>
          <a:noFill/>
        </p:spPr>
        <p:txBody>
          <a:bodyPr wrap="square" rtlCol="0">
            <a:spAutoFit/>
          </a:bodyPr>
          <a:lstStyle/>
          <a:p>
            <a:pPr lvl="0"/>
            <a:r>
              <a:rPr lang="nl-NL" sz="8000" b="1" u="sng" dirty="0" smtClean="0">
                <a:solidFill>
                  <a:prstClr val="black"/>
                </a:solidFill>
                <a:latin typeface="Trebuchet MS" panose="020B0603020202020204" pitchFamily="34" charset="0"/>
              </a:rPr>
              <a:t>vrijwel</a:t>
            </a:r>
            <a:r>
              <a:rPr lang="nl-NL" sz="8000" dirty="0" smtClean="0">
                <a:solidFill>
                  <a:prstClr val="black"/>
                </a:solidFill>
                <a:latin typeface="Trebuchet MS" panose="020B0603020202020204" pitchFamily="34" charset="0"/>
              </a:rPr>
              <a:t> </a:t>
            </a:r>
            <a:r>
              <a:rPr lang="nl-NL" sz="4800" dirty="0" smtClean="0">
                <a:solidFill>
                  <a:prstClr val="black"/>
                </a:solidFill>
                <a:latin typeface="Trebuchet MS" panose="020B0603020202020204" pitchFamily="34" charset="0"/>
              </a:rPr>
              <a:t>= bijna</a:t>
            </a:r>
          </a:p>
          <a:p>
            <a:pPr lvl="0"/>
            <a:r>
              <a:rPr lang="nl-NL" sz="3200" i="1" dirty="0" smtClean="0">
                <a:solidFill>
                  <a:srgbClr val="00B050"/>
                </a:solidFill>
                <a:latin typeface="Trebuchet MS" panose="020B0603020202020204" pitchFamily="34" charset="0"/>
              </a:rPr>
              <a:t>Het lukt mij </a:t>
            </a:r>
            <a:r>
              <a:rPr lang="nl-NL" sz="3200" i="1" u="sng" dirty="0" smtClean="0">
                <a:solidFill>
                  <a:srgbClr val="00B050"/>
                </a:solidFill>
                <a:latin typeface="Trebuchet MS" panose="020B0603020202020204" pitchFamily="34" charset="0"/>
              </a:rPr>
              <a:t>vrijwel</a:t>
            </a:r>
            <a:r>
              <a:rPr lang="nl-NL" sz="3200" i="1" dirty="0" smtClean="0">
                <a:solidFill>
                  <a:srgbClr val="00B050"/>
                </a:solidFill>
                <a:latin typeface="Trebuchet MS" panose="020B0603020202020204" pitchFamily="34" charset="0"/>
              </a:rPr>
              <a:t> nooit om te stoppen.</a:t>
            </a:r>
            <a:endParaRPr lang="nl-NL" sz="3200" i="1" dirty="0">
              <a:solidFill>
                <a:prstClr val="black"/>
              </a:solidFill>
            </a:endParaRPr>
          </a:p>
        </p:txBody>
      </p:sp>
      <p:sp>
        <p:nvSpPr>
          <p:cNvPr id="7" name="Tekstvak 6"/>
          <p:cNvSpPr txBox="1"/>
          <p:nvPr/>
        </p:nvSpPr>
        <p:spPr>
          <a:xfrm>
            <a:off x="-10320" y="137244"/>
            <a:ext cx="9154387" cy="1923604"/>
          </a:xfrm>
          <a:prstGeom prst="rect">
            <a:avLst/>
          </a:prstGeom>
          <a:noFill/>
        </p:spPr>
        <p:txBody>
          <a:bodyPr wrap="square" rtlCol="0">
            <a:spAutoFit/>
          </a:bodyPr>
          <a:lstStyle/>
          <a:p>
            <a:r>
              <a:rPr lang="nl-NL" sz="8000" b="1" u="sng" dirty="0" smtClean="0">
                <a:latin typeface="Trebuchet MS" panose="020B0603020202020204" pitchFamily="34" charset="0"/>
              </a:rPr>
              <a:t>zelfs</a:t>
            </a:r>
            <a:r>
              <a:rPr lang="nl-NL" sz="4800" dirty="0" smtClean="0">
                <a:latin typeface="Trebuchet MS" panose="020B0603020202020204" pitchFamily="34" charset="0"/>
              </a:rPr>
              <a:t> </a:t>
            </a:r>
            <a:r>
              <a:rPr lang="nl-NL" sz="5400" dirty="0" smtClean="0">
                <a:latin typeface="Trebuchet MS" panose="020B0603020202020204" pitchFamily="34" charset="0"/>
              </a:rPr>
              <a:t>=</a:t>
            </a:r>
            <a:r>
              <a:rPr lang="nl-NL" sz="4400" dirty="0" smtClean="0">
                <a:latin typeface="Trebuchet MS" panose="020B0603020202020204" pitchFamily="34" charset="0"/>
              </a:rPr>
              <a:t> </a:t>
            </a:r>
            <a:r>
              <a:rPr lang="nl-NL" sz="5400" dirty="0" smtClean="0">
                <a:latin typeface="Trebuchet MS" panose="020B0603020202020204" pitchFamily="34" charset="0"/>
              </a:rPr>
              <a:t>ook nog</a:t>
            </a:r>
          </a:p>
          <a:p>
            <a:endParaRPr lang="nl-NL" sz="700" dirty="0" smtClean="0">
              <a:latin typeface="Trebuchet MS" panose="020B0603020202020204" pitchFamily="34" charset="0"/>
            </a:endParaRPr>
          </a:p>
          <a:p>
            <a:r>
              <a:rPr lang="nl-NL" sz="3200" i="1" dirty="0" smtClean="0">
                <a:solidFill>
                  <a:srgbClr val="00B050"/>
                </a:solidFill>
                <a:latin typeface="Trebuchet MS" panose="020B0603020202020204" pitchFamily="34" charset="0"/>
              </a:rPr>
              <a:t>Er zijn </a:t>
            </a:r>
            <a:r>
              <a:rPr lang="nl-NL" sz="3200" i="1" u="sng" dirty="0" smtClean="0">
                <a:solidFill>
                  <a:srgbClr val="00B050"/>
                </a:solidFill>
                <a:latin typeface="Trebuchet MS" panose="020B0603020202020204" pitchFamily="34" charset="0"/>
              </a:rPr>
              <a:t>zelfs</a:t>
            </a:r>
            <a:r>
              <a:rPr lang="nl-NL" sz="3200" i="1" dirty="0" smtClean="0">
                <a:solidFill>
                  <a:srgbClr val="00B050"/>
                </a:solidFill>
                <a:latin typeface="Trebuchet MS" panose="020B0603020202020204" pitchFamily="34" charset="0"/>
              </a:rPr>
              <a:t> legpuzzels van 5000 stukjes.</a:t>
            </a:r>
            <a:endParaRPr lang="nl-NL" sz="1050" i="1" dirty="0"/>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659944" y="44624"/>
            <a:ext cx="2229093"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oep 8"/>
          <p:cNvGrpSpPr/>
          <p:nvPr/>
        </p:nvGrpSpPr>
        <p:grpSpPr>
          <a:xfrm>
            <a:off x="539553" y="4769037"/>
            <a:ext cx="2304256" cy="1645946"/>
            <a:chOff x="1691680" y="1334777"/>
            <a:chExt cx="6872674" cy="4909198"/>
          </a:xfrm>
        </p:grpSpPr>
        <p:pic>
          <p:nvPicPr>
            <p:cNvPr id="10" name="Picture 2" descr="C:\Users\vdplasg\AppData\Local\Microsoft\Windows\Temporary Internet Files\Content.IE5\UUHJLMRA\shutterstock_1284070084.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691680" y="1844824"/>
              <a:ext cx="6585554" cy="43991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vdplasg\AppData\Local\Microsoft\Windows\Temporary Internet Files\Content.IE5\UUHJLMRA\shutterstock_1105977029.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732240" y="1334777"/>
              <a:ext cx="1832114" cy="177845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256287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p:cNvSpPr txBox="1"/>
          <p:nvPr/>
        </p:nvSpPr>
        <p:spPr>
          <a:xfrm>
            <a:off x="-10320" y="-27384"/>
            <a:ext cx="9154387" cy="2754600"/>
          </a:xfrm>
          <a:prstGeom prst="rect">
            <a:avLst/>
          </a:prstGeom>
          <a:noFill/>
        </p:spPr>
        <p:txBody>
          <a:bodyPr wrap="square" rtlCol="0">
            <a:spAutoFit/>
          </a:bodyPr>
          <a:lstStyle/>
          <a:p>
            <a:r>
              <a:rPr lang="nl-NL" sz="8000" b="1" u="sng" dirty="0" smtClean="0">
                <a:latin typeface="Trebuchet MS" panose="020B0603020202020204" pitchFamily="34" charset="0"/>
              </a:rPr>
              <a:t>plaatsvinden</a:t>
            </a:r>
            <a:r>
              <a:rPr lang="nl-NL" sz="4800" dirty="0" smtClean="0">
                <a:latin typeface="Trebuchet MS" panose="020B0603020202020204" pitchFamily="34" charset="0"/>
              </a:rPr>
              <a:t> </a:t>
            </a:r>
            <a:br>
              <a:rPr lang="nl-NL" sz="4800" dirty="0" smtClean="0">
                <a:latin typeface="Trebuchet MS" panose="020B0603020202020204" pitchFamily="34" charset="0"/>
              </a:rPr>
            </a:br>
            <a:r>
              <a:rPr lang="nl-NL" sz="5400" dirty="0" smtClean="0">
                <a:latin typeface="Trebuchet MS" panose="020B0603020202020204" pitchFamily="34" charset="0"/>
              </a:rPr>
              <a:t>=</a:t>
            </a:r>
            <a:r>
              <a:rPr lang="nl-NL" sz="4400" dirty="0" smtClean="0">
                <a:latin typeface="Trebuchet MS" panose="020B0603020202020204" pitchFamily="34" charset="0"/>
              </a:rPr>
              <a:t> </a:t>
            </a:r>
            <a:r>
              <a:rPr lang="nl-NL" sz="5400" dirty="0" smtClean="0">
                <a:latin typeface="Trebuchet MS" panose="020B0603020202020204" pitchFamily="34" charset="0"/>
              </a:rPr>
              <a:t>gebeuren</a:t>
            </a:r>
          </a:p>
          <a:p>
            <a:endParaRPr lang="nl-NL" sz="700" dirty="0" smtClean="0">
              <a:latin typeface="Trebuchet MS" panose="020B0603020202020204" pitchFamily="34" charset="0"/>
            </a:endParaRPr>
          </a:p>
          <a:p>
            <a:r>
              <a:rPr lang="nl-NL" sz="3200" i="1" dirty="0" smtClean="0">
                <a:solidFill>
                  <a:srgbClr val="00B050"/>
                </a:solidFill>
                <a:latin typeface="Trebuchet MS" panose="020B0603020202020204" pitchFamily="34" charset="0"/>
              </a:rPr>
              <a:t>De legpuzzel-dag zal </a:t>
            </a:r>
            <a:r>
              <a:rPr lang="nl-NL" sz="3200" i="1" u="sng" dirty="0" smtClean="0">
                <a:solidFill>
                  <a:srgbClr val="00B050"/>
                </a:solidFill>
                <a:latin typeface="Trebuchet MS" panose="020B0603020202020204" pitchFamily="34" charset="0"/>
              </a:rPr>
              <a:t>plaatsvinden</a:t>
            </a:r>
            <a:r>
              <a:rPr lang="nl-NL" sz="3200" i="1" dirty="0" smtClean="0">
                <a:solidFill>
                  <a:srgbClr val="00B050"/>
                </a:solidFill>
                <a:latin typeface="Trebuchet MS" panose="020B0603020202020204" pitchFamily="34" charset="0"/>
              </a:rPr>
              <a:t> in België.</a:t>
            </a:r>
            <a:endParaRPr lang="nl-NL" sz="1050" i="1" dirty="0"/>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kstvak 5"/>
          <p:cNvSpPr txBox="1"/>
          <p:nvPr/>
        </p:nvSpPr>
        <p:spPr>
          <a:xfrm>
            <a:off x="-42842" y="3068960"/>
            <a:ext cx="9133383" cy="1815882"/>
          </a:xfrm>
          <a:prstGeom prst="rect">
            <a:avLst/>
          </a:prstGeom>
          <a:noFill/>
        </p:spPr>
        <p:txBody>
          <a:bodyPr wrap="square" rtlCol="0">
            <a:spAutoFit/>
          </a:bodyPr>
          <a:lstStyle/>
          <a:p>
            <a:pPr lvl="0"/>
            <a:r>
              <a:rPr lang="nl-NL" sz="8000" b="1" u="sng" dirty="0" smtClean="0">
                <a:solidFill>
                  <a:prstClr val="black"/>
                </a:solidFill>
                <a:latin typeface="Trebuchet MS" panose="020B0603020202020204" pitchFamily="34" charset="0"/>
              </a:rPr>
              <a:t>slechts</a:t>
            </a:r>
            <a:r>
              <a:rPr lang="nl-NL" sz="8000" dirty="0" smtClean="0">
                <a:solidFill>
                  <a:prstClr val="black"/>
                </a:solidFill>
                <a:latin typeface="Trebuchet MS" panose="020B0603020202020204" pitchFamily="34" charset="0"/>
              </a:rPr>
              <a:t> </a:t>
            </a:r>
            <a:r>
              <a:rPr lang="nl-NL" sz="4800" dirty="0" smtClean="0">
                <a:solidFill>
                  <a:prstClr val="black"/>
                </a:solidFill>
                <a:latin typeface="Trebuchet MS" panose="020B0603020202020204" pitchFamily="34" charset="0"/>
              </a:rPr>
              <a:t>= niet meer dan</a:t>
            </a:r>
          </a:p>
          <a:p>
            <a:pPr lvl="0"/>
            <a:r>
              <a:rPr lang="nl-NL" sz="3200" i="1" dirty="0" smtClean="0">
                <a:solidFill>
                  <a:srgbClr val="00B050"/>
                </a:solidFill>
                <a:latin typeface="Trebuchet MS" panose="020B0603020202020204" pitchFamily="34" charset="0"/>
              </a:rPr>
              <a:t>Het is </a:t>
            </a:r>
            <a:r>
              <a:rPr lang="nl-NL" sz="3200" i="1" u="sng" dirty="0" smtClean="0">
                <a:solidFill>
                  <a:srgbClr val="00B050"/>
                </a:solidFill>
                <a:latin typeface="Trebuchet MS" panose="020B0603020202020204" pitchFamily="34" charset="0"/>
              </a:rPr>
              <a:t>slechts</a:t>
            </a:r>
            <a:r>
              <a:rPr lang="nl-NL" sz="3200" i="1" dirty="0" smtClean="0">
                <a:solidFill>
                  <a:srgbClr val="00B050"/>
                </a:solidFill>
                <a:latin typeface="Trebuchet MS" panose="020B0603020202020204" pitchFamily="34" charset="0"/>
              </a:rPr>
              <a:t> een uurtje </a:t>
            </a:r>
            <a:r>
              <a:rPr lang="nl-NL" sz="3200" i="1" dirty="0" smtClean="0">
                <a:solidFill>
                  <a:srgbClr val="00B050"/>
                </a:solidFill>
                <a:latin typeface="Trebuchet MS" panose="020B0603020202020204" pitchFamily="34" charset="0"/>
              </a:rPr>
              <a:t>rijden naar België.</a:t>
            </a:r>
            <a:endParaRPr lang="nl-NL" sz="3200" i="1" dirty="0">
              <a:solidFill>
                <a:prstClr val="black"/>
              </a:solidFill>
            </a:endParaRPr>
          </a:p>
        </p:txBody>
      </p:sp>
      <p:grpSp>
        <p:nvGrpSpPr>
          <p:cNvPr id="9" name="Groep 8"/>
          <p:cNvGrpSpPr/>
          <p:nvPr/>
        </p:nvGrpSpPr>
        <p:grpSpPr>
          <a:xfrm>
            <a:off x="6516216" y="332656"/>
            <a:ext cx="2477514" cy="1429727"/>
            <a:chOff x="654326" y="1628800"/>
            <a:chExt cx="8077639" cy="4661453"/>
          </a:xfrm>
        </p:grpSpPr>
        <p:pic>
          <p:nvPicPr>
            <p:cNvPr id="10"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292080" y="3645024"/>
              <a:ext cx="3439885" cy="2645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descr="C:\Users\vdplasg\AppData\Local\Microsoft\Windows\Temporary Internet Files\Content.IE5\DYMJUV7Q\shutterstock_133144783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4326" y="1628800"/>
              <a:ext cx="2733768" cy="3645024"/>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chte verbindingslijn met pijl 11"/>
            <p:cNvCxnSpPr/>
            <p:nvPr/>
          </p:nvCxnSpPr>
          <p:spPr>
            <a:xfrm flipH="1" flipV="1">
              <a:off x="2021210" y="4149080"/>
              <a:ext cx="3270870" cy="1656184"/>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3" name="Ovaal 12"/>
            <p:cNvSpPr/>
            <p:nvPr/>
          </p:nvSpPr>
          <p:spPr>
            <a:xfrm>
              <a:off x="1794198" y="4005064"/>
              <a:ext cx="113506"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4" name="Groep 13"/>
          <p:cNvGrpSpPr/>
          <p:nvPr/>
        </p:nvGrpSpPr>
        <p:grpSpPr>
          <a:xfrm>
            <a:off x="152400" y="4897058"/>
            <a:ext cx="3123456" cy="1722559"/>
            <a:chOff x="152400" y="1700808"/>
            <a:chExt cx="8975094" cy="4949688"/>
          </a:xfrm>
        </p:grpSpPr>
        <p:pic>
          <p:nvPicPr>
            <p:cNvPr id="15" name="Picture 2" descr="C:\Users\vdplasg\AppData\Local\Microsoft\Windows\Temporary Internet Files\Content.IE5\Q61KM4UG\shutterstock_635512469.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883856" y="1700808"/>
              <a:ext cx="3343275" cy="331257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Users\vdplasg\AppData\Local\Microsoft\Windows\Temporary Internet Files\Content.IE5\2AUYV24N\shutterstock_683776969.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152400" y="5301208"/>
              <a:ext cx="2883856" cy="1301928"/>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Rechte verbindingslijn met pijl 16"/>
            <p:cNvCxnSpPr/>
            <p:nvPr/>
          </p:nvCxnSpPr>
          <p:spPr>
            <a:xfrm>
              <a:off x="3347864" y="5952172"/>
              <a:ext cx="2879267"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8" name="Tekstvak 17"/>
            <p:cNvSpPr txBox="1"/>
            <p:nvPr/>
          </p:nvSpPr>
          <p:spPr>
            <a:xfrm>
              <a:off x="6804247" y="5589239"/>
              <a:ext cx="2323247" cy="1061257"/>
            </a:xfrm>
            <a:prstGeom prst="rect">
              <a:avLst/>
            </a:prstGeom>
            <a:noFill/>
          </p:spPr>
          <p:txBody>
            <a:bodyPr wrap="square" rtlCol="0">
              <a:spAutoFit/>
            </a:bodyPr>
            <a:lstStyle/>
            <a:p>
              <a:r>
                <a:rPr lang="nl-NL" dirty="0" smtClean="0"/>
                <a:t>België</a:t>
              </a:r>
              <a:endParaRPr lang="nl-NL" sz="4000" dirty="0"/>
            </a:p>
          </p:txBody>
        </p:sp>
      </p:grpSp>
    </p:spTree>
    <p:extLst>
      <p:ext uri="{BB962C8B-B14F-4D97-AF65-F5344CB8AC3E}">
        <p14:creationId xmlns:p14="http://schemas.microsoft.com/office/powerpoint/2010/main" val="23157461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08520" y="15905"/>
            <a:ext cx="9396536" cy="1323439"/>
          </a:xfrm>
          <a:prstGeom prst="rect">
            <a:avLst/>
          </a:prstGeom>
          <a:noFill/>
        </p:spPr>
        <p:txBody>
          <a:bodyPr wrap="square" rtlCol="0">
            <a:spAutoFit/>
          </a:bodyPr>
          <a:lstStyle/>
          <a:p>
            <a:pPr algn="ctr"/>
            <a:r>
              <a:rPr lang="nl-NL" sz="8000" b="1" u="sng" dirty="0" smtClean="0"/>
              <a:t>het type</a:t>
            </a:r>
            <a:endParaRPr lang="nl-NL" sz="8000" b="1" u="sng" dirty="0"/>
          </a:p>
        </p:txBody>
      </p:sp>
      <p:pic>
        <p:nvPicPr>
          <p:cNvPr id="2050" name="Picture 2" descr="C:\Users\vdplasg\AppData\Local\Microsoft\Windows\Temporary Internet Files\Content.IE5\QDGUIF03\shutterstock_407251666.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56420" y="1695670"/>
            <a:ext cx="6666656" cy="4453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9257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0" y="7937"/>
            <a:ext cx="9243119" cy="1323439"/>
          </a:xfrm>
          <a:prstGeom prst="rect">
            <a:avLst/>
          </a:prstGeom>
          <a:noFill/>
        </p:spPr>
        <p:txBody>
          <a:bodyPr wrap="square" rtlCol="0">
            <a:spAutoFit/>
          </a:bodyPr>
          <a:lstStyle/>
          <a:p>
            <a:pPr algn="ctr"/>
            <a:r>
              <a:rPr lang="nl-NL" sz="8000" b="1" u="sng" dirty="0" smtClean="0"/>
              <a:t>zelfs</a:t>
            </a:r>
            <a:endParaRPr lang="nl-NL" sz="8000" b="1" u="sng" dirty="0"/>
          </a:p>
        </p:txBody>
      </p:sp>
      <p:pic>
        <p:nvPicPr>
          <p:cNvPr id="5122" name="Picture 2" descr="C:\Users\vdplasg\AppData\Local\Microsoft\Windows\Temporary Internet Files\Content.IE5\DNLL62YD\shutterstock_545994166.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88231" y="1700808"/>
            <a:ext cx="6666656" cy="4413326"/>
          </a:xfrm>
          <a:prstGeom prst="rect">
            <a:avLst/>
          </a:prstGeom>
          <a:noFill/>
          <a:extLst>
            <a:ext uri="{909E8E84-426E-40DD-AFC4-6F175D3DCCD1}">
              <a14:hiddenFill xmlns:a14="http://schemas.microsoft.com/office/drawing/2010/main">
                <a:solidFill>
                  <a:srgbClr val="FFFFFF"/>
                </a:solidFill>
              </a14:hiddenFill>
            </a:ext>
          </a:extLst>
        </p:spPr>
      </p:pic>
      <p:sp>
        <p:nvSpPr>
          <p:cNvPr id="3" name="Ovaal 2"/>
          <p:cNvSpPr/>
          <p:nvPr/>
        </p:nvSpPr>
        <p:spPr>
          <a:xfrm>
            <a:off x="1691680" y="1916832"/>
            <a:ext cx="2160240" cy="1152128"/>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p:cNvSpPr txBox="1"/>
          <p:nvPr/>
        </p:nvSpPr>
        <p:spPr>
          <a:xfrm>
            <a:off x="1907704" y="2132856"/>
            <a:ext cx="1728192" cy="707886"/>
          </a:xfrm>
          <a:prstGeom prst="rect">
            <a:avLst/>
          </a:prstGeom>
          <a:noFill/>
        </p:spPr>
        <p:txBody>
          <a:bodyPr wrap="square" rtlCol="0">
            <a:spAutoFit/>
          </a:bodyPr>
          <a:lstStyle/>
          <a:p>
            <a:pPr algn="ctr"/>
            <a:r>
              <a:rPr lang="nl-NL" sz="4000" b="1" dirty="0" smtClean="0">
                <a:solidFill>
                  <a:srgbClr val="00B050"/>
                </a:solidFill>
              </a:rPr>
              <a:t>5000</a:t>
            </a:r>
            <a:endParaRPr lang="nl-NL" sz="4000" b="1" dirty="0">
              <a:solidFill>
                <a:srgbClr val="00B050"/>
              </a:solidFill>
            </a:endParaRPr>
          </a:p>
        </p:txBody>
      </p:sp>
      <p:sp>
        <p:nvSpPr>
          <p:cNvPr id="7" name="Ovaal 6"/>
          <p:cNvSpPr/>
          <p:nvPr/>
        </p:nvSpPr>
        <p:spPr>
          <a:xfrm>
            <a:off x="1793911" y="1988840"/>
            <a:ext cx="1986001" cy="100811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7708283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0" y="25814"/>
            <a:ext cx="9144000" cy="1323439"/>
          </a:xfrm>
          <a:prstGeom prst="rect">
            <a:avLst/>
          </a:prstGeom>
          <a:noFill/>
        </p:spPr>
        <p:txBody>
          <a:bodyPr wrap="square" rtlCol="0">
            <a:spAutoFit/>
          </a:bodyPr>
          <a:lstStyle/>
          <a:p>
            <a:pPr algn="ctr"/>
            <a:r>
              <a:rPr lang="nl-NL" sz="8000" b="1" u="sng" dirty="0" smtClean="0"/>
              <a:t>tegenwoordig</a:t>
            </a:r>
            <a:endParaRPr lang="nl-NL" sz="8000" b="1" u="sng" dirty="0"/>
          </a:p>
        </p:txBody>
      </p:sp>
      <p:pic>
        <p:nvPicPr>
          <p:cNvPr id="4098" name="Picture 2" descr="C:\Users\vdplasg\AppData\Local\Microsoft\Windows\Temporary Internet Files\Content.IE5\UUHJLMRA\shutterstock_58960340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31159" y="1714060"/>
            <a:ext cx="3281681" cy="429539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ep 2"/>
          <p:cNvGrpSpPr/>
          <p:nvPr/>
        </p:nvGrpSpPr>
        <p:grpSpPr>
          <a:xfrm>
            <a:off x="1691680" y="1916832"/>
            <a:ext cx="2160240" cy="1152128"/>
            <a:chOff x="1691680" y="1916832"/>
            <a:chExt cx="2160240" cy="1152128"/>
          </a:xfrm>
        </p:grpSpPr>
        <p:sp>
          <p:nvSpPr>
            <p:cNvPr id="7" name="Ovaal 6"/>
            <p:cNvSpPr/>
            <p:nvPr/>
          </p:nvSpPr>
          <p:spPr>
            <a:xfrm>
              <a:off x="1691680" y="1916832"/>
              <a:ext cx="2160240" cy="1152128"/>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p:cNvSpPr txBox="1"/>
            <p:nvPr/>
          </p:nvSpPr>
          <p:spPr>
            <a:xfrm>
              <a:off x="1907704" y="2132856"/>
              <a:ext cx="1728192" cy="707886"/>
            </a:xfrm>
            <a:prstGeom prst="rect">
              <a:avLst/>
            </a:prstGeom>
            <a:noFill/>
          </p:spPr>
          <p:txBody>
            <a:bodyPr wrap="square" rtlCol="0">
              <a:spAutoFit/>
            </a:bodyPr>
            <a:lstStyle/>
            <a:p>
              <a:pPr algn="ctr"/>
              <a:r>
                <a:rPr lang="nl-NL" sz="4000" b="1" dirty="0" smtClean="0">
                  <a:solidFill>
                    <a:srgbClr val="00B050"/>
                  </a:solidFill>
                </a:rPr>
                <a:t>2000</a:t>
              </a:r>
              <a:endParaRPr lang="nl-NL" sz="4000" b="1" dirty="0">
                <a:solidFill>
                  <a:srgbClr val="00B050"/>
                </a:solidFill>
              </a:endParaRPr>
            </a:p>
          </p:txBody>
        </p:sp>
        <p:sp>
          <p:nvSpPr>
            <p:cNvPr id="9" name="Ovaal 8"/>
            <p:cNvSpPr/>
            <p:nvPr/>
          </p:nvSpPr>
          <p:spPr>
            <a:xfrm>
              <a:off x="1793911" y="1988840"/>
              <a:ext cx="1986001" cy="100811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24663415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1969" y="25814"/>
            <a:ext cx="9120473" cy="1323439"/>
          </a:xfrm>
          <a:prstGeom prst="rect">
            <a:avLst/>
          </a:prstGeom>
          <a:noFill/>
        </p:spPr>
        <p:txBody>
          <a:bodyPr wrap="square" rtlCol="0">
            <a:spAutoFit/>
          </a:bodyPr>
          <a:lstStyle/>
          <a:p>
            <a:pPr algn="ctr"/>
            <a:r>
              <a:rPr lang="nl-NL" sz="8000" b="1" u="sng" dirty="0"/>
              <a:t>o</a:t>
            </a:r>
            <a:r>
              <a:rPr lang="nl-NL" sz="8000" b="1" u="sng" dirty="0" smtClean="0"/>
              <a:t>p gang komen</a:t>
            </a:r>
            <a:endParaRPr lang="nl-NL" sz="8000" b="1" u="sng" dirty="0"/>
          </a:p>
        </p:txBody>
      </p:sp>
      <p:pic>
        <p:nvPicPr>
          <p:cNvPr id="6146" name="Picture 2" descr="C:\Users\vdplasg\AppData\Local\Microsoft\Windows\Temporary Internet Files\Content.IE5\DNLL62YD\shutterstock_335215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03647" y="1484784"/>
            <a:ext cx="6459821" cy="4896544"/>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vdplasg\AppData\Local\Microsoft\Windows\Temporary Internet Files\Content.IE5\DNLL62YD\shutterstock_1068980024.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36872" y="4797152"/>
            <a:ext cx="1733550" cy="1747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4557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0" y="7937"/>
            <a:ext cx="9243119" cy="1323439"/>
          </a:xfrm>
          <a:prstGeom prst="rect">
            <a:avLst/>
          </a:prstGeom>
          <a:noFill/>
        </p:spPr>
        <p:txBody>
          <a:bodyPr wrap="square" rtlCol="0">
            <a:spAutoFit/>
          </a:bodyPr>
          <a:lstStyle/>
          <a:p>
            <a:pPr algn="ctr"/>
            <a:r>
              <a:rPr lang="nl-NL" sz="8000" b="1" u="sng" dirty="0" smtClean="0"/>
              <a:t>vrijwel</a:t>
            </a:r>
            <a:endParaRPr lang="nl-NL" sz="8000" b="1" u="sng" dirty="0"/>
          </a:p>
        </p:txBody>
      </p:sp>
      <p:grpSp>
        <p:nvGrpSpPr>
          <p:cNvPr id="3" name="Groep 2"/>
          <p:cNvGrpSpPr/>
          <p:nvPr/>
        </p:nvGrpSpPr>
        <p:grpSpPr>
          <a:xfrm>
            <a:off x="1691680" y="1334777"/>
            <a:ext cx="6872674" cy="4909198"/>
            <a:chOff x="1691680" y="1334777"/>
            <a:chExt cx="6872674" cy="4909198"/>
          </a:xfrm>
        </p:grpSpPr>
        <p:pic>
          <p:nvPicPr>
            <p:cNvPr id="7170" name="Picture 2" descr="C:\Users\vdplasg\AppData\Local\Microsoft\Windows\Temporary Internet Files\Content.IE5\UUHJLMRA\shutterstock_1284070084.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91680" y="1844824"/>
              <a:ext cx="6585554" cy="4399151"/>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vdplasg\AppData\Local\Microsoft\Windows\Temporary Internet Files\Content.IE5\UUHJLMRA\shutterstock_1105977029.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732240" y="1334777"/>
              <a:ext cx="1832114" cy="177845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38922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6512" y="0"/>
            <a:ext cx="9180512" cy="1323439"/>
          </a:xfrm>
          <a:prstGeom prst="rect">
            <a:avLst/>
          </a:prstGeom>
          <a:noFill/>
        </p:spPr>
        <p:txBody>
          <a:bodyPr wrap="square" rtlCol="0">
            <a:spAutoFit/>
          </a:bodyPr>
          <a:lstStyle/>
          <a:p>
            <a:pPr algn="ctr"/>
            <a:r>
              <a:rPr lang="nl-NL" sz="8000" b="1" u="sng" dirty="0" smtClean="0"/>
              <a:t>schadelijk</a:t>
            </a:r>
            <a:endParaRPr lang="nl-NL" sz="8000" b="1" u="sng" dirty="0"/>
          </a:p>
        </p:txBody>
      </p:sp>
      <p:pic>
        <p:nvPicPr>
          <p:cNvPr id="8196" name="Picture 4" descr="C:\Users\vdplasg\AppData\Local\Microsoft\Windows\Temporary Internet Files\Content.IE5\DNLL62YD\shutterstock_37182266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20072" y="2636912"/>
            <a:ext cx="3645024" cy="364502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vdplasg\AppData\Local\Microsoft\Windows\Temporary Internet Files\Content.IE5\DNLL62YD\shutterstock_384556480.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493067" y="2204864"/>
            <a:ext cx="2666115" cy="4077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0794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1969" y="42776"/>
            <a:ext cx="9120473" cy="1323439"/>
          </a:xfrm>
          <a:prstGeom prst="rect">
            <a:avLst/>
          </a:prstGeom>
          <a:noFill/>
        </p:spPr>
        <p:txBody>
          <a:bodyPr wrap="square" rtlCol="0">
            <a:spAutoFit/>
          </a:bodyPr>
          <a:lstStyle/>
          <a:p>
            <a:pPr algn="ctr"/>
            <a:r>
              <a:rPr lang="nl-NL" sz="8000" b="1" u="sng" dirty="0"/>
              <a:t>d</a:t>
            </a:r>
            <a:r>
              <a:rPr lang="nl-NL" sz="8000" b="1" u="sng" dirty="0" smtClean="0"/>
              <a:t>e eeuw</a:t>
            </a:r>
            <a:endParaRPr lang="nl-NL" sz="8000" b="1" u="sng" dirty="0"/>
          </a:p>
        </p:txBody>
      </p:sp>
      <p:grpSp>
        <p:nvGrpSpPr>
          <p:cNvPr id="3" name="Groep 2"/>
          <p:cNvGrpSpPr/>
          <p:nvPr/>
        </p:nvGrpSpPr>
        <p:grpSpPr>
          <a:xfrm>
            <a:off x="398643" y="2041382"/>
            <a:ext cx="8410527" cy="1490332"/>
            <a:chOff x="5922654" y="2041382"/>
            <a:chExt cx="2886516" cy="511486"/>
          </a:xfrm>
        </p:grpSpPr>
        <p:sp>
          <p:nvSpPr>
            <p:cNvPr id="7" name="Tekstvak 6"/>
            <p:cNvSpPr txBox="1"/>
            <p:nvPr/>
          </p:nvSpPr>
          <p:spPr>
            <a:xfrm>
              <a:off x="5922654" y="2041382"/>
              <a:ext cx="1169626" cy="496460"/>
            </a:xfrm>
            <a:prstGeom prst="rect">
              <a:avLst/>
            </a:prstGeom>
            <a:noFill/>
            <a:ln w="38100">
              <a:solidFill>
                <a:schemeClr val="tx1"/>
              </a:solidFill>
            </a:ln>
          </p:spPr>
          <p:txBody>
            <a:bodyPr wrap="square" rtlCol="0">
              <a:spAutoFit/>
            </a:bodyPr>
            <a:lstStyle/>
            <a:p>
              <a:r>
                <a:rPr lang="nl-NL" sz="88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rebuchet MS" panose="020B0603020202020204" pitchFamily="34" charset="0"/>
                </a:rPr>
                <a:t>1919</a:t>
              </a:r>
              <a:endParaRPr lang="nl-NL" sz="8800" dirty="0">
                <a:latin typeface="Trebuchet MS" panose="020B0603020202020204" pitchFamily="34" charset="0"/>
              </a:endParaRPr>
            </a:p>
          </p:txBody>
        </p:sp>
        <p:sp>
          <p:nvSpPr>
            <p:cNvPr id="8" name="Tekstvak 7"/>
            <p:cNvSpPr txBox="1"/>
            <p:nvPr/>
          </p:nvSpPr>
          <p:spPr>
            <a:xfrm>
              <a:off x="7639544" y="2056408"/>
              <a:ext cx="1169626" cy="496460"/>
            </a:xfrm>
            <a:prstGeom prst="rect">
              <a:avLst/>
            </a:prstGeom>
            <a:noFill/>
            <a:ln w="38100">
              <a:solidFill>
                <a:schemeClr val="tx1"/>
              </a:solidFill>
            </a:ln>
          </p:spPr>
          <p:txBody>
            <a:bodyPr wrap="square" rtlCol="0">
              <a:spAutoFit/>
            </a:bodyPr>
            <a:lstStyle/>
            <a:p>
              <a:r>
                <a:rPr lang="nl-NL" sz="88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rebuchet MS" panose="020B0603020202020204" pitchFamily="34" charset="0"/>
                </a:rPr>
                <a:t>2019</a:t>
              </a:r>
              <a:endParaRPr lang="nl-NL" sz="8800" dirty="0">
                <a:latin typeface="Trebuchet MS" panose="020B0603020202020204" pitchFamily="34" charset="0"/>
              </a:endParaRPr>
            </a:p>
          </p:txBody>
        </p:sp>
        <p:sp>
          <p:nvSpPr>
            <p:cNvPr id="9" name="PIJL-LINKS 8"/>
            <p:cNvSpPr/>
            <p:nvPr/>
          </p:nvSpPr>
          <p:spPr>
            <a:xfrm rot="10800000">
              <a:off x="7236296" y="2276872"/>
              <a:ext cx="302805" cy="216024"/>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70392444"/>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463</TotalTime>
  <Words>571</Words>
  <Application>Microsoft Office PowerPoint</Application>
  <PresentationFormat>Diavoorstelling (4:3)</PresentationFormat>
  <Paragraphs>186</Paragraphs>
  <Slides>21</Slides>
  <Notes>11</Notes>
  <HiddenSlides>0</HiddenSlides>
  <MMClips>0</MMClips>
  <ScaleCrop>false</ScaleCrop>
  <HeadingPairs>
    <vt:vector size="4" baseType="variant">
      <vt:variant>
        <vt:lpstr>Thema</vt:lpstr>
      </vt:variant>
      <vt:variant>
        <vt:i4>1</vt:i4>
      </vt:variant>
      <vt:variant>
        <vt:lpstr>Diatitels</vt:lpstr>
      </vt:variant>
      <vt:variant>
        <vt:i4>21</vt:i4>
      </vt:variant>
    </vt:vector>
  </HeadingPairs>
  <TitlesOfParts>
    <vt:vector size="22" baseType="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Koninklijke Kentalis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Plas - Das, Gerarda van der</dc:creator>
  <cp:lastModifiedBy>Koster, Mariët</cp:lastModifiedBy>
  <cp:revision>101</cp:revision>
  <dcterms:created xsi:type="dcterms:W3CDTF">2019-03-05T11:12:30Z</dcterms:created>
  <dcterms:modified xsi:type="dcterms:W3CDTF">2019-03-19T10:35:10Z</dcterms:modified>
</cp:coreProperties>
</file>