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50" r:id="rId2"/>
    <p:sldId id="548" r:id="rId3"/>
    <p:sldId id="793" r:id="rId4"/>
    <p:sldId id="754" r:id="rId5"/>
    <p:sldId id="824" r:id="rId6"/>
    <p:sldId id="811" r:id="rId7"/>
    <p:sldId id="825" r:id="rId8"/>
    <p:sldId id="795" r:id="rId9"/>
    <p:sldId id="826" r:id="rId10"/>
    <p:sldId id="755" r:id="rId11"/>
    <p:sldId id="809" r:id="rId12"/>
    <p:sldId id="771" r:id="rId13"/>
    <p:sldId id="774" r:id="rId14"/>
    <p:sldId id="405" r:id="rId15"/>
    <p:sldId id="818" r:id="rId16"/>
    <p:sldId id="819" r:id="rId17"/>
    <p:sldId id="827" r:id="rId18"/>
    <p:sldId id="823" r:id="rId19"/>
    <p:sldId id="796" r:id="rId20"/>
    <p:sldId id="820" r:id="rId21"/>
    <p:sldId id="821" r:id="rId22"/>
  </p:sldIdLst>
  <p:sldSz cx="9144000" cy="6858000" type="screen4x3"/>
  <p:notesSz cx="6742113"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350"/>
            <p14:sldId id="548"/>
            <p14:sldId id="793"/>
            <p14:sldId id="754"/>
            <p14:sldId id="824"/>
            <p14:sldId id="811"/>
            <p14:sldId id="825"/>
            <p14:sldId id="795"/>
            <p14:sldId id="826"/>
            <p14:sldId id="755"/>
            <p14:sldId id="809"/>
            <p14:sldId id="771"/>
            <p14:sldId id="774"/>
            <p14:sldId id="405"/>
            <p14:sldId id="818"/>
            <p14:sldId id="819"/>
            <p14:sldId id="827"/>
            <p14:sldId id="823"/>
            <p14:sldId id="796"/>
            <p14:sldId id="820"/>
            <p14:sldId id="82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9044" autoAdjust="0"/>
    <p:restoredTop sz="85429" autoAdjust="0"/>
  </p:normalViewPr>
  <p:slideViewPr>
    <p:cSldViewPr>
      <p:cViewPr>
        <p:scale>
          <a:sx n="70" d="100"/>
          <a:sy n="70" d="100"/>
        </p:scale>
        <p:origin x="-1152" y="2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2"/>
            <a:ext cx="2921000" cy="49371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19525" y="2"/>
            <a:ext cx="2921000" cy="493713"/>
          </a:xfrm>
          <a:prstGeom prst="rect">
            <a:avLst/>
          </a:prstGeom>
        </p:spPr>
        <p:txBody>
          <a:bodyPr vert="horz" lIns="91440" tIns="45720" rIns="91440" bIns="45720" rtlCol="0"/>
          <a:lstStyle>
            <a:lvl1pPr algn="r">
              <a:defRPr sz="1200"/>
            </a:lvl1pPr>
          </a:lstStyle>
          <a:p>
            <a:fld id="{EB39072A-D64F-4BD7-8E3D-8268BB93A7ED}" type="datetimeFigureOut">
              <a:rPr lang="nl-NL" smtClean="0"/>
              <a:pPr/>
              <a:t>12-2-2019</a:t>
            </a:fld>
            <a:endParaRPr lang="nl-NL" dirty="0"/>
          </a:p>
        </p:txBody>
      </p:sp>
      <p:sp>
        <p:nvSpPr>
          <p:cNvPr id="4" name="Tijdelijke aanduiding voor voettekst 3"/>
          <p:cNvSpPr>
            <a:spLocks noGrp="1"/>
          </p:cNvSpPr>
          <p:nvPr>
            <p:ph type="ftr" sz="quarter" idx="2"/>
          </p:nvPr>
        </p:nvSpPr>
        <p:spPr>
          <a:xfrm>
            <a:off x="0" y="9377363"/>
            <a:ext cx="2921000" cy="493712"/>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19525" y="9377363"/>
            <a:ext cx="2921000" cy="493712"/>
          </a:xfrm>
          <a:prstGeom prst="rect">
            <a:avLst/>
          </a:prstGeom>
        </p:spPr>
        <p:txBody>
          <a:bodyPr vert="horz" lIns="91440" tIns="45720" rIns="91440" bIns="45720" rtlCol="0" anchor="b"/>
          <a:lstStyle>
            <a:lvl1pPr algn="r">
              <a:defRPr sz="12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8"/>
            <a:ext cx="2921582" cy="49363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18971" y="8"/>
            <a:ext cx="2921582" cy="493633"/>
          </a:xfrm>
          <a:prstGeom prst="rect">
            <a:avLst/>
          </a:prstGeom>
        </p:spPr>
        <p:txBody>
          <a:bodyPr vert="horz" lIns="91440" tIns="45720" rIns="91440" bIns="45720" rtlCol="0"/>
          <a:lstStyle>
            <a:lvl1pPr algn="r">
              <a:defRPr sz="1200"/>
            </a:lvl1pPr>
          </a:lstStyle>
          <a:p>
            <a:fld id="{46A01AE0-AD1A-4608-AACD-4A44537BCCC3}" type="datetimeFigureOut">
              <a:rPr lang="nl-NL" smtClean="0"/>
              <a:pPr/>
              <a:t>12-2-2019</a:t>
            </a:fld>
            <a:endParaRPr lang="nl-NL" dirty="0"/>
          </a:p>
        </p:txBody>
      </p:sp>
      <p:sp>
        <p:nvSpPr>
          <p:cNvPr id="4" name="Tijdelijke aanduiding voor dia-afbeelding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377337"/>
            <a:ext cx="2921582" cy="493633"/>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18971" y="9377337"/>
            <a:ext cx="2921582" cy="493633"/>
          </a:xfrm>
          <a:prstGeom prst="rect">
            <a:avLst/>
          </a:prstGeom>
        </p:spPr>
        <p:txBody>
          <a:bodyPr vert="horz" lIns="91440" tIns="45720" rIns="91440" bIns="45720" rtlCol="0" anchor="b"/>
          <a:lstStyle>
            <a:lvl1pPr algn="r">
              <a:defRPr sz="12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smtClean="0">
                <a:solidFill>
                  <a:schemeClr val="tx1"/>
                </a:solidFill>
                <a:effectLst/>
                <a:latin typeface="+mn-lt"/>
                <a:ea typeface="+mn-ea"/>
                <a:cs typeface="+mn-cs"/>
              </a:rPr>
              <a:t>Demonstreren</a:t>
            </a:r>
            <a:r>
              <a:rPr lang="nl-NL" sz="1200" b="0" kern="1200" baseline="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meedoen aan een optocht om te laten zien dat je ergens voor of tegen bent</a:t>
            </a:r>
          </a:p>
          <a:p>
            <a:pPr fontAlgn="t"/>
            <a:r>
              <a:rPr lang="nl-NL" sz="1200" b="1" kern="1200" dirty="0" smtClean="0">
                <a:solidFill>
                  <a:schemeClr val="tx1"/>
                </a:solidFill>
                <a:effectLst/>
                <a:latin typeface="+mn-lt"/>
                <a:ea typeface="+mn-ea"/>
                <a:cs typeface="+mn-cs"/>
              </a:rPr>
              <a:t>Spijbelen </a:t>
            </a:r>
            <a:r>
              <a:rPr lang="nl-NL" sz="1200" kern="1200" dirty="0" smtClean="0">
                <a:solidFill>
                  <a:schemeClr val="tx1"/>
                </a:solidFill>
                <a:effectLst/>
                <a:latin typeface="+mn-lt"/>
                <a:ea typeface="+mn-ea"/>
                <a:cs typeface="+mn-cs"/>
              </a:rPr>
              <a:t>niet naar school gaan terwijl je daar wel moet zijn</a:t>
            </a:r>
          </a:p>
          <a:p>
            <a:pPr fontAlgn="t"/>
            <a:r>
              <a:rPr lang="nl-NL" sz="1200" b="1" kern="1200" dirty="0" smtClean="0">
                <a:solidFill>
                  <a:schemeClr val="tx1"/>
                </a:solidFill>
                <a:effectLst/>
                <a:latin typeface="+mn-lt"/>
                <a:ea typeface="+mn-ea"/>
                <a:cs typeface="+mn-cs"/>
              </a:rPr>
              <a:t>de wetenschapper </a:t>
            </a:r>
            <a:r>
              <a:rPr lang="nl-NL" sz="1200" kern="1200" dirty="0" smtClean="0">
                <a:solidFill>
                  <a:schemeClr val="tx1"/>
                </a:solidFill>
                <a:effectLst/>
                <a:latin typeface="+mn-lt"/>
                <a:ea typeface="+mn-ea"/>
                <a:cs typeface="+mn-cs"/>
              </a:rPr>
              <a:t>iemand die voor zijn beroep uitzoekt hoe dingen werken of zijn</a:t>
            </a:r>
          </a:p>
          <a:p>
            <a:pPr fontAlgn="t"/>
            <a:r>
              <a:rPr lang="nl-NL" sz="1200" b="1" kern="1200" dirty="0" smtClean="0">
                <a:solidFill>
                  <a:schemeClr val="tx1"/>
                </a:solidFill>
                <a:effectLst/>
                <a:latin typeface="+mn-lt"/>
                <a:ea typeface="+mn-ea"/>
                <a:cs typeface="+mn-cs"/>
              </a:rPr>
              <a:t>de uitlaatgassen </a:t>
            </a:r>
            <a:r>
              <a:rPr lang="nl-NL" sz="1200" kern="1200" dirty="0" smtClean="0">
                <a:solidFill>
                  <a:schemeClr val="tx1"/>
                </a:solidFill>
                <a:effectLst/>
                <a:latin typeface="+mn-lt"/>
                <a:ea typeface="+mn-ea"/>
                <a:cs typeface="+mn-cs"/>
              </a:rPr>
              <a:t>de vieze rook uit de motor van een auto, een schip of een vliegtuig</a:t>
            </a:r>
          </a:p>
          <a:p>
            <a:pPr fontAlgn="t"/>
            <a:r>
              <a:rPr lang="nl-NL" sz="1200" b="1" kern="1200" dirty="0" smtClean="0">
                <a:solidFill>
                  <a:schemeClr val="tx1"/>
                </a:solidFill>
                <a:effectLst/>
                <a:latin typeface="+mn-lt"/>
                <a:ea typeface="+mn-ea"/>
                <a:cs typeface="+mn-cs"/>
              </a:rPr>
              <a:t>bezorgd zijn </a:t>
            </a:r>
            <a:r>
              <a:rPr lang="nl-NL" sz="1200" kern="1200" dirty="0" smtClean="0">
                <a:solidFill>
                  <a:schemeClr val="tx1"/>
                </a:solidFill>
                <a:effectLst/>
                <a:latin typeface="+mn-lt"/>
                <a:ea typeface="+mn-ea"/>
                <a:cs typeface="+mn-cs"/>
              </a:rPr>
              <a:t>bang zijn dat het niet goed gaat</a:t>
            </a:r>
          </a:p>
          <a:p>
            <a:pPr fontAlgn="t"/>
            <a:r>
              <a:rPr lang="nl-NL" sz="1200" b="1" kern="1200" dirty="0" smtClean="0">
                <a:solidFill>
                  <a:schemeClr val="tx1"/>
                </a:solidFill>
                <a:effectLst/>
                <a:latin typeface="+mn-lt"/>
                <a:ea typeface="+mn-ea"/>
                <a:cs typeface="+mn-cs"/>
              </a:rPr>
              <a:t>Uiteraard </a:t>
            </a:r>
            <a:r>
              <a:rPr lang="nl-NL" sz="1200" kern="1200" dirty="0" smtClean="0">
                <a:solidFill>
                  <a:schemeClr val="tx1"/>
                </a:solidFill>
                <a:effectLst/>
                <a:latin typeface="+mn-lt"/>
                <a:ea typeface="+mn-ea"/>
                <a:cs typeface="+mn-cs"/>
              </a:rPr>
              <a:t>natuurlijk</a:t>
            </a:r>
          </a:p>
          <a:p>
            <a:pPr fontAlgn="t"/>
            <a:r>
              <a:rPr lang="nl-NL" sz="1200" b="1" kern="1200" dirty="0" smtClean="0">
                <a:solidFill>
                  <a:schemeClr val="tx1"/>
                </a:solidFill>
                <a:effectLst/>
                <a:latin typeface="+mn-lt"/>
                <a:ea typeface="+mn-ea"/>
                <a:cs typeface="+mn-cs"/>
              </a:rPr>
              <a:t>Duurzaam </a:t>
            </a:r>
            <a:r>
              <a:rPr lang="nl-NL" sz="1200" kern="1200" dirty="0" smtClean="0">
                <a:solidFill>
                  <a:schemeClr val="tx1"/>
                </a:solidFill>
                <a:effectLst/>
                <a:latin typeface="+mn-lt"/>
                <a:ea typeface="+mn-ea"/>
                <a:cs typeface="+mn-cs"/>
              </a:rPr>
              <a:t>zo dat het niet slecht is voor het milieu</a:t>
            </a:r>
          </a:p>
          <a:p>
            <a:pPr fontAlgn="t"/>
            <a:r>
              <a:rPr lang="nl-NL" sz="1200" b="1" kern="1200" dirty="0" smtClean="0">
                <a:solidFill>
                  <a:schemeClr val="tx1"/>
                </a:solidFill>
                <a:effectLst/>
                <a:latin typeface="+mn-lt"/>
                <a:ea typeface="+mn-ea"/>
                <a:cs typeface="+mn-cs"/>
              </a:rPr>
              <a:t>veel bekijks hebben </a:t>
            </a:r>
            <a:r>
              <a:rPr lang="nl-NL" sz="1200" kern="1200" dirty="0" smtClean="0">
                <a:solidFill>
                  <a:schemeClr val="tx1"/>
                </a:solidFill>
                <a:effectLst/>
                <a:latin typeface="+mn-lt"/>
                <a:ea typeface="+mn-ea"/>
                <a:cs typeface="+mn-cs"/>
              </a:rPr>
              <a:t>veel aandacht krijgen</a:t>
            </a:r>
          </a:p>
          <a:p>
            <a:pPr fontAlgn="t"/>
            <a:r>
              <a:rPr lang="nl-NL" sz="1200" b="1" kern="1200" dirty="0" smtClean="0">
                <a:solidFill>
                  <a:schemeClr val="tx1"/>
                </a:solidFill>
                <a:effectLst/>
                <a:latin typeface="+mn-lt"/>
                <a:ea typeface="+mn-ea"/>
                <a:cs typeface="+mn-cs"/>
              </a:rPr>
              <a:t>Vergaan </a:t>
            </a:r>
            <a:r>
              <a:rPr lang="nl-NL" sz="1200" kern="1200" dirty="0" smtClean="0">
                <a:solidFill>
                  <a:schemeClr val="tx1"/>
                </a:solidFill>
                <a:effectLst/>
                <a:latin typeface="+mn-lt"/>
                <a:ea typeface="+mn-ea"/>
                <a:cs typeface="+mn-cs"/>
              </a:rPr>
              <a:t>ophouden te bestaan, kapotgaan</a:t>
            </a:r>
          </a:p>
          <a:p>
            <a:pPr fontAlgn="t"/>
            <a:r>
              <a:rPr lang="nl-NL" sz="1200" b="1" kern="1200" dirty="0" smtClean="0">
                <a:solidFill>
                  <a:schemeClr val="tx1"/>
                </a:solidFill>
                <a:effectLst/>
                <a:latin typeface="+mn-lt"/>
                <a:ea typeface="+mn-ea"/>
                <a:cs typeface="+mn-cs"/>
              </a:rPr>
              <a:t>Aantonen </a:t>
            </a:r>
            <a:r>
              <a:rPr lang="nl-NL" sz="1200" kern="1200" dirty="0" smtClean="0">
                <a:solidFill>
                  <a:schemeClr val="tx1"/>
                </a:solidFill>
                <a:effectLst/>
                <a:latin typeface="+mn-lt"/>
                <a:ea typeface="+mn-ea"/>
                <a:cs typeface="+mn-cs"/>
              </a:rPr>
              <a:t>bewijzen, laten zien dat iets zo is</a:t>
            </a:r>
          </a:p>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904703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438952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12-2-2019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12-2-2019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12-2-2019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12-2-2019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12-2-2019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12-2-2019</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12-2-2019</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12-2-2019</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12-2-2019</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12-2-2019</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12-2-2019</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12-2-2019</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5.png"/><Relationship Id="rId7" Type="http://schemas.microsoft.com/office/2007/relationships/hdphoto" Target="../media/hdphoto1.wdp"/><Relationship Id="rId12" Type="http://schemas.openxmlformats.org/officeDocument/2006/relationships/image" Target="http://www.dd-architect.nl/images/materialien--01.jpg" TargetMode="External"/><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5.jpeg"/><Relationship Id="rId5" Type="http://schemas.openxmlformats.org/officeDocument/2006/relationships/image" Target="../media/image31.jpeg"/><Relationship Id="rId10" Type="http://schemas.openxmlformats.org/officeDocument/2006/relationships/image" Target="../media/image34.jpeg"/><Relationship Id="rId4" Type="http://schemas.openxmlformats.org/officeDocument/2006/relationships/image" Target="../media/image30.jpeg"/><Relationship Id="rId9" Type="http://schemas.microsoft.com/office/2007/relationships/hdphoto" Target="../media/hdphoto2.wdp"/></Relationships>
</file>

<file path=ppt/slides/_rels/slide17.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25.png"/><Relationship Id="rId7" Type="http://schemas.openxmlformats.org/officeDocument/2006/relationships/image" Target="../media/image40.jpe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fontAlgn="b">
              <a:buNone/>
            </a:pPr>
            <a:r>
              <a:rPr lang="nl-NL" sz="2100" u="sng" dirty="0" smtClean="0"/>
              <a:t>Semantisatieverhaal:</a:t>
            </a:r>
          </a:p>
          <a:p>
            <a:pPr marL="0" indent="0" fontAlgn="b">
              <a:buNone/>
            </a:pPr>
            <a:r>
              <a:rPr lang="nl-NL" sz="1900" dirty="0" smtClean="0"/>
              <a:t>Ik heb gisteren </a:t>
            </a:r>
            <a:r>
              <a:rPr lang="nl-NL" sz="1900" b="1" u="sng" dirty="0" smtClean="0"/>
              <a:t>gedemonstreerd</a:t>
            </a:r>
            <a:r>
              <a:rPr lang="nl-NL" sz="1900" dirty="0" smtClean="0"/>
              <a:t>. Demonstreren betekent </a:t>
            </a:r>
            <a:r>
              <a:rPr lang="nl-NL" sz="1900" b="1" i="1" dirty="0" smtClean="0"/>
              <a:t>meedoen aan een optocht om te laten zien dat je ergens voor of tegen bent</a:t>
            </a:r>
            <a:r>
              <a:rPr lang="nl-NL" sz="1900" dirty="0" smtClean="0"/>
              <a:t>. Ik zal uitleggen waarom ik ging demonstreren. lk hou heel erg van onze planeet. Ik wil graag </a:t>
            </a:r>
            <a:r>
              <a:rPr lang="nl-NL" sz="1900" b="1" u="sng" dirty="0" smtClean="0"/>
              <a:t>duurzaam</a:t>
            </a:r>
            <a:r>
              <a:rPr lang="nl-NL" sz="1900" dirty="0" smtClean="0"/>
              <a:t> leven. Duurzaam betekent </a:t>
            </a:r>
            <a:r>
              <a:rPr lang="nl-NL" sz="1900" b="1" i="1" dirty="0" smtClean="0"/>
              <a:t>zo, </a:t>
            </a:r>
            <a:r>
              <a:rPr lang="nl-NL" sz="1900" b="1" i="1" dirty="0"/>
              <a:t>dat het niet slecht is voor het </a:t>
            </a:r>
            <a:r>
              <a:rPr lang="nl-NL" sz="1900" b="1" i="1" dirty="0" smtClean="0"/>
              <a:t>milieu</a:t>
            </a:r>
            <a:r>
              <a:rPr lang="nl-NL" sz="1900" dirty="0" smtClean="0"/>
              <a:t>. Ik wil dat de dingen die ik doe niet slecht zijn voor het milieu. Ik wil duurzaam leven. Goed voor de aarde zorgen. Dat is best wel moeilijk. Er zijn veel leuke dingen die je kunt doen, maar die niet duurzaam zijn. Dingen die slecht zijn voor het milieu. Bijvoorbeeld loom bandjes (</a:t>
            </a:r>
            <a:r>
              <a:rPr lang="nl-NL" sz="1900" b="1" u="sng" dirty="0" smtClean="0"/>
              <a:t>klik</a:t>
            </a:r>
            <a:r>
              <a:rPr lang="nl-NL" sz="1900" dirty="0" smtClean="0"/>
              <a:t>). </a:t>
            </a:r>
            <a:r>
              <a:rPr lang="nl-NL" sz="1900" dirty="0" smtClean="0"/>
              <a:t>Loom bandjes gaan heel snel stuk. En ze </a:t>
            </a:r>
            <a:r>
              <a:rPr lang="nl-NL" sz="1900" b="1" u="sng" dirty="0" smtClean="0"/>
              <a:t>vergaan</a:t>
            </a:r>
            <a:r>
              <a:rPr lang="nl-NL" sz="1900" dirty="0" smtClean="0"/>
              <a:t> niet. Vergaan betekent </a:t>
            </a:r>
            <a:r>
              <a:rPr lang="nl-NL" sz="1900" b="1" i="1" dirty="0"/>
              <a:t>ophouden te </a:t>
            </a:r>
            <a:r>
              <a:rPr lang="nl-NL" sz="1900" b="1" i="1" dirty="0" smtClean="0"/>
              <a:t>bestaan</a:t>
            </a:r>
            <a:r>
              <a:rPr lang="nl-NL" sz="1900" dirty="0" smtClean="0"/>
              <a:t>. Een appel vergaat wel in de natuur, maar loom bandjes niet. Dat is </a:t>
            </a:r>
            <a:r>
              <a:rPr lang="nl-NL" sz="1900" b="1" u="sng" dirty="0" smtClean="0"/>
              <a:t>aangetoond</a:t>
            </a:r>
            <a:r>
              <a:rPr lang="nl-NL" sz="1900" dirty="0" smtClean="0"/>
              <a:t>. Aantonen betekent </a:t>
            </a:r>
            <a:r>
              <a:rPr lang="nl-NL" sz="1900" b="1" i="1" dirty="0" smtClean="0"/>
              <a:t>bewijzen, laten zien dat het zo is</a:t>
            </a:r>
            <a:r>
              <a:rPr lang="nl-NL" sz="1900" dirty="0" smtClean="0"/>
              <a:t>. Het is aangetoond door </a:t>
            </a:r>
            <a:r>
              <a:rPr lang="nl-NL" sz="1900" b="1" u="sng" dirty="0" smtClean="0"/>
              <a:t>een wetenschapper</a:t>
            </a:r>
            <a:r>
              <a:rPr lang="nl-NL" sz="1900" dirty="0" smtClean="0"/>
              <a:t>. Een wetenschapper is </a:t>
            </a:r>
            <a:r>
              <a:rPr lang="nl-NL" sz="1900" b="1" i="1" dirty="0" smtClean="0"/>
              <a:t>iemand die voor zijn beroep uitzoekt hoe dingen werken of zijn</a:t>
            </a:r>
            <a:r>
              <a:rPr lang="nl-NL" sz="1900" dirty="0" smtClean="0"/>
              <a:t>. Loom bandjes vergaan niet. Ze blijven gewoon liggen in de natuur. Ik ben daar </a:t>
            </a:r>
            <a:r>
              <a:rPr lang="nl-NL" sz="1900" b="1" u="sng" dirty="0" smtClean="0"/>
              <a:t>bezorgd</a:t>
            </a:r>
            <a:r>
              <a:rPr lang="nl-NL" sz="1900" dirty="0" smtClean="0"/>
              <a:t> over. Bezorgd zijn betekent </a:t>
            </a:r>
            <a:r>
              <a:rPr lang="nl-NL" sz="1900" b="1" i="1" dirty="0" smtClean="0"/>
              <a:t>bang zijn dat het niet goed gaat.</a:t>
            </a:r>
            <a:r>
              <a:rPr lang="nl-NL" sz="1900" dirty="0" smtClean="0"/>
              <a:t> Ik ben bang dat het niet goed gaat met de natuur als al die kapotte loom bandjes in de natuur liggen. Ik vind dat ze verboden moeten worden! Dus ben ik gaan </a:t>
            </a:r>
            <a:r>
              <a:rPr lang="nl-NL" sz="1900" b="1" dirty="0" smtClean="0"/>
              <a:t>demonstreren. </a:t>
            </a:r>
            <a:r>
              <a:rPr lang="nl-NL" sz="1900" dirty="0" smtClean="0"/>
              <a:t>Ik</a:t>
            </a:r>
            <a:r>
              <a:rPr lang="nl-NL" sz="1900" b="1" dirty="0" smtClean="0"/>
              <a:t> </a:t>
            </a:r>
            <a:r>
              <a:rPr lang="nl-NL" sz="1900" b="1" u="sng" dirty="0"/>
              <a:t>spijbelde</a:t>
            </a:r>
            <a:r>
              <a:rPr lang="nl-NL" sz="1900" b="1" dirty="0"/>
              <a:t> </a:t>
            </a:r>
            <a:r>
              <a:rPr lang="nl-NL" sz="1900" dirty="0"/>
              <a:t>van school</a:t>
            </a:r>
            <a:r>
              <a:rPr lang="nl-NL" sz="1900" dirty="0" smtClean="0"/>
              <a:t>, om te gaan demonstreren. Spijbelen betekent </a:t>
            </a:r>
            <a:r>
              <a:rPr lang="nl-NL" sz="1900" b="1" i="1" dirty="0" smtClean="0"/>
              <a:t>niet naar school gaan terwijl je daar wel moet zijn</a:t>
            </a:r>
            <a:r>
              <a:rPr lang="nl-NL" sz="1900" dirty="0" smtClean="0"/>
              <a:t>. Daarom was ik gisteren niet op school. </a:t>
            </a:r>
            <a:r>
              <a:rPr lang="nl-NL" sz="1900" dirty="0"/>
              <a:t>Ik deed </a:t>
            </a:r>
            <a:r>
              <a:rPr lang="nl-NL" sz="1900" b="1" u="sng" dirty="0"/>
              <a:t>uiteraard</a:t>
            </a:r>
            <a:r>
              <a:rPr lang="nl-NL" sz="1900" dirty="0"/>
              <a:t> veel loom bandjes </a:t>
            </a:r>
            <a:r>
              <a:rPr lang="nl-NL" sz="1900" dirty="0" smtClean="0"/>
              <a:t>om. Uiteraard betekent </a:t>
            </a:r>
            <a:r>
              <a:rPr lang="nl-NL" sz="1900" b="1" i="1" dirty="0" smtClean="0"/>
              <a:t>natúúrlijk</a:t>
            </a:r>
            <a:r>
              <a:rPr lang="nl-NL" sz="1900" dirty="0" smtClean="0"/>
              <a:t>. Natuurlijk deed ik veel loom bandjes om. Zo </a:t>
            </a:r>
            <a:r>
              <a:rPr lang="nl-NL" sz="1900" dirty="0"/>
              <a:t>had ik </a:t>
            </a:r>
            <a:r>
              <a:rPr lang="nl-NL" sz="1900" b="1" u="sng" dirty="0"/>
              <a:t>veel </a:t>
            </a:r>
            <a:r>
              <a:rPr lang="nl-NL" sz="1900" b="1" u="sng" dirty="0" smtClean="0"/>
              <a:t>bekijks</a:t>
            </a:r>
            <a:r>
              <a:rPr lang="nl-NL" sz="1900" dirty="0" smtClean="0"/>
              <a:t>; zo kreeg ik </a:t>
            </a:r>
            <a:r>
              <a:rPr lang="nl-NL" sz="1900" b="1" i="1" dirty="0" smtClean="0"/>
              <a:t>veel aandacht. </a:t>
            </a:r>
            <a:r>
              <a:rPr lang="nl-NL" sz="1900" dirty="0" smtClean="0"/>
              <a:t>We </a:t>
            </a:r>
            <a:r>
              <a:rPr lang="nl-NL" sz="1900" dirty="0"/>
              <a:t>liepen over de straat met een spandoek. Toen </a:t>
            </a:r>
            <a:r>
              <a:rPr lang="nl-NL" sz="1900" dirty="0" smtClean="0"/>
              <a:t>waren daar veel vrachtwagens met heel veel </a:t>
            </a:r>
            <a:r>
              <a:rPr lang="nl-NL" sz="1900" b="1" u="sng" dirty="0" smtClean="0"/>
              <a:t>uitlaatgassen</a:t>
            </a:r>
            <a:r>
              <a:rPr lang="nl-NL" sz="1900" dirty="0" smtClean="0"/>
              <a:t>. Uitlaatgassen zijn </a:t>
            </a:r>
            <a:r>
              <a:rPr lang="nl-NL" sz="1900" b="1" i="1" dirty="0" smtClean="0"/>
              <a:t>de </a:t>
            </a:r>
            <a:r>
              <a:rPr lang="nl-NL" sz="1900" b="1" i="1" dirty="0"/>
              <a:t>vieze rook uit de motor van een auto, een schip of een </a:t>
            </a:r>
            <a:r>
              <a:rPr lang="nl-NL" sz="1900" b="1" i="1" dirty="0" smtClean="0"/>
              <a:t>vliegtuig</a:t>
            </a:r>
            <a:r>
              <a:rPr lang="nl-NL" sz="1900" dirty="0" smtClean="0"/>
              <a:t>. Echt zo vies! Ik moest er erg van hoesten. Ben jij het met mij eens dat loom bandjes niet duurzaam zijn?</a:t>
            </a:r>
            <a:endParaRPr lang="nl-NL" sz="1900" dirty="0"/>
          </a:p>
          <a:p>
            <a:pPr marL="0" indent="0" fontAlgn="b">
              <a:buNone/>
            </a:pPr>
            <a:endParaRPr lang="nl-NL" sz="2300" u="sng" dirty="0" smtClean="0"/>
          </a:p>
        </p:txBody>
      </p:sp>
    </p:spTree>
    <p:extLst>
      <p:ext uri="{BB962C8B-B14F-4D97-AF65-F5344CB8AC3E}">
        <p14:creationId xmlns:p14="http://schemas.microsoft.com/office/powerpoint/2010/main" val="1359786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25814"/>
            <a:ext cx="9120473" cy="1323439"/>
          </a:xfrm>
          <a:prstGeom prst="rect">
            <a:avLst/>
          </a:prstGeom>
          <a:noFill/>
        </p:spPr>
        <p:txBody>
          <a:bodyPr wrap="square" rtlCol="0">
            <a:spAutoFit/>
          </a:bodyPr>
          <a:lstStyle/>
          <a:p>
            <a:pPr algn="ctr"/>
            <a:r>
              <a:rPr lang="nl-NL" sz="8000" b="1" u="sng" dirty="0" smtClean="0"/>
              <a:t>spijbelen</a:t>
            </a:r>
            <a:endParaRPr lang="nl-NL" sz="8000" b="1" u="sng" dirty="0"/>
          </a:p>
        </p:txBody>
      </p:sp>
      <p:grpSp>
        <p:nvGrpSpPr>
          <p:cNvPr id="3" name="Groep 2"/>
          <p:cNvGrpSpPr/>
          <p:nvPr/>
        </p:nvGrpSpPr>
        <p:grpSpPr>
          <a:xfrm>
            <a:off x="137321" y="2060848"/>
            <a:ext cx="8633455" cy="4653136"/>
            <a:chOff x="137321" y="2060848"/>
            <a:chExt cx="8633455" cy="4653136"/>
          </a:xfrm>
        </p:grpSpPr>
        <p:pic>
          <p:nvPicPr>
            <p:cNvPr id="7170" name="Picture 2" descr="C:\Users\vdplasg\Downloads\shutterstock_102400277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76256" y="2924944"/>
              <a:ext cx="1894520" cy="378904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vdplasg\Downloads\shutterstock_67633563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7321" y="2060848"/>
              <a:ext cx="6719551" cy="302433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50545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6506" y="7937"/>
            <a:ext cx="9144000" cy="1323439"/>
          </a:xfrm>
          <a:prstGeom prst="rect">
            <a:avLst/>
          </a:prstGeom>
          <a:noFill/>
        </p:spPr>
        <p:txBody>
          <a:bodyPr wrap="square" rtlCol="0">
            <a:spAutoFit/>
          </a:bodyPr>
          <a:lstStyle/>
          <a:p>
            <a:pPr algn="ctr"/>
            <a:r>
              <a:rPr lang="nl-NL" sz="8000" b="1" u="sng" dirty="0" smtClean="0"/>
              <a:t>uiteraard</a:t>
            </a:r>
            <a:endParaRPr lang="nl-NL" sz="8000" b="1" u="sng" dirty="0"/>
          </a:p>
        </p:txBody>
      </p:sp>
      <p:pic>
        <p:nvPicPr>
          <p:cNvPr id="8194" name="Picture 2" descr="C:\Users\vdplasg\Downloads\shutterstock_474195226.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500786" y="1744960"/>
            <a:ext cx="4109416" cy="5799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813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pPr algn="ctr"/>
            <a:r>
              <a:rPr lang="nl-NL" sz="8000" b="1" u="sng" dirty="0"/>
              <a:t>v</a:t>
            </a:r>
            <a:r>
              <a:rPr lang="nl-NL" sz="8000" b="1" u="sng" dirty="0" smtClean="0"/>
              <a:t>eel bekijks hebben </a:t>
            </a:r>
            <a:endParaRPr lang="nl-NL" sz="8000" b="1" u="sng" dirty="0"/>
          </a:p>
        </p:txBody>
      </p:sp>
      <p:grpSp>
        <p:nvGrpSpPr>
          <p:cNvPr id="8" name="Groep 7"/>
          <p:cNvGrpSpPr/>
          <p:nvPr/>
        </p:nvGrpSpPr>
        <p:grpSpPr>
          <a:xfrm>
            <a:off x="3453372" y="1740739"/>
            <a:ext cx="2556284" cy="2137053"/>
            <a:chOff x="897089" y="1901499"/>
            <a:chExt cx="5112567" cy="4274106"/>
          </a:xfrm>
        </p:grpSpPr>
        <p:pic>
          <p:nvPicPr>
            <p:cNvPr id="9" name="Picture 2" descr="C:\Users\vdplasg\Downloads\shutterstock_111685376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7089" y="1901499"/>
              <a:ext cx="5112567" cy="42741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vdplasg\Downloads\shutterstock_22473902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00274" y="2333119"/>
              <a:ext cx="2071726" cy="1383913"/>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
          <p:nvSpPr>
            <p:cNvPr id="11" name="Vermenigvuldigen 10"/>
            <p:cNvSpPr/>
            <p:nvPr/>
          </p:nvSpPr>
          <p:spPr>
            <a:xfrm>
              <a:off x="2188186" y="1916832"/>
              <a:ext cx="2815862" cy="2229224"/>
            </a:xfrm>
            <a:prstGeom prst="mathMultiply">
              <a:avLst>
                <a:gd name="adj1" fmla="val 195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12" name="Picture 2" descr="C:\Users\vdplasg\Downloads\shutterstock_93894712.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598043" y="4006619"/>
            <a:ext cx="6409686" cy="2615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581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22716" y="31123"/>
            <a:ext cx="9120473" cy="1323439"/>
          </a:xfrm>
          <a:prstGeom prst="rect">
            <a:avLst/>
          </a:prstGeom>
          <a:noFill/>
        </p:spPr>
        <p:txBody>
          <a:bodyPr wrap="square" rtlCol="0">
            <a:spAutoFit/>
          </a:bodyPr>
          <a:lstStyle/>
          <a:p>
            <a:pPr algn="ctr"/>
            <a:r>
              <a:rPr lang="nl-NL" sz="8000" b="1" u="sng" dirty="0" smtClean="0"/>
              <a:t>uitlaatgassen</a:t>
            </a:r>
            <a:endParaRPr lang="nl-NL" sz="8000" b="1" u="sng" dirty="0"/>
          </a:p>
        </p:txBody>
      </p:sp>
      <p:grpSp>
        <p:nvGrpSpPr>
          <p:cNvPr id="7" name="Groep 6"/>
          <p:cNvGrpSpPr/>
          <p:nvPr/>
        </p:nvGrpSpPr>
        <p:grpSpPr>
          <a:xfrm>
            <a:off x="6227576" y="3619812"/>
            <a:ext cx="1800808" cy="2092302"/>
            <a:chOff x="6228184" y="2982188"/>
            <a:chExt cx="2748519" cy="3193417"/>
          </a:xfrm>
        </p:grpSpPr>
        <p:pic>
          <p:nvPicPr>
            <p:cNvPr id="8" name="Picture 3" descr="C:\Users\vdplasg\Downloads\shutterstock_123813668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28184" y="4362080"/>
              <a:ext cx="2714857" cy="1813525"/>
            </a:xfrm>
            <a:prstGeom prst="rect">
              <a:avLst/>
            </a:prstGeom>
            <a:noFill/>
            <a:extLst>
              <a:ext uri="{909E8E84-426E-40DD-AFC4-6F175D3DCCD1}">
                <a14:hiddenFill xmlns:a14="http://schemas.microsoft.com/office/drawing/2010/main">
                  <a:solidFill>
                    <a:srgbClr val="FFFFFF"/>
                  </a:solidFill>
                </a14:hiddenFill>
              </a:ext>
            </a:extLst>
          </p:spPr>
        </p:pic>
        <p:sp>
          <p:nvSpPr>
            <p:cNvPr id="9" name="Toelichting met afgeronde rechthoek 8"/>
            <p:cNvSpPr/>
            <p:nvPr/>
          </p:nvSpPr>
          <p:spPr>
            <a:xfrm>
              <a:off x="6588224" y="2982188"/>
              <a:ext cx="2354817" cy="1114612"/>
            </a:xfrm>
            <a:prstGeom prst="wedgeRoundRectCallout">
              <a:avLst>
                <a:gd name="adj1" fmla="val 5054"/>
                <a:gd name="adj2" fmla="val 9277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p:cNvSpPr txBox="1"/>
            <p:nvPr/>
          </p:nvSpPr>
          <p:spPr>
            <a:xfrm>
              <a:off x="7160115" y="3140206"/>
              <a:ext cx="1816588" cy="798575"/>
            </a:xfrm>
            <a:prstGeom prst="rect">
              <a:avLst/>
            </a:prstGeom>
            <a:noFill/>
          </p:spPr>
          <p:txBody>
            <a:bodyPr wrap="square" rtlCol="0">
              <a:spAutoFit/>
            </a:bodyPr>
            <a:lstStyle/>
            <a:p>
              <a:pPr algn="ctr"/>
              <a:r>
                <a:rPr lang="nl-NL" sz="2800" dirty="0" smtClean="0">
                  <a:solidFill>
                    <a:srgbClr val="FF0000"/>
                  </a:solidFill>
                </a:rPr>
                <a:t>STOP !</a:t>
              </a:r>
              <a:endParaRPr lang="nl-NL" sz="2800" dirty="0">
                <a:solidFill>
                  <a:srgbClr val="FF0000"/>
                </a:solidFill>
              </a:endParaRPr>
            </a:p>
          </p:txBody>
        </p:sp>
      </p:grpSp>
      <p:grpSp>
        <p:nvGrpSpPr>
          <p:cNvPr id="4" name="Groep 3"/>
          <p:cNvGrpSpPr/>
          <p:nvPr/>
        </p:nvGrpSpPr>
        <p:grpSpPr>
          <a:xfrm>
            <a:off x="-73361" y="2671179"/>
            <a:ext cx="7021625" cy="3712532"/>
            <a:chOff x="-108520" y="2158600"/>
            <a:chExt cx="8771719" cy="4637856"/>
          </a:xfrm>
        </p:grpSpPr>
        <p:pic>
          <p:nvPicPr>
            <p:cNvPr id="10242" name="Picture 2" descr="C:\Users\vdplasg\Downloads\shutterstock_668620195.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8520" y="2158600"/>
              <a:ext cx="6625509" cy="4637856"/>
            </a:xfrm>
            <a:prstGeom prst="rect">
              <a:avLst/>
            </a:prstGeom>
            <a:noFill/>
            <a:extLst>
              <a:ext uri="{909E8E84-426E-40DD-AFC4-6F175D3DCCD1}">
                <a14:hiddenFill xmlns:a14="http://schemas.microsoft.com/office/drawing/2010/main">
                  <a:solidFill>
                    <a:srgbClr val="FFFFFF"/>
                  </a:solidFill>
                </a14:hiddenFill>
              </a:ext>
            </a:extLst>
          </p:spPr>
        </p:pic>
        <p:sp>
          <p:nvSpPr>
            <p:cNvPr id="3" name="Wolkvormige toelichting 2"/>
            <p:cNvSpPr/>
            <p:nvPr/>
          </p:nvSpPr>
          <p:spPr>
            <a:xfrm>
              <a:off x="6070910" y="3861048"/>
              <a:ext cx="2592289" cy="1579047"/>
            </a:xfrm>
            <a:prstGeom prst="cloudCallout">
              <a:avLst>
                <a:gd name="adj1" fmla="val -64085"/>
                <a:gd name="adj2" fmla="val 31478"/>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solidFill>
                  <a:sysClr val="windowText" lastClr="000000"/>
                </a:solidFill>
              </a:endParaRPr>
            </a:p>
          </p:txBody>
        </p:sp>
      </p:grpSp>
    </p:spTree>
    <p:extLst>
      <p:ext uri="{BB962C8B-B14F-4D97-AF65-F5344CB8AC3E}">
        <p14:creationId xmlns:p14="http://schemas.microsoft.com/office/powerpoint/2010/main" val="150925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 de woordmuur:</a:t>
            </a:r>
            <a:endParaRPr lang="nl-NL"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470942"/>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500" b="1" dirty="0">
                <a:solidFill>
                  <a:srgbClr val="387038"/>
                </a:solidFill>
                <a:latin typeface="Trebuchet MS"/>
                <a:ea typeface="Calibri"/>
                <a:cs typeface="Times New Roman"/>
              </a:rPr>
              <a:t>b</a:t>
            </a:r>
            <a:r>
              <a:rPr lang="nl-NL" sz="4500" b="1" dirty="0" smtClean="0">
                <a:solidFill>
                  <a:srgbClr val="387038"/>
                </a:solidFill>
                <a:latin typeface="Trebuchet MS"/>
                <a:ea typeface="Calibri"/>
                <a:cs typeface="Times New Roman"/>
              </a:rPr>
              <a:t>ezorgd zijn</a:t>
            </a:r>
            <a:endParaRPr lang="nl-NL" sz="4500" dirty="0">
              <a:effectLst/>
              <a:latin typeface="Calibri"/>
              <a:ea typeface="Calibri"/>
              <a:cs typeface="Times New Roman"/>
            </a:endParaRPr>
          </a:p>
        </p:txBody>
      </p:sp>
      <p:sp>
        <p:nvSpPr>
          <p:cNvPr id="13" name="Tekstvak 2"/>
          <p:cNvSpPr txBox="1">
            <a:spLocks noChangeArrowheads="1"/>
          </p:cNvSpPr>
          <p:nvPr/>
        </p:nvSpPr>
        <p:spPr bwMode="auto">
          <a:xfrm>
            <a:off x="4427984" y="470942"/>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500" b="1" dirty="0">
                <a:solidFill>
                  <a:srgbClr val="387038"/>
                </a:solidFill>
                <a:latin typeface="Trebuchet MS"/>
                <a:ea typeface="Calibri"/>
                <a:cs typeface="Times New Roman"/>
              </a:rPr>
              <a:t>o</a:t>
            </a:r>
            <a:r>
              <a:rPr lang="nl-NL" sz="4500" b="1" dirty="0" smtClean="0">
                <a:solidFill>
                  <a:srgbClr val="387038"/>
                </a:solidFill>
                <a:effectLst/>
                <a:latin typeface="Trebuchet MS"/>
                <a:ea typeface="Calibri"/>
                <a:cs typeface="Times New Roman"/>
              </a:rPr>
              <a:t>nbezorgd zijn</a:t>
            </a:r>
            <a:endParaRPr lang="nl-NL" sz="45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a:latin typeface="Trebuchet MS" panose="020B0603020202020204" pitchFamily="34" charset="0"/>
              </a:rPr>
              <a:t>bang zijn dat het niet goed gaat</a:t>
            </a:r>
            <a:endParaRPr lang="nl-NL" sz="2800" dirty="0" smtClean="0">
              <a:latin typeface="Trebuchet MS" panose="020B0603020202020204" pitchFamily="34" charset="0"/>
              <a:ea typeface="Calibri"/>
              <a:cs typeface="Times New Roman"/>
            </a:endParaRPr>
          </a:p>
          <a:p>
            <a:pPr>
              <a:lnSpc>
                <a:spcPct val="107000"/>
              </a:lnSpc>
              <a:spcAft>
                <a:spcPts val="0"/>
              </a:spcAft>
            </a:pPr>
            <a:endParaRPr lang="nl-NL" sz="2800" dirty="0" smtClean="0">
              <a:effectLst/>
              <a:latin typeface="Calibri"/>
              <a:ea typeface="Calibri"/>
              <a:cs typeface="Times New Roman"/>
            </a:endParaRPr>
          </a:p>
          <a:p>
            <a:pPr>
              <a:lnSpc>
                <a:spcPct val="107000"/>
              </a:lnSpc>
              <a:spcAft>
                <a:spcPts val="0"/>
              </a:spcAft>
            </a:pP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r>
              <a:rPr lang="nl-NL" sz="2400" dirty="0">
                <a:effectLst/>
                <a:latin typeface="Trebuchet MS"/>
                <a:ea typeface="Calibri"/>
                <a:cs typeface="Times New Roman"/>
              </a:rPr>
              <a:t> </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Ik </a:t>
            </a:r>
            <a:r>
              <a:rPr lang="nl-NL" sz="2400" i="1" u="sng" dirty="0" smtClean="0">
                <a:solidFill>
                  <a:srgbClr val="387038"/>
                </a:solidFill>
                <a:latin typeface="Trebuchet MS"/>
                <a:ea typeface="Calibri"/>
                <a:cs typeface="Times New Roman"/>
              </a:rPr>
              <a:t>ben bezorgd </a:t>
            </a:r>
            <a:r>
              <a:rPr lang="nl-NL" sz="2400" i="1" dirty="0" smtClean="0">
                <a:solidFill>
                  <a:srgbClr val="387038"/>
                </a:solidFill>
                <a:latin typeface="Trebuchet MS"/>
                <a:ea typeface="Calibri"/>
                <a:cs typeface="Times New Roman"/>
              </a:rPr>
              <a:t>over de natuur.</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effectLst/>
                <a:latin typeface="Trebuchet MS"/>
                <a:ea typeface="Calibri"/>
                <a:cs typeface="Times New Roman"/>
              </a:rPr>
              <a:t>vertrouwen hebben dat het goed gaat</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dirty="0" smtClean="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Ik </a:t>
            </a:r>
            <a:r>
              <a:rPr lang="nl-NL" sz="2400" i="1" u="sng" dirty="0" smtClean="0">
                <a:solidFill>
                  <a:srgbClr val="387038"/>
                </a:solidFill>
                <a:latin typeface="Trebuchet MS"/>
                <a:ea typeface="Calibri"/>
                <a:cs typeface="Times New Roman"/>
              </a:rPr>
              <a:t>ben onbezorgd</a:t>
            </a:r>
            <a:r>
              <a:rPr lang="nl-NL" sz="2400" i="1" dirty="0" smtClean="0">
                <a:solidFill>
                  <a:srgbClr val="387038"/>
                </a:solidFill>
                <a:latin typeface="Trebuchet MS"/>
                <a:ea typeface="Calibri"/>
                <a:cs typeface="Times New Roman"/>
              </a:rPr>
              <a:t> over de natuur.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7" name="Picture 2" descr="C:\Users\vdplasg\Downloads\shutterstock_459047728.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flipH="1">
            <a:off x="2290193" y="3068960"/>
            <a:ext cx="1889956" cy="2033331"/>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C:\Users\vdplasg\Downloads\shutterstock_458579554.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660232" y="3121549"/>
            <a:ext cx="1979359" cy="198074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vdplasg\Downloads\shutterstock_320151941.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65175" y="3337961"/>
            <a:ext cx="1178014" cy="111403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vdplasg\Downloads\shutterstock_320151941.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076056" y="3340034"/>
            <a:ext cx="1178014" cy="1114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37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504861"/>
            <a:ext cx="4320479"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2411760" y="2420888"/>
            <a:ext cx="4101173" cy="79208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b="1" dirty="0" smtClean="0">
                <a:latin typeface="Trebuchet MS"/>
                <a:ea typeface="Calibri"/>
                <a:cs typeface="Times New Roman"/>
              </a:rPr>
              <a:t>duurzaam</a:t>
            </a:r>
            <a:endParaRPr lang="nl-NL" sz="1050" dirty="0">
              <a:effectLst/>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819681" cy="15280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411883" y="4595792"/>
            <a:ext cx="2436222" cy="89494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5279915" y="4622289"/>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2400" dirty="0">
                <a:latin typeface="Trebuchet MS"/>
                <a:ea typeface="Calibri"/>
                <a:cs typeface="Times New Roman"/>
              </a:rPr>
              <a:t>d</a:t>
            </a:r>
            <a:r>
              <a:rPr lang="nl-NL" sz="2400" dirty="0" smtClean="0">
                <a:latin typeface="Trebuchet MS"/>
                <a:ea typeface="Calibri"/>
                <a:cs typeface="Times New Roman"/>
              </a:rPr>
              <a:t>uurzame energie</a:t>
            </a:r>
            <a:endParaRPr lang="nl-NL" sz="800" dirty="0">
              <a:effectLst/>
              <a:ea typeface="Calibri"/>
              <a:cs typeface="Times New Roman"/>
            </a:endParaRPr>
          </a:p>
        </p:txBody>
      </p:sp>
      <p:sp>
        <p:nvSpPr>
          <p:cNvPr id="13" name="Text Box 14"/>
          <p:cNvSpPr txBox="1"/>
          <p:nvPr/>
        </p:nvSpPr>
        <p:spPr>
          <a:xfrm>
            <a:off x="4201624" y="825813"/>
            <a:ext cx="2818648" cy="87499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4296931" y="819113"/>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2400" dirty="0">
                <a:latin typeface="Trebuchet MS"/>
                <a:ea typeface="Calibri"/>
                <a:cs typeface="Times New Roman"/>
              </a:rPr>
              <a:t>d</a:t>
            </a:r>
            <a:r>
              <a:rPr lang="nl-NL" sz="2400" dirty="0" smtClean="0">
                <a:latin typeface="Trebuchet MS"/>
                <a:ea typeface="Calibri"/>
                <a:cs typeface="Times New Roman"/>
              </a:rPr>
              <a:t>uurzaam speelgoed</a:t>
            </a:r>
            <a:endParaRPr lang="nl-NL" sz="800" dirty="0">
              <a:effectLst/>
              <a:ea typeface="Calibri"/>
              <a:cs typeface="Times New Roman"/>
            </a:endParaRPr>
          </a:p>
        </p:txBody>
      </p:sp>
      <p:sp>
        <p:nvSpPr>
          <p:cNvPr id="15" name="Text Box 14"/>
          <p:cNvSpPr txBox="1"/>
          <p:nvPr/>
        </p:nvSpPr>
        <p:spPr>
          <a:xfrm>
            <a:off x="779156" y="4324861"/>
            <a:ext cx="2628033" cy="83233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719831" y="4293096"/>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2400" dirty="0">
                <a:latin typeface="Trebuchet MS"/>
                <a:ea typeface="Calibri"/>
                <a:cs typeface="Times New Roman"/>
              </a:rPr>
              <a:t>d</a:t>
            </a:r>
            <a:r>
              <a:rPr lang="nl-NL" sz="2400" dirty="0" smtClean="0">
                <a:latin typeface="Trebuchet MS"/>
                <a:ea typeface="Calibri"/>
                <a:cs typeface="Times New Roman"/>
              </a:rPr>
              <a:t>uurzame materialen</a:t>
            </a:r>
            <a:endParaRPr lang="nl-NL" sz="2400" dirty="0">
              <a:effectLst/>
              <a:ea typeface="Calibri"/>
              <a:cs typeface="Times New Roman"/>
            </a:endParaRPr>
          </a:p>
        </p:txBody>
      </p:sp>
      <p:sp>
        <p:nvSpPr>
          <p:cNvPr id="23" name="Text Box 14"/>
          <p:cNvSpPr txBox="1"/>
          <p:nvPr/>
        </p:nvSpPr>
        <p:spPr>
          <a:xfrm>
            <a:off x="2339752" y="3212976"/>
            <a:ext cx="4320479" cy="744390"/>
          </a:xfrm>
          <a:prstGeom prst="rect">
            <a:avLst/>
          </a:prstGeom>
          <a:solidFill>
            <a:srgbClr val="FAFCFA"/>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4" name="Tekstvak 2"/>
          <p:cNvSpPr txBox="1">
            <a:spLocks noChangeArrowheads="1"/>
          </p:cNvSpPr>
          <p:nvPr/>
        </p:nvSpPr>
        <p:spPr bwMode="auto">
          <a:xfrm>
            <a:off x="2411760" y="3140968"/>
            <a:ext cx="5040560" cy="794626"/>
          </a:xfrm>
          <a:prstGeom prst="rect">
            <a:avLst/>
          </a:prstGeom>
          <a:noFill/>
          <a:ln w="9525">
            <a:noFill/>
            <a:miter lim="800000"/>
            <a:headEnd/>
            <a:tailEnd/>
          </a:ln>
        </p:spPr>
        <p:txBody>
          <a:bodyPr rot="0" vert="horz" wrap="square" lIns="91440" tIns="45720" rIns="91440" bIns="45720" anchor="t" anchorCtr="0">
            <a:noAutofit/>
          </a:bodyPr>
          <a:lstStyle/>
          <a:p>
            <a:pPr fontAlgn="t"/>
            <a:r>
              <a:rPr lang="nl-NL" sz="2400" dirty="0">
                <a:effectLst/>
                <a:latin typeface="Trebuchet MS"/>
                <a:ea typeface="Calibri"/>
                <a:cs typeface="Times New Roman"/>
              </a:rPr>
              <a:t>= </a:t>
            </a:r>
            <a:r>
              <a:rPr lang="nl-NL" sz="2400" dirty="0"/>
              <a:t>zo dat het niet slecht is </a:t>
            </a:r>
            <a:endParaRPr lang="nl-NL" sz="2400" dirty="0" smtClean="0"/>
          </a:p>
          <a:p>
            <a:pPr fontAlgn="t"/>
            <a:r>
              <a:rPr lang="nl-NL" sz="2400" dirty="0"/>
              <a:t> </a:t>
            </a:r>
            <a:r>
              <a:rPr lang="nl-NL" sz="2400" dirty="0" smtClean="0"/>
              <a:t>  voor </a:t>
            </a:r>
            <a:r>
              <a:rPr lang="nl-NL" sz="2400" dirty="0"/>
              <a:t>het milieu</a:t>
            </a: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pic>
        <p:nvPicPr>
          <p:cNvPr id="12290" name="Picture 2" descr="C:\Users\vdplasg\Downloads\shutterstock_9929940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48878" y="754294"/>
            <a:ext cx="1524000" cy="101803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vdplasg\Downloads\shutterstock_22204295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99592" y="859050"/>
            <a:ext cx="1367180" cy="913276"/>
          </a:xfrm>
          <a:prstGeom prst="rect">
            <a:avLst/>
          </a:prstGeom>
          <a:noFill/>
          <a:ln w="38100">
            <a:noFill/>
          </a:ln>
          <a:extLst>
            <a:ext uri="{909E8E84-426E-40DD-AFC4-6F175D3DCCD1}">
              <a14:hiddenFill xmlns:a14="http://schemas.microsoft.com/office/drawing/2010/main">
                <a:solidFill>
                  <a:srgbClr val="FFFFFF"/>
                </a:solidFill>
              </a14:hiddenFill>
            </a:ext>
          </a:extLst>
        </p:spPr>
      </p:pic>
      <p:pic>
        <p:nvPicPr>
          <p:cNvPr id="27" name="Picture 3" descr="C:\Users\vdplasg\Downloads\shutterstock_746652754.jpg"/>
          <p:cNvPicPr/>
          <p:nvPr/>
        </p:nvPicPr>
        <p:blipFill rotWithShape="1">
          <a:blip r:embed="rId6" cstate="email">
            <a:extLst>
              <a:ext uri="{BEBA8EAE-BF5A-486C-A8C5-ECC9F3942E4B}">
                <a14:imgProps xmlns:a14="http://schemas.microsoft.com/office/drawing/2010/main">
                  <a14:imgLayer r:embed="rId7">
                    <a14:imgEffect>
                      <a14:backgroundRemoval t="9910" b="94595" l="0" r="97396"/>
                    </a14:imgEffect>
                  </a14:imgLayer>
                </a14:imgProps>
              </a:ext>
              <a:ext uri="{28A0092B-C50C-407E-A947-70E740481C1C}">
                <a14:useLocalDpi xmlns:a14="http://schemas.microsoft.com/office/drawing/2010/main"/>
              </a:ext>
            </a:extLst>
          </a:blip>
          <a:srcRect/>
          <a:stretch/>
        </p:blipFill>
        <p:spPr bwMode="auto">
          <a:xfrm>
            <a:off x="500348" y="1280900"/>
            <a:ext cx="798487" cy="923964"/>
          </a:xfrm>
          <a:prstGeom prst="rect">
            <a:avLst/>
          </a:prstGeom>
          <a:noFill/>
          <a:ln>
            <a:noFill/>
          </a:ln>
          <a:extLst>
            <a:ext uri="{53640926-AAD7-44D8-BBD7-CCE9431645EC}">
              <a14:shadowObscured xmlns:a14="http://schemas.microsoft.com/office/drawing/2010/main"/>
            </a:ext>
          </a:extLst>
        </p:spPr>
      </p:pic>
      <p:pic>
        <p:nvPicPr>
          <p:cNvPr id="28" name="Picture 3" descr="C:\Users\vdplasg\Downloads\shutterstock_746652754.jpg"/>
          <p:cNvPicPr/>
          <p:nvPr/>
        </p:nvPicPr>
        <p:blipFill rotWithShape="1">
          <a:blip r:embed="rId8" cstate="email">
            <a:extLst>
              <a:ext uri="{BEBA8EAE-BF5A-486C-A8C5-ECC9F3942E4B}">
                <a14:imgProps xmlns:a14="http://schemas.microsoft.com/office/drawing/2010/main">
                  <a14:imgLayer r:embed="rId9">
                    <a14:imgEffect>
                      <a14:backgroundRemoval t="9973" b="89973" l="0" r="100000"/>
                    </a14:imgEffect>
                  </a14:imgLayer>
                </a14:imgProps>
              </a:ext>
              <a:ext uri="{28A0092B-C50C-407E-A947-70E740481C1C}">
                <a14:useLocalDpi xmlns:a14="http://schemas.microsoft.com/office/drawing/2010/main"/>
              </a:ext>
            </a:extLst>
          </a:blip>
          <a:srcRect/>
          <a:stretch/>
        </p:blipFill>
        <p:spPr bwMode="auto">
          <a:xfrm>
            <a:off x="3347864" y="1315688"/>
            <a:ext cx="744106" cy="788613"/>
          </a:xfrm>
          <a:prstGeom prst="rect">
            <a:avLst/>
          </a:prstGeom>
          <a:noFill/>
          <a:ln>
            <a:noFill/>
          </a:ln>
          <a:extLst>
            <a:ext uri="{53640926-AAD7-44D8-BBD7-CCE9431645EC}">
              <a14:shadowObscured xmlns:a14="http://schemas.microsoft.com/office/drawing/2010/main"/>
            </a:ext>
          </a:extLst>
        </p:spPr>
      </p:pic>
      <p:pic>
        <p:nvPicPr>
          <p:cNvPr id="12292" name="Picture 4" descr="C:\Users\vdplasg\Downloads\shutterstock_1286768365.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804679" y="3212976"/>
            <a:ext cx="1986019" cy="1326661"/>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Afbeeldingsresultaat voor duurzaam materiaal"/>
          <p:cNvPicPr>
            <a:picLocks noChangeAspect="1" noChangeArrowheads="1"/>
          </p:cNvPicPr>
          <p:nvPr/>
        </p:nvPicPr>
        <p:blipFill>
          <a:blip r:embed="rId11" r:link="rId12" cstate="email">
            <a:extLst>
              <a:ext uri="{28A0092B-C50C-407E-A947-70E740481C1C}">
                <a14:useLocalDpi xmlns:a14="http://schemas.microsoft.com/office/drawing/2010/main"/>
              </a:ext>
            </a:extLst>
          </a:blip>
          <a:srcRect/>
          <a:stretch>
            <a:fillRect/>
          </a:stretch>
        </p:blipFill>
        <p:spPr bwMode="auto">
          <a:xfrm>
            <a:off x="3517209" y="4462271"/>
            <a:ext cx="1630855" cy="122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2447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11" y="33910"/>
            <a:ext cx="9096375"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14"/>
          <p:cNvSpPr txBox="1"/>
          <p:nvPr/>
        </p:nvSpPr>
        <p:spPr>
          <a:xfrm>
            <a:off x="6444209" y="536527"/>
            <a:ext cx="2185713" cy="240021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4" name="Tekstvak 2"/>
          <p:cNvSpPr txBox="1">
            <a:spLocks noChangeArrowheads="1"/>
          </p:cNvSpPr>
          <p:nvPr/>
        </p:nvSpPr>
        <p:spPr bwMode="auto">
          <a:xfrm>
            <a:off x="6444209" y="555939"/>
            <a:ext cx="2185714" cy="238079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Trebuchet MS"/>
                <a:ea typeface="Calibri"/>
                <a:cs typeface="Times New Roman"/>
              </a:rPr>
              <a:t>= </a:t>
            </a:r>
            <a:r>
              <a:rPr lang="nl-NL" sz="2400" dirty="0" smtClean="0">
                <a:effectLst/>
                <a:latin typeface="Trebuchet MS"/>
                <a:ea typeface="Calibri"/>
                <a:cs typeface="Times New Roman"/>
              </a:rPr>
              <a:t>iemand die voor zijn beroep uitzoekt hoe dingen werken of zijn</a:t>
            </a:r>
            <a:endParaRPr lang="nl-NL" sz="1050" dirty="0">
              <a:effectLst/>
              <a:latin typeface="Calibri"/>
              <a:ea typeface="Calibri"/>
              <a:cs typeface="Times New Roman"/>
            </a:endParaRPr>
          </a:p>
        </p:txBody>
      </p:sp>
      <p:sp>
        <p:nvSpPr>
          <p:cNvPr id="5" name="Text Box 14"/>
          <p:cNvSpPr txBox="1"/>
          <p:nvPr/>
        </p:nvSpPr>
        <p:spPr>
          <a:xfrm>
            <a:off x="1695202" y="404664"/>
            <a:ext cx="4676998"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1665583" y="404664"/>
            <a:ext cx="4705955" cy="65278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b="1" dirty="0">
                <a:latin typeface="Trebuchet MS"/>
                <a:ea typeface="Calibri"/>
                <a:cs typeface="Times New Roman"/>
              </a:rPr>
              <a:t>d</a:t>
            </a:r>
            <a:r>
              <a:rPr lang="nl-NL" sz="4000" b="1" dirty="0" smtClean="0">
                <a:effectLst/>
                <a:latin typeface="Trebuchet MS"/>
                <a:ea typeface="Calibri"/>
                <a:cs typeface="Times New Roman"/>
              </a:rPr>
              <a:t>e wetenschapper</a:t>
            </a:r>
            <a:endParaRPr lang="nl-NL" sz="1000" dirty="0">
              <a:effectLst/>
              <a:latin typeface="Calibri"/>
              <a:ea typeface="Calibri"/>
              <a:cs typeface="Times New Roman"/>
            </a:endParaRPr>
          </a:p>
        </p:txBody>
      </p:sp>
      <p:sp>
        <p:nvSpPr>
          <p:cNvPr id="7" name="Text Box 14"/>
          <p:cNvSpPr txBox="1"/>
          <p:nvPr/>
        </p:nvSpPr>
        <p:spPr>
          <a:xfrm>
            <a:off x="323528" y="4149080"/>
            <a:ext cx="2736304" cy="54610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107504" y="4077072"/>
            <a:ext cx="3043439" cy="65278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Trebuchet MS"/>
                <a:ea typeface="Calibri"/>
                <a:cs typeface="Times New Roman"/>
              </a:rPr>
              <a:t>d</a:t>
            </a:r>
            <a:r>
              <a:rPr lang="nl-NL" sz="3600" dirty="0" smtClean="0">
                <a:latin typeface="Trebuchet MS"/>
                <a:ea typeface="Calibri"/>
                <a:cs typeface="Times New Roman"/>
              </a:rPr>
              <a:t>e chemicus</a:t>
            </a:r>
            <a:endParaRPr lang="nl-NL" sz="3600" dirty="0">
              <a:effectLst/>
              <a:latin typeface="Calibri"/>
              <a:ea typeface="Calibri"/>
              <a:cs typeface="Times New Roman"/>
            </a:endParaRPr>
          </a:p>
        </p:txBody>
      </p:sp>
      <p:sp>
        <p:nvSpPr>
          <p:cNvPr id="9" name="Text Box 14"/>
          <p:cNvSpPr txBox="1"/>
          <p:nvPr/>
        </p:nvSpPr>
        <p:spPr>
          <a:xfrm>
            <a:off x="3347864" y="4149080"/>
            <a:ext cx="2516758" cy="54610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3059832" y="4077072"/>
            <a:ext cx="3024336" cy="65278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Trebuchet MS"/>
                <a:ea typeface="Calibri"/>
                <a:cs typeface="Times New Roman"/>
              </a:rPr>
              <a:t>d</a:t>
            </a:r>
            <a:r>
              <a:rPr lang="nl-NL" sz="3600" dirty="0" smtClean="0">
                <a:latin typeface="Trebuchet MS"/>
                <a:ea typeface="Calibri"/>
                <a:cs typeface="Times New Roman"/>
              </a:rPr>
              <a:t>e bioloog</a:t>
            </a:r>
            <a:endParaRPr lang="nl-NL" sz="3600" dirty="0">
              <a:effectLst/>
              <a:latin typeface="Calibri"/>
              <a:ea typeface="Calibri"/>
              <a:cs typeface="Times New Roman"/>
            </a:endParaRPr>
          </a:p>
        </p:txBody>
      </p:sp>
      <p:sp>
        <p:nvSpPr>
          <p:cNvPr id="11" name="Text Box 14"/>
          <p:cNvSpPr txBox="1"/>
          <p:nvPr/>
        </p:nvSpPr>
        <p:spPr>
          <a:xfrm>
            <a:off x="6101080" y="4149080"/>
            <a:ext cx="2444750" cy="54610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6024923" y="4095740"/>
            <a:ext cx="2646680" cy="70141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Trebuchet MS"/>
                <a:ea typeface="Calibri"/>
                <a:cs typeface="Times New Roman"/>
              </a:rPr>
              <a:t>d</a:t>
            </a:r>
            <a:r>
              <a:rPr lang="nl-NL" sz="3600" dirty="0" smtClean="0">
                <a:effectLst/>
                <a:latin typeface="Trebuchet MS"/>
                <a:ea typeface="Calibri"/>
                <a:cs typeface="Times New Roman"/>
              </a:rPr>
              <a:t>e geoloog</a:t>
            </a:r>
            <a:endParaRPr lang="nl-NL" sz="3600" dirty="0">
              <a:effectLst/>
              <a:latin typeface="Calibri"/>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21242" y="3271899"/>
            <a:ext cx="196353" cy="962275"/>
          </a:xfrm>
          <a:prstGeom prst="rect">
            <a:avLst/>
          </a:prstGeom>
        </p:spPr>
      </p:pic>
      <p:pic>
        <p:nvPicPr>
          <p:cNvPr id="18" name="Picture 2" descr="C:\Users\vdplasg\Downloads\shutterstock_675402757.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67544" y="467712"/>
            <a:ext cx="864096" cy="17548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vdplasg\Downloads\shutterstock_744842206.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555887" y="4885802"/>
            <a:ext cx="1584752" cy="99295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vdplasg\Downloads\shutterstock_744842206.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92111" y="4797152"/>
            <a:ext cx="1707583" cy="11306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vdplasg\Downloads\shutterstock_744842206.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4018560" y="4816961"/>
            <a:ext cx="1288729" cy="1130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943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Trebuchet MS"/>
                <a:ea typeface="Calibri"/>
                <a:cs typeface="Times New Roman"/>
              </a:rPr>
              <a:t>vergaan</a:t>
            </a:r>
            <a:endParaRPr lang="nl-NL" sz="60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Trebuchet MS"/>
                <a:ea typeface="Calibri"/>
                <a:cs typeface="Times New Roman"/>
              </a:rPr>
              <a:t>blijvend</a:t>
            </a:r>
            <a:endParaRPr lang="nl-NL" sz="60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a:latin typeface="Trebuchet MS" panose="020B0603020202020204" pitchFamily="34" charset="0"/>
              </a:rPr>
              <a:t>ophouden te </a:t>
            </a:r>
            <a:r>
              <a:rPr lang="nl-NL" sz="2800" dirty="0" smtClean="0">
                <a:latin typeface="Trebuchet MS" panose="020B0603020202020204" pitchFamily="34" charset="0"/>
              </a:rPr>
              <a:t>bestaan</a:t>
            </a:r>
          </a:p>
          <a:p>
            <a:pPr>
              <a:lnSpc>
                <a:spcPct val="107000"/>
              </a:lnSpc>
              <a:spcAft>
                <a:spcPts val="0"/>
              </a:spcAft>
            </a:pPr>
            <a:r>
              <a:rPr lang="nl-NL" sz="2800" dirty="0" smtClean="0">
                <a:latin typeface="Trebuchet MS" panose="020B0603020202020204" pitchFamily="34" charset="0"/>
              </a:rPr>
              <a:t>= kapotgaan</a:t>
            </a:r>
            <a:endParaRPr lang="nl-NL" sz="2800" dirty="0" smtClean="0">
              <a:latin typeface="Trebuchet MS" panose="020B0603020202020204" pitchFamily="34" charset="0"/>
              <a:ea typeface="Calibri"/>
              <a:cs typeface="Times New Roman"/>
            </a:endParaRPr>
          </a:p>
          <a:p>
            <a:pPr>
              <a:lnSpc>
                <a:spcPct val="107000"/>
              </a:lnSpc>
              <a:spcAft>
                <a:spcPts val="0"/>
              </a:spcAft>
            </a:pP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400" dirty="0">
                <a:effectLst/>
                <a:latin typeface="Trebuchet MS"/>
                <a:ea typeface="Calibri"/>
                <a:cs typeface="Times New Roman"/>
              </a:rPr>
              <a:t> </a:t>
            </a:r>
            <a:endParaRPr lang="nl-NL" sz="105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r>
              <a:rPr lang="nl-NL" sz="2400" i="1" dirty="0" smtClean="0">
                <a:solidFill>
                  <a:srgbClr val="387038"/>
                </a:solidFill>
                <a:latin typeface="Trebuchet MS"/>
                <a:ea typeface="Calibri"/>
                <a:cs typeface="Times New Roman"/>
              </a:rPr>
              <a:t>Een appel </a:t>
            </a:r>
            <a:r>
              <a:rPr lang="nl-NL" sz="2400" i="1" u="sng" dirty="0" smtClean="0">
                <a:solidFill>
                  <a:srgbClr val="387038"/>
                </a:solidFill>
                <a:latin typeface="Trebuchet MS"/>
                <a:ea typeface="Calibri"/>
                <a:cs typeface="Times New Roman"/>
              </a:rPr>
              <a:t>vergaat</a:t>
            </a:r>
            <a:r>
              <a:rPr lang="nl-NL" sz="2400" i="1" dirty="0" smtClean="0">
                <a:solidFill>
                  <a:srgbClr val="387038"/>
                </a:solidFill>
                <a:effectLst/>
                <a:latin typeface="Trebuchet MS"/>
                <a:ea typeface="Calibri"/>
                <a:cs typeface="Times New Roman"/>
              </a:rPr>
              <a:t>.</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effectLst/>
                <a:latin typeface="Trebuchet MS"/>
                <a:ea typeface="Calibri"/>
                <a:cs typeface="Times New Roman"/>
              </a:rPr>
              <a:t>niet vergaan</a:t>
            </a:r>
          </a:p>
          <a:p>
            <a:pPr>
              <a:lnSpc>
                <a:spcPct val="107000"/>
              </a:lnSpc>
              <a:spcAft>
                <a:spcPts val="0"/>
              </a:spcAft>
            </a:pPr>
            <a:r>
              <a:rPr lang="nl-NL" sz="2800" dirty="0" smtClean="0">
                <a:latin typeface="Trebuchet MS"/>
                <a:ea typeface="Calibri"/>
                <a:cs typeface="Times New Roman"/>
              </a:rPr>
              <a:t>= gaat niet stuk </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dirty="0" smtClean="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endParaRPr lang="nl-NL" sz="2400" i="1" dirty="0" smtClean="0">
              <a:solidFill>
                <a:srgbClr val="387038"/>
              </a:solidFill>
              <a:latin typeface="Trebuchet MS"/>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Loom bandjes zijn </a:t>
            </a:r>
            <a:r>
              <a:rPr lang="nl-NL" sz="2400" i="1" u="sng" dirty="0" smtClean="0">
                <a:solidFill>
                  <a:srgbClr val="387038"/>
                </a:solidFill>
                <a:latin typeface="Trebuchet MS"/>
                <a:ea typeface="Calibri"/>
                <a:cs typeface="Times New Roman"/>
              </a:rPr>
              <a:t>blijvend</a:t>
            </a:r>
            <a:r>
              <a:rPr lang="nl-NL" sz="2400" i="1" dirty="0" smtClean="0">
                <a:solidFill>
                  <a:srgbClr val="387038"/>
                </a:solidFill>
                <a:latin typeface="Trebuchet MS"/>
                <a:ea typeface="Calibri"/>
                <a:cs typeface="Times New Roman"/>
              </a:rPr>
              <a:t>. Ze vergaan niet. </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grpSp>
        <p:nvGrpSpPr>
          <p:cNvPr id="17" name="Groep 16"/>
          <p:cNvGrpSpPr/>
          <p:nvPr/>
        </p:nvGrpSpPr>
        <p:grpSpPr>
          <a:xfrm>
            <a:off x="384175" y="3513943"/>
            <a:ext cx="3899793" cy="707145"/>
            <a:chOff x="539552" y="2060848"/>
            <a:chExt cx="7704856" cy="1397112"/>
          </a:xfrm>
        </p:grpSpPr>
        <p:pic>
          <p:nvPicPr>
            <p:cNvPr id="18" name="Picture 2" descr="C:\Users\vdplasg\Downloads\shutterstock_2783683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9552" y="2060848"/>
              <a:ext cx="7228110" cy="1397112"/>
            </a:xfrm>
            <a:prstGeom prst="rect">
              <a:avLst/>
            </a:prstGeom>
            <a:noFill/>
            <a:extLst>
              <a:ext uri="{909E8E84-426E-40DD-AFC4-6F175D3DCCD1}">
                <a14:hiddenFill xmlns:a14="http://schemas.microsoft.com/office/drawing/2010/main">
                  <a:solidFill>
                    <a:srgbClr val="FFFFFF"/>
                  </a:solidFill>
                </a14:hiddenFill>
              </a:ext>
            </a:extLst>
          </p:spPr>
        </p:pic>
        <p:sp>
          <p:nvSpPr>
            <p:cNvPr id="19" name="Ovaal 18"/>
            <p:cNvSpPr/>
            <p:nvPr/>
          </p:nvSpPr>
          <p:spPr>
            <a:xfrm>
              <a:off x="8028384" y="3140968"/>
              <a:ext cx="216024" cy="45719"/>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0" name="Rechte verbindingslijn met pijl 19"/>
          <p:cNvCxnSpPr/>
          <p:nvPr/>
        </p:nvCxnSpPr>
        <p:spPr>
          <a:xfrm>
            <a:off x="612775" y="4509120"/>
            <a:ext cx="3561853" cy="0"/>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3" name="Rechte verbindingslijn met pijl 22"/>
          <p:cNvCxnSpPr/>
          <p:nvPr/>
        </p:nvCxnSpPr>
        <p:spPr>
          <a:xfrm>
            <a:off x="5042595" y="4478897"/>
            <a:ext cx="3561853" cy="0"/>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nvGrpSpPr>
          <p:cNvPr id="24" name="Groep 23"/>
          <p:cNvGrpSpPr/>
          <p:nvPr/>
        </p:nvGrpSpPr>
        <p:grpSpPr>
          <a:xfrm>
            <a:off x="5004048" y="3707679"/>
            <a:ext cx="3561652" cy="441401"/>
            <a:chOff x="1803985" y="4791069"/>
            <a:chExt cx="6440423" cy="798171"/>
          </a:xfrm>
        </p:grpSpPr>
        <p:pic>
          <p:nvPicPr>
            <p:cNvPr id="25" name="Picture 3" descr="C:\Users\vdplasg\Downloads\shutterstock_208182034.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803985" y="4791069"/>
              <a:ext cx="1224136" cy="79296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C:\Users\vdplasg\Downloads\shutterstock_208182034.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028121" y="4796272"/>
              <a:ext cx="1224136" cy="79296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Users\vdplasg\Downloads\shutterstock_208182034.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355976" y="4796272"/>
              <a:ext cx="1224136" cy="79296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C:\Users\vdplasg\Downloads\shutterstock_208182034.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724128" y="4796272"/>
              <a:ext cx="1224136" cy="79296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vdplasg\Downloads\shutterstock_208182034.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020272" y="4796272"/>
              <a:ext cx="1224136" cy="79296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59300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19673" y="-154275"/>
            <a:ext cx="9154387" cy="4016484"/>
          </a:xfrm>
          <a:prstGeom prst="rect">
            <a:avLst/>
          </a:prstGeom>
          <a:noFill/>
        </p:spPr>
        <p:txBody>
          <a:bodyPr wrap="square" rtlCol="0">
            <a:spAutoFit/>
          </a:bodyPr>
          <a:lstStyle/>
          <a:p>
            <a:r>
              <a:rPr lang="nl-NL" sz="7200" b="1" u="sng" dirty="0" smtClean="0">
                <a:latin typeface="Trebuchet MS" panose="020B0603020202020204" pitchFamily="34" charset="0"/>
              </a:rPr>
              <a:t>demonstreren</a:t>
            </a:r>
            <a:r>
              <a:rPr lang="nl-NL" sz="7200" dirty="0" smtClean="0">
                <a:latin typeface="Trebuchet MS" panose="020B0603020202020204" pitchFamily="34" charset="0"/>
              </a:rPr>
              <a:t> </a:t>
            </a:r>
          </a:p>
          <a:p>
            <a:r>
              <a:rPr lang="nl-NL" sz="4800" dirty="0" smtClean="0">
                <a:latin typeface="Trebuchet MS" panose="020B0603020202020204" pitchFamily="34" charset="0"/>
              </a:rPr>
              <a:t>= </a:t>
            </a:r>
            <a:r>
              <a:rPr lang="nl-NL" sz="4800" dirty="0"/>
              <a:t>meedoen aan een </a:t>
            </a:r>
            <a:endParaRPr lang="nl-NL" sz="4800" dirty="0" smtClean="0"/>
          </a:p>
          <a:p>
            <a:r>
              <a:rPr lang="nl-NL" sz="4800" dirty="0" smtClean="0"/>
              <a:t>optocht om </a:t>
            </a:r>
            <a:r>
              <a:rPr lang="nl-NL" sz="4800" dirty="0"/>
              <a:t>te laten zien </a:t>
            </a:r>
            <a:endParaRPr lang="nl-NL" sz="4800" dirty="0" smtClean="0"/>
          </a:p>
          <a:p>
            <a:r>
              <a:rPr lang="nl-NL" sz="4800" dirty="0" smtClean="0"/>
              <a:t>dat </a:t>
            </a:r>
            <a:r>
              <a:rPr lang="nl-NL" sz="4800" dirty="0"/>
              <a:t>je ergens </a:t>
            </a:r>
            <a:r>
              <a:rPr lang="nl-NL" sz="4800" dirty="0" smtClean="0"/>
              <a:t>voor </a:t>
            </a:r>
            <a:r>
              <a:rPr lang="nl-NL" sz="4800" dirty="0"/>
              <a:t>of tegen bent</a:t>
            </a:r>
          </a:p>
          <a:p>
            <a:endParaRPr lang="nl-NL" sz="900" dirty="0" smtClean="0">
              <a:latin typeface="Trebuchet MS" panose="020B0603020202020204" pitchFamily="34" charset="0"/>
            </a:endParaRPr>
          </a:p>
          <a:p>
            <a:r>
              <a:rPr lang="nl-NL" sz="3000" i="1" dirty="0" smtClean="0">
                <a:solidFill>
                  <a:srgbClr val="00B050"/>
                </a:solidFill>
                <a:latin typeface="Trebuchet MS" panose="020B0603020202020204" pitchFamily="34" charset="0"/>
              </a:rPr>
              <a:t>Ik </a:t>
            </a:r>
            <a:r>
              <a:rPr lang="nl-NL" sz="3000" i="1" u="sng" dirty="0" smtClean="0">
                <a:solidFill>
                  <a:srgbClr val="00B050"/>
                </a:solidFill>
                <a:latin typeface="Trebuchet MS" panose="020B0603020202020204" pitchFamily="34" charset="0"/>
              </a:rPr>
              <a:t>demonstreerde</a:t>
            </a:r>
            <a:r>
              <a:rPr lang="nl-NL" sz="3000" i="1" dirty="0" smtClean="0">
                <a:solidFill>
                  <a:srgbClr val="00B050"/>
                </a:solidFill>
                <a:latin typeface="Trebuchet MS" panose="020B0603020202020204" pitchFamily="34" charset="0"/>
              </a:rPr>
              <a:t> tegen </a:t>
            </a:r>
            <a:r>
              <a:rPr lang="nl-NL" sz="3000" i="1" dirty="0" smtClean="0">
                <a:solidFill>
                  <a:srgbClr val="00B050"/>
                </a:solidFill>
                <a:latin typeface="Trebuchet MS" panose="020B0603020202020204" pitchFamily="34" charset="0"/>
              </a:rPr>
              <a:t>de loom </a:t>
            </a:r>
            <a:r>
              <a:rPr lang="nl-NL" sz="3000" i="1" dirty="0" smtClean="0">
                <a:solidFill>
                  <a:srgbClr val="00B050"/>
                </a:solidFill>
                <a:latin typeface="Trebuchet MS" panose="020B0603020202020204" pitchFamily="34" charset="0"/>
              </a:rPr>
              <a:t>bandjes.</a:t>
            </a:r>
            <a:endParaRPr lang="nl-NL" sz="3000" i="1" dirty="0"/>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kstvak 10"/>
          <p:cNvSpPr txBox="1"/>
          <p:nvPr/>
        </p:nvSpPr>
        <p:spPr>
          <a:xfrm>
            <a:off x="0" y="3789040"/>
            <a:ext cx="9196105" cy="2508379"/>
          </a:xfrm>
          <a:prstGeom prst="rect">
            <a:avLst/>
          </a:prstGeom>
          <a:noFill/>
        </p:spPr>
        <p:txBody>
          <a:bodyPr wrap="square" rtlCol="0">
            <a:spAutoFit/>
          </a:bodyPr>
          <a:lstStyle/>
          <a:p>
            <a:pPr lvl="0"/>
            <a:r>
              <a:rPr lang="nl-NL" sz="7200" b="1" u="sng" dirty="0" smtClean="0">
                <a:solidFill>
                  <a:prstClr val="black"/>
                </a:solidFill>
                <a:latin typeface="Trebuchet MS" panose="020B0603020202020204" pitchFamily="34" charset="0"/>
              </a:rPr>
              <a:t>aantonen</a:t>
            </a:r>
            <a:endParaRPr lang="nl-NL" sz="7200" dirty="0" smtClean="0">
              <a:solidFill>
                <a:prstClr val="black"/>
              </a:solidFill>
              <a:latin typeface="Trebuchet MS" panose="020B0603020202020204" pitchFamily="34" charset="0"/>
            </a:endParaRPr>
          </a:p>
          <a:p>
            <a:r>
              <a:rPr lang="nl-NL" sz="4800" dirty="0" smtClean="0">
                <a:solidFill>
                  <a:prstClr val="black"/>
                </a:solidFill>
                <a:latin typeface="Trebuchet MS" panose="020B0603020202020204" pitchFamily="34" charset="0"/>
              </a:rPr>
              <a:t>= </a:t>
            </a:r>
            <a:r>
              <a:rPr lang="nl-NL" sz="4800" dirty="0" smtClean="0"/>
              <a:t>bewijzen, laten zien dat iets zo is</a:t>
            </a:r>
            <a:endParaRPr lang="nl-NL" sz="4800" dirty="0" smtClean="0">
              <a:solidFill>
                <a:prstClr val="black"/>
              </a:solidFill>
              <a:latin typeface="Trebuchet MS" panose="020B0603020202020204" pitchFamily="34" charset="0"/>
            </a:endParaRPr>
          </a:p>
          <a:p>
            <a:pPr lvl="0"/>
            <a:endParaRPr lang="nl-NL" sz="700" dirty="0" smtClean="0">
              <a:solidFill>
                <a:prstClr val="black"/>
              </a:solidFill>
              <a:latin typeface="Trebuchet MS" panose="020B0603020202020204" pitchFamily="34" charset="0"/>
            </a:endParaRPr>
          </a:p>
          <a:p>
            <a:pPr lvl="0"/>
            <a:r>
              <a:rPr lang="nl-NL" sz="3000" i="1" dirty="0" smtClean="0">
                <a:solidFill>
                  <a:srgbClr val="00B050"/>
                </a:solidFill>
                <a:latin typeface="Trebuchet MS" panose="020B0603020202020204" pitchFamily="34" charset="0"/>
              </a:rPr>
              <a:t>Loom bandjes vergaan niet. Dat is </a:t>
            </a:r>
            <a:r>
              <a:rPr lang="nl-NL" sz="3000" i="1" u="sng" dirty="0" smtClean="0">
                <a:solidFill>
                  <a:srgbClr val="00B050"/>
                </a:solidFill>
                <a:latin typeface="Trebuchet MS" panose="020B0603020202020204" pitchFamily="34" charset="0"/>
              </a:rPr>
              <a:t>aangetoond</a:t>
            </a:r>
            <a:r>
              <a:rPr lang="nl-NL" sz="3000" i="1" dirty="0" smtClean="0">
                <a:solidFill>
                  <a:srgbClr val="00B050"/>
                </a:solidFill>
                <a:latin typeface="Trebuchet MS" panose="020B0603020202020204" pitchFamily="34" charset="0"/>
              </a:rPr>
              <a:t>.</a:t>
            </a:r>
            <a:endParaRPr lang="nl-NL" sz="3000" i="1" dirty="0">
              <a:solidFill>
                <a:prstClr val="black"/>
              </a:solidFill>
            </a:endParaRPr>
          </a:p>
        </p:txBody>
      </p:sp>
      <p:grpSp>
        <p:nvGrpSpPr>
          <p:cNvPr id="12" name="Groep 11"/>
          <p:cNvGrpSpPr/>
          <p:nvPr/>
        </p:nvGrpSpPr>
        <p:grpSpPr>
          <a:xfrm>
            <a:off x="6411873" y="277311"/>
            <a:ext cx="2450775" cy="2048847"/>
            <a:chOff x="897089" y="1901499"/>
            <a:chExt cx="5112567" cy="4274106"/>
          </a:xfrm>
        </p:grpSpPr>
        <p:pic>
          <p:nvPicPr>
            <p:cNvPr id="13" name="Picture 2" descr="C:\Users\vdplasg\Downloads\shutterstock_111685376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7089" y="1901499"/>
              <a:ext cx="5112567" cy="427410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vdplasg\Downloads\shutterstock_22473902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00274" y="2333119"/>
              <a:ext cx="2071726" cy="1383913"/>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
          <p:nvSpPr>
            <p:cNvPr id="15" name="Vermenigvuldigen 14"/>
            <p:cNvSpPr/>
            <p:nvPr/>
          </p:nvSpPr>
          <p:spPr>
            <a:xfrm>
              <a:off x="2188186" y="1916832"/>
              <a:ext cx="2815862" cy="2229224"/>
            </a:xfrm>
            <a:prstGeom prst="mathMultiply">
              <a:avLst>
                <a:gd name="adj1" fmla="val 195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16" name="Picture 2" descr="C:\Users\vdplasg\Downloads\shutterstock_675402757.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884368" y="3445962"/>
            <a:ext cx="804161" cy="1633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300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smtClean="0">
                <a:solidFill>
                  <a:srgbClr val="C00000"/>
                </a:solidFill>
              </a:rPr>
              <a:t>Week 7 – 12 februari 2019</a:t>
            </a:r>
          </a:p>
          <a:p>
            <a:r>
              <a:rPr lang="nl-NL" dirty="0" smtClean="0">
                <a:solidFill>
                  <a:srgbClr val="C00000"/>
                </a:solidFill>
              </a:rPr>
              <a:t>Niveau A</a:t>
            </a:r>
            <a:endParaRPr lang="nl-NL" dirty="0">
              <a:solidFill>
                <a:srgbClr val="C00000"/>
              </a:solidFill>
            </a:endParaRP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rPr>
              <a:t>Gerarda Das</a:t>
            </a:r>
          </a:p>
          <a:p>
            <a:pPr algn="l"/>
            <a:r>
              <a:rPr lang="nl-NL" sz="1100" i="1" dirty="0" smtClean="0">
                <a:solidFill>
                  <a:srgbClr val="00B050"/>
                </a:solidFill>
              </a:rPr>
              <a:t>Mariët </a:t>
            </a:r>
            <a:r>
              <a:rPr lang="nl-NL" sz="1100" i="1" dirty="0">
                <a:solidFill>
                  <a:srgbClr val="00B050"/>
                </a:solidFill>
              </a:rPr>
              <a:t>Koster</a:t>
            </a:r>
          </a:p>
          <a:p>
            <a:pPr algn="l"/>
            <a:r>
              <a:rPr lang="en-US" sz="1100" i="1" dirty="0">
                <a:solidFill>
                  <a:srgbClr val="00B050"/>
                </a:solidFill>
              </a:rPr>
              <a:t>Mandy Routledge</a:t>
            </a:r>
            <a:endParaRPr lang="nl-NL" sz="1100" i="1" dirty="0">
              <a:solidFill>
                <a:srgbClr val="00B050"/>
              </a:solidFill>
            </a:endParaRPr>
          </a:p>
          <a:p>
            <a:pPr algn="l"/>
            <a:r>
              <a:rPr lang="en-US" sz="1100" i="1" dirty="0" smtClean="0">
                <a:solidFill>
                  <a:srgbClr val="00B050"/>
                </a:solidFill>
              </a:rPr>
              <a:t>Francis Vrielink</a:t>
            </a:r>
          </a:p>
        </p:txBody>
      </p:sp>
      <p:pic>
        <p:nvPicPr>
          <p:cNvPr id="1026" name="Picture 2" descr="http://www.ikenkentalis.nl/public/images/logo-22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61391" y="3501008"/>
            <a:ext cx="9196105" cy="2508379"/>
          </a:xfrm>
          <a:prstGeom prst="rect">
            <a:avLst/>
          </a:prstGeom>
          <a:noFill/>
        </p:spPr>
        <p:txBody>
          <a:bodyPr wrap="square" rtlCol="0">
            <a:spAutoFit/>
          </a:bodyPr>
          <a:lstStyle/>
          <a:p>
            <a:pPr lvl="0"/>
            <a:r>
              <a:rPr lang="nl-NL" sz="7200" b="1" u="sng" dirty="0" smtClean="0">
                <a:solidFill>
                  <a:prstClr val="black"/>
                </a:solidFill>
                <a:latin typeface="Trebuchet MS" panose="020B0603020202020204" pitchFamily="34" charset="0"/>
              </a:rPr>
              <a:t>uiteraard</a:t>
            </a:r>
            <a:endParaRPr lang="nl-NL" sz="7200" dirty="0" smtClean="0">
              <a:solidFill>
                <a:prstClr val="black"/>
              </a:solidFill>
              <a:latin typeface="Trebuchet MS" panose="020B0603020202020204" pitchFamily="34" charset="0"/>
            </a:endParaRPr>
          </a:p>
          <a:p>
            <a:r>
              <a:rPr lang="nl-NL" sz="4800" dirty="0" smtClean="0">
                <a:solidFill>
                  <a:prstClr val="black"/>
                </a:solidFill>
                <a:latin typeface="Trebuchet MS" panose="020B0603020202020204" pitchFamily="34" charset="0"/>
              </a:rPr>
              <a:t>= </a:t>
            </a:r>
            <a:r>
              <a:rPr lang="nl-NL" sz="4800" dirty="0" smtClean="0"/>
              <a:t>natuurlijk</a:t>
            </a:r>
            <a:endParaRPr lang="nl-NL" sz="4800" dirty="0" smtClean="0">
              <a:solidFill>
                <a:prstClr val="black"/>
              </a:solidFill>
              <a:latin typeface="Trebuchet MS" panose="020B0603020202020204" pitchFamily="34" charset="0"/>
            </a:endParaRPr>
          </a:p>
          <a:p>
            <a:pPr lvl="0"/>
            <a:endParaRPr lang="nl-NL" sz="700" dirty="0" smtClean="0">
              <a:solidFill>
                <a:prstClr val="black"/>
              </a:solidFill>
              <a:latin typeface="Trebuchet MS" panose="020B0603020202020204" pitchFamily="34" charset="0"/>
            </a:endParaRPr>
          </a:p>
          <a:p>
            <a:pPr lvl="0"/>
            <a:r>
              <a:rPr lang="nl-NL" sz="3000" i="1" dirty="0" smtClean="0">
                <a:solidFill>
                  <a:srgbClr val="00B050"/>
                </a:solidFill>
                <a:latin typeface="Trebuchet MS" panose="020B0603020202020204" pitchFamily="34" charset="0"/>
              </a:rPr>
              <a:t>Ik deed </a:t>
            </a:r>
            <a:r>
              <a:rPr lang="nl-NL" sz="3000" i="1" u="sng" dirty="0" smtClean="0">
                <a:solidFill>
                  <a:srgbClr val="00B050"/>
                </a:solidFill>
                <a:latin typeface="Trebuchet MS" panose="020B0603020202020204" pitchFamily="34" charset="0"/>
              </a:rPr>
              <a:t>uiteraard</a:t>
            </a:r>
            <a:r>
              <a:rPr lang="nl-NL" sz="3000" i="1" dirty="0" smtClean="0">
                <a:solidFill>
                  <a:srgbClr val="00B050"/>
                </a:solidFill>
                <a:latin typeface="Trebuchet MS" panose="020B0603020202020204" pitchFamily="34" charset="0"/>
              </a:rPr>
              <a:t> heel veel loom </a:t>
            </a:r>
            <a:r>
              <a:rPr lang="nl-NL" sz="3000" i="1" dirty="0" smtClean="0">
                <a:solidFill>
                  <a:srgbClr val="00B050"/>
                </a:solidFill>
                <a:latin typeface="Trebuchet MS" panose="020B0603020202020204" pitchFamily="34" charset="0"/>
              </a:rPr>
              <a:t>bandjes om.</a:t>
            </a:r>
            <a:endParaRPr lang="nl-NL" sz="3000" i="1" dirty="0">
              <a:solidFill>
                <a:prstClr val="black"/>
              </a:solidFill>
            </a:endParaRPr>
          </a:p>
        </p:txBody>
      </p:sp>
      <p:sp>
        <p:nvSpPr>
          <p:cNvPr id="7" name="Tekstvak 6"/>
          <p:cNvSpPr txBox="1"/>
          <p:nvPr/>
        </p:nvSpPr>
        <p:spPr>
          <a:xfrm>
            <a:off x="-19673" y="25680"/>
            <a:ext cx="9154387" cy="3139321"/>
          </a:xfrm>
          <a:prstGeom prst="rect">
            <a:avLst/>
          </a:prstGeom>
          <a:noFill/>
        </p:spPr>
        <p:txBody>
          <a:bodyPr wrap="square" rtlCol="0">
            <a:spAutoFit/>
          </a:bodyPr>
          <a:lstStyle/>
          <a:p>
            <a:r>
              <a:rPr lang="nl-NL" sz="7200" b="1" u="sng" dirty="0" smtClean="0">
                <a:latin typeface="Trebuchet MS" panose="020B0603020202020204" pitchFamily="34" charset="0"/>
              </a:rPr>
              <a:t>spijbelen</a:t>
            </a:r>
            <a:r>
              <a:rPr lang="nl-NL" sz="4800" dirty="0" smtClean="0">
                <a:latin typeface="Trebuchet MS" panose="020B0603020202020204" pitchFamily="34" charset="0"/>
              </a:rPr>
              <a:t> </a:t>
            </a:r>
          </a:p>
          <a:p>
            <a:pPr fontAlgn="t"/>
            <a:r>
              <a:rPr lang="nl-NL" sz="4800" dirty="0" smtClean="0">
                <a:latin typeface="Trebuchet MS" panose="020B0603020202020204" pitchFamily="34" charset="0"/>
              </a:rPr>
              <a:t>= </a:t>
            </a:r>
            <a:r>
              <a:rPr lang="nl-NL" sz="4800" dirty="0"/>
              <a:t>niet naar school gaan </a:t>
            </a:r>
            <a:endParaRPr lang="nl-NL" sz="4800" dirty="0" smtClean="0"/>
          </a:p>
          <a:p>
            <a:pPr fontAlgn="t"/>
            <a:r>
              <a:rPr lang="nl-NL" sz="4800" dirty="0" smtClean="0"/>
              <a:t>terwijl </a:t>
            </a:r>
            <a:r>
              <a:rPr lang="nl-NL" sz="4800" dirty="0"/>
              <a:t>je daar wel moet zijn</a:t>
            </a:r>
          </a:p>
          <a:p>
            <a:r>
              <a:rPr lang="nl-NL" sz="3000" i="1" dirty="0" smtClean="0">
                <a:solidFill>
                  <a:srgbClr val="00B050"/>
                </a:solidFill>
                <a:latin typeface="Trebuchet MS" panose="020B0603020202020204" pitchFamily="34" charset="0"/>
              </a:rPr>
              <a:t>Ik </a:t>
            </a:r>
            <a:r>
              <a:rPr lang="nl-NL" sz="3000" i="1" u="sng" dirty="0" smtClean="0">
                <a:solidFill>
                  <a:srgbClr val="00B050"/>
                </a:solidFill>
                <a:latin typeface="Trebuchet MS" panose="020B0603020202020204" pitchFamily="34" charset="0"/>
              </a:rPr>
              <a:t>spijbelde</a:t>
            </a:r>
            <a:r>
              <a:rPr lang="nl-NL" sz="3000" i="1" dirty="0" smtClean="0">
                <a:solidFill>
                  <a:srgbClr val="00B050"/>
                </a:solidFill>
                <a:latin typeface="Trebuchet MS" panose="020B0603020202020204" pitchFamily="34" charset="0"/>
              </a:rPr>
              <a:t> van school, om te gaan demonstreren.</a:t>
            </a:r>
            <a:endParaRPr lang="nl-NL" sz="3000" i="1" dirty="0"/>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ep 8"/>
          <p:cNvGrpSpPr/>
          <p:nvPr/>
        </p:nvGrpSpPr>
        <p:grpSpPr>
          <a:xfrm>
            <a:off x="5195225" y="101352"/>
            <a:ext cx="3769263" cy="2031504"/>
            <a:chOff x="137321" y="2060848"/>
            <a:chExt cx="8633455" cy="4653136"/>
          </a:xfrm>
        </p:grpSpPr>
        <p:pic>
          <p:nvPicPr>
            <p:cNvPr id="10" name="Picture 2" descr="C:\Users\vdplasg\Downloads\shutterstock_102400277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76256" y="2924944"/>
              <a:ext cx="1894520" cy="37890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vdplasg\Downloads\shutterstock_67633563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7321" y="2060848"/>
              <a:ext cx="6719551" cy="3024336"/>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2" descr="C:\Users\vdplasg\Downloads\shutterstock_474195226.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416933" y="3215499"/>
            <a:ext cx="2245129" cy="2104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6579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19673" y="25680"/>
            <a:ext cx="9154387" cy="4016484"/>
          </a:xfrm>
          <a:prstGeom prst="rect">
            <a:avLst/>
          </a:prstGeom>
          <a:noFill/>
        </p:spPr>
        <p:txBody>
          <a:bodyPr wrap="square" rtlCol="0">
            <a:spAutoFit/>
          </a:bodyPr>
          <a:lstStyle/>
          <a:p>
            <a:pPr lvl="0"/>
            <a:r>
              <a:rPr lang="nl-NL" sz="7200" b="1" u="sng" dirty="0">
                <a:solidFill>
                  <a:prstClr val="black"/>
                </a:solidFill>
                <a:latin typeface="Trebuchet MS" panose="020B0603020202020204" pitchFamily="34" charset="0"/>
              </a:rPr>
              <a:t>de uitlaatgassen</a:t>
            </a:r>
            <a:endParaRPr lang="nl-NL" sz="7200" dirty="0">
              <a:solidFill>
                <a:prstClr val="black"/>
              </a:solidFill>
              <a:latin typeface="Trebuchet MS" panose="020B0603020202020204" pitchFamily="34" charset="0"/>
            </a:endParaRPr>
          </a:p>
          <a:p>
            <a:r>
              <a:rPr lang="nl-NL" sz="4800" dirty="0">
                <a:solidFill>
                  <a:prstClr val="black"/>
                </a:solidFill>
                <a:latin typeface="Trebuchet MS" panose="020B0603020202020204" pitchFamily="34" charset="0"/>
              </a:rPr>
              <a:t>= </a:t>
            </a:r>
            <a:r>
              <a:rPr lang="nl-NL" sz="4800" dirty="0"/>
              <a:t>de vieze rook uit </a:t>
            </a:r>
            <a:endParaRPr lang="nl-NL" sz="4800" dirty="0" smtClean="0"/>
          </a:p>
          <a:p>
            <a:r>
              <a:rPr lang="nl-NL" sz="4800" dirty="0" smtClean="0"/>
              <a:t>de </a:t>
            </a:r>
            <a:r>
              <a:rPr lang="nl-NL" sz="4800" dirty="0"/>
              <a:t>motor van een auto, </a:t>
            </a:r>
            <a:endParaRPr lang="nl-NL" sz="4800" dirty="0" smtClean="0"/>
          </a:p>
          <a:p>
            <a:r>
              <a:rPr lang="nl-NL" sz="4800" dirty="0" smtClean="0"/>
              <a:t>een </a:t>
            </a:r>
            <a:r>
              <a:rPr lang="nl-NL" sz="4800" dirty="0"/>
              <a:t>schip of een </a:t>
            </a:r>
            <a:r>
              <a:rPr lang="nl-NL" sz="4800" dirty="0" smtClean="0"/>
              <a:t>vliegtuig</a:t>
            </a:r>
          </a:p>
          <a:p>
            <a:endParaRPr lang="nl-NL" sz="900" dirty="0" smtClean="0">
              <a:latin typeface="Trebuchet MS" panose="020B0603020202020204" pitchFamily="34" charset="0"/>
            </a:endParaRPr>
          </a:p>
          <a:p>
            <a:r>
              <a:rPr lang="nl-NL" sz="3000" i="1" dirty="0" smtClean="0">
                <a:solidFill>
                  <a:srgbClr val="00B050"/>
                </a:solidFill>
                <a:latin typeface="Trebuchet MS" panose="020B0603020202020204" pitchFamily="34" charset="0"/>
              </a:rPr>
              <a:t>Er waren veel vrachtwagens met </a:t>
            </a:r>
            <a:r>
              <a:rPr lang="nl-NL" sz="3000" i="1" u="sng" dirty="0" smtClean="0">
                <a:solidFill>
                  <a:srgbClr val="00B050"/>
                </a:solidFill>
                <a:latin typeface="Trebuchet MS" panose="020B0603020202020204" pitchFamily="34" charset="0"/>
              </a:rPr>
              <a:t>uitlaatgassen</a:t>
            </a:r>
            <a:r>
              <a:rPr lang="nl-NL" sz="3000" i="1" dirty="0" smtClean="0">
                <a:solidFill>
                  <a:srgbClr val="00B050"/>
                </a:solidFill>
                <a:latin typeface="Trebuchet MS" panose="020B0603020202020204" pitchFamily="34" charset="0"/>
              </a:rPr>
              <a:t>. </a:t>
            </a:r>
            <a:endParaRPr lang="nl-NL" sz="3000" i="1" dirty="0"/>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kstvak 8"/>
          <p:cNvSpPr txBox="1"/>
          <p:nvPr/>
        </p:nvSpPr>
        <p:spPr>
          <a:xfrm>
            <a:off x="0" y="4202211"/>
            <a:ext cx="9154387" cy="2539157"/>
          </a:xfrm>
          <a:prstGeom prst="rect">
            <a:avLst/>
          </a:prstGeom>
          <a:noFill/>
        </p:spPr>
        <p:txBody>
          <a:bodyPr wrap="square" rtlCol="0">
            <a:spAutoFit/>
          </a:bodyPr>
          <a:lstStyle/>
          <a:p>
            <a:r>
              <a:rPr lang="nl-NL" sz="7200" b="1" u="sng" dirty="0">
                <a:latin typeface="Trebuchet MS" panose="020B0603020202020204" pitchFamily="34" charset="0"/>
              </a:rPr>
              <a:t>v</a:t>
            </a:r>
            <a:r>
              <a:rPr lang="nl-NL" sz="7200" b="1" u="sng" dirty="0" smtClean="0">
                <a:latin typeface="Trebuchet MS" panose="020B0603020202020204" pitchFamily="34" charset="0"/>
              </a:rPr>
              <a:t>eel bekijks hebben</a:t>
            </a:r>
            <a:r>
              <a:rPr lang="nl-NL" sz="7200" dirty="0" smtClean="0">
                <a:latin typeface="Trebuchet MS" panose="020B0603020202020204" pitchFamily="34" charset="0"/>
              </a:rPr>
              <a:t> </a:t>
            </a:r>
          </a:p>
          <a:p>
            <a:r>
              <a:rPr lang="nl-NL" sz="4800" dirty="0" smtClean="0">
                <a:latin typeface="Trebuchet MS" panose="020B0603020202020204" pitchFamily="34" charset="0"/>
              </a:rPr>
              <a:t>= </a:t>
            </a:r>
            <a:r>
              <a:rPr lang="nl-NL" sz="4800" dirty="0" smtClean="0"/>
              <a:t>veel aandacht krijgen</a:t>
            </a:r>
            <a:endParaRPr lang="nl-NL" sz="4800" dirty="0"/>
          </a:p>
          <a:p>
            <a:endParaRPr lang="nl-NL" sz="900" dirty="0" smtClean="0">
              <a:latin typeface="Trebuchet MS" panose="020B0603020202020204" pitchFamily="34" charset="0"/>
            </a:endParaRPr>
          </a:p>
          <a:p>
            <a:r>
              <a:rPr lang="nl-NL" sz="3000" i="1" dirty="0" smtClean="0">
                <a:solidFill>
                  <a:srgbClr val="00B050"/>
                </a:solidFill>
                <a:latin typeface="Trebuchet MS" panose="020B0603020202020204" pitchFamily="34" charset="0"/>
              </a:rPr>
              <a:t>Ik </a:t>
            </a:r>
            <a:r>
              <a:rPr lang="nl-NL" sz="3000" i="1" u="sng" dirty="0" smtClean="0">
                <a:solidFill>
                  <a:srgbClr val="00B050"/>
                </a:solidFill>
                <a:latin typeface="Trebuchet MS" panose="020B0603020202020204" pitchFamily="34" charset="0"/>
              </a:rPr>
              <a:t>had veel bekijks </a:t>
            </a:r>
            <a:r>
              <a:rPr lang="nl-NL" sz="3000" i="1" dirty="0" smtClean="0">
                <a:solidFill>
                  <a:srgbClr val="00B050"/>
                </a:solidFill>
                <a:latin typeface="Trebuchet MS" panose="020B0603020202020204" pitchFamily="34" charset="0"/>
              </a:rPr>
              <a:t>met mijn demonstratie. </a:t>
            </a:r>
            <a:endParaRPr lang="nl-NL" sz="3000" i="1" dirty="0"/>
          </a:p>
        </p:txBody>
      </p:sp>
      <p:pic>
        <p:nvPicPr>
          <p:cNvPr id="1126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796136" y="1311424"/>
            <a:ext cx="3353338" cy="103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C:\Users\vdplasg\Downloads\shutterstock_9389471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40152" y="5383604"/>
            <a:ext cx="2109861" cy="860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9651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6506" y="7937"/>
            <a:ext cx="9144000" cy="1323439"/>
          </a:xfrm>
          <a:prstGeom prst="rect">
            <a:avLst/>
          </a:prstGeom>
          <a:noFill/>
        </p:spPr>
        <p:txBody>
          <a:bodyPr wrap="square" rtlCol="0">
            <a:spAutoFit/>
          </a:bodyPr>
          <a:lstStyle/>
          <a:p>
            <a:pPr algn="ctr"/>
            <a:r>
              <a:rPr lang="nl-NL" sz="8000" b="1" u="sng" dirty="0" smtClean="0"/>
              <a:t>demonstreren</a:t>
            </a:r>
            <a:endParaRPr lang="nl-NL" sz="8000" b="1" u="sng" dirty="0"/>
          </a:p>
        </p:txBody>
      </p:sp>
      <p:grpSp>
        <p:nvGrpSpPr>
          <p:cNvPr id="11" name="Groep 10"/>
          <p:cNvGrpSpPr/>
          <p:nvPr/>
        </p:nvGrpSpPr>
        <p:grpSpPr>
          <a:xfrm>
            <a:off x="897089" y="1901499"/>
            <a:ext cx="5112567" cy="4274106"/>
            <a:chOff x="897089" y="1901499"/>
            <a:chExt cx="5112567" cy="4274106"/>
          </a:xfrm>
        </p:grpSpPr>
        <p:pic>
          <p:nvPicPr>
            <p:cNvPr id="2050" name="Picture 2" descr="C:\Users\vdplasg\Downloads\shutterstock_1116853769.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97089" y="1901499"/>
              <a:ext cx="5112567" cy="427410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vdplasg\Downloads\shutterstock_22473902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00274" y="2333119"/>
              <a:ext cx="2071726" cy="1383913"/>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
          <p:nvSpPr>
            <p:cNvPr id="4" name="Vermenigvuldigen 3"/>
            <p:cNvSpPr/>
            <p:nvPr/>
          </p:nvSpPr>
          <p:spPr>
            <a:xfrm>
              <a:off x="2188186" y="1916832"/>
              <a:ext cx="2815862" cy="2229224"/>
            </a:xfrm>
            <a:prstGeom prst="mathMultiply">
              <a:avLst>
                <a:gd name="adj1" fmla="val 195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2" name="Groep 11"/>
          <p:cNvGrpSpPr/>
          <p:nvPr/>
        </p:nvGrpSpPr>
        <p:grpSpPr>
          <a:xfrm>
            <a:off x="6228184" y="2982188"/>
            <a:ext cx="2714857" cy="3193417"/>
            <a:chOff x="6228184" y="2982188"/>
            <a:chExt cx="2714857" cy="3193417"/>
          </a:xfrm>
        </p:grpSpPr>
        <p:pic>
          <p:nvPicPr>
            <p:cNvPr id="2051" name="Picture 3" descr="C:\Users\vdplasg\Downloads\shutterstock_123813668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28184" y="4362080"/>
              <a:ext cx="2714857" cy="1813525"/>
            </a:xfrm>
            <a:prstGeom prst="rect">
              <a:avLst/>
            </a:prstGeom>
            <a:noFill/>
            <a:extLst>
              <a:ext uri="{909E8E84-426E-40DD-AFC4-6F175D3DCCD1}">
                <a14:hiddenFill xmlns:a14="http://schemas.microsoft.com/office/drawing/2010/main">
                  <a:solidFill>
                    <a:srgbClr val="FFFFFF"/>
                  </a:solidFill>
                </a14:hiddenFill>
              </a:ext>
            </a:extLst>
          </p:spPr>
        </p:pic>
        <p:sp>
          <p:nvSpPr>
            <p:cNvPr id="8" name="Toelichting met afgeronde rechthoek 7"/>
            <p:cNvSpPr/>
            <p:nvPr/>
          </p:nvSpPr>
          <p:spPr>
            <a:xfrm>
              <a:off x="6588224" y="2982188"/>
              <a:ext cx="2354817" cy="1114612"/>
            </a:xfrm>
            <a:prstGeom prst="wedgeRoundRectCallout">
              <a:avLst>
                <a:gd name="adj1" fmla="val 5054"/>
                <a:gd name="adj2" fmla="val 9277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p:cNvSpPr txBox="1"/>
            <p:nvPr/>
          </p:nvSpPr>
          <p:spPr>
            <a:xfrm>
              <a:off x="6660232" y="3102059"/>
              <a:ext cx="2232248" cy="830997"/>
            </a:xfrm>
            <a:prstGeom prst="rect">
              <a:avLst/>
            </a:prstGeom>
            <a:noFill/>
          </p:spPr>
          <p:txBody>
            <a:bodyPr wrap="square" rtlCol="0">
              <a:spAutoFit/>
            </a:bodyPr>
            <a:lstStyle/>
            <a:p>
              <a:pPr algn="ctr"/>
              <a:r>
                <a:rPr lang="nl-NL" sz="4800" dirty="0" smtClean="0">
                  <a:solidFill>
                    <a:srgbClr val="FF0000"/>
                  </a:solidFill>
                </a:rPr>
                <a:t>STOP !</a:t>
              </a:r>
              <a:endParaRPr lang="nl-NL" sz="4800" dirty="0">
                <a:solidFill>
                  <a:srgbClr val="FF0000"/>
                </a:solidFill>
              </a:endParaRPr>
            </a:p>
          </p:txBody>
        </p:sp>
      </p:grpSp>
    </p:spTree>
    <p:extLst>
      <p:ext uri="{BB962C8B-B14F-4D97-AF65-F5344CB8AC3E}">
        <p14:creationId xmlns:p14="http://schemas.microsoft.com/office/powerpoint/2010/main" val="1128431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 y="25814"/>
            <a:ext cx="9144000" cy="1323439"/>
          </a:xfrm>
          <a:prstGeom prst="rect">
            <a:avLst/>
          </a:prstGeom>
          <a:noFill/>
        </p:spPr>
        <p:txBody>
          <a:bodyPr wrap="square" rtlCol="0">
            <a:spAutoFit/>
          </a:bodyPr>
          <a:lstStyle/>
          <a:p>
            <a:pPr algn="ctr"/>
            <a:r>
              <a:rPr lang="nl-NL" sz="8000" b="1" u="sng" dirty="0" smtClean="0"/>
              <a:t>duurzaam</a:t>
            </a:r>
            <a:endParaRPr lang="nl-NL" sz="8000" b="1" u="sng" dirty="0"/>
          </a:p>
        </p:txBody>
      </p:sp>
      <p:pic>
        <p:nvPicPr>
          <p:cNvPr id="1027" name="Picture 3" descr="C:\Users\vdplasg\Downloads\shutterstock_32015194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33164" y="1700808"/>
            <a:ext cx="6677671" cy="4714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661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plasg\Downloads\shutterstock_222042955.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43608" y="1124744"/>
            <a:ext cx="6898973" cy="4608512"/>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755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 y="7937"/>
            <a:ext cx="9144000" cy="1323439"/>
          </a:xfrm>
          <a:prstGeom prst="rect">
            <a:avLst/>
          </a:prstGeom>
          <a:noFill/>
        </p:spPr>
        <p:txBody>
          <a:bodyPr wrap="square" rtlCol="0">
            <a:spAutoFit/>
          </a:bodyPr>
          <a:lstStyle/>
          <a:p>
            <a:pPr algn="ctr"/>
            <a:r>
              <a:rPr lang="nl-NL" sz="8000" b="1" u="sng" dirty="0" smtClean="0"/>
              <a:t>vergaan</a:t>
            </a:r>
            <a:endParaRPr lang="nl-NL" sz="8000" b="1" u="sng" dirty="0"/>
          </a:p>
        </p:txBody>
      </p:sp>
      <p:pic>
        <p:nvPicPr>
          <p:cNvPr id="4098" name="Picture 2" descr="C:\Users\vdplasg\Downloads\shutterstock_2783683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552" y="2060848"/>
            <a:ext cx="7228110" cy="1397112"/>
          </a:xfrm>
          <a:prstGeom prst="rect">
            <a:avLst/>
          </a:prstGeom>
          <a:noFill/>
          <a:extLst>
            <a:ext uri="{909E8E84-426E-40DD-AFC4-6F175D3DCCD1}">
              <a14:hiddenFill xmlns:a14="http://schemas.microsoft.com/office/drawing/2010/main">
                <a:solidFill>
                  <a:srgbClr val="FFFFFF"/>
                </a:solidFill>
              </a14:hiddenFill>
            </a:ext>
          </a:extLst>
        </p:spPr>
      </p:pic>
      <p:sp>
        <p:nvSpPr>
          <p:cNvPr id="3" name="Ovaal 2"/>
          <p:cNvSpPr/>
          <p:nvPr/>
        </p:nvSpPr>
        <p:spPr>
          <a:xfrm>
            <a:off x="8028384" y="3140968"/>
            <a:ext cx="216024" cy="45719"/>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7" name="Rechte verbindingslijn met pijl 6"/>
          <p:cNvCxnSpPr/>
          <p:nvPr/>
        </p:nvCxnSpPr>
        <p:spPr>
          <a:xfrm>
            <a:off x="1115616" y="4005064"/>
            <a:ext cx="6652046" cy="72008"/>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3950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 y="7937"/>
            <a:ext cx="9144000" cy="1323439"/>
          </a:xfrm>
          <a:prstGeom prst="rect">
            <a:avLst/>
          </a:prstGeom>
          <a:noFill/>
        </p:spPr>
        <p:txBody>
          <a:bodyPr wrap="square" rtlCol="0">
            <a:spAutoFit/>
          </a:bodyPr>
          <a:lstStyle/>
          <a:p>
            <a:pPr algn="ctr"/>
            <a:r>
              <a:rPr lang="nl-NL" sz="8000" b="1" u="sng" dirty="0" smtClean="0"/>
              <a:t>aantonen</a:t>
            </a:r>
            <a:endParaRPr lang="nl-NL" sz="8000" b="1" u="sng" dirty="0"/>
          </a:p>
        </p:txBody>
      </p:sp>
      <p:grpSp>
        <p:nvGrpSpPr>
          <p:cNvPr id="4" name="Groep 3"/>
          <p:cNvGrpSpPr/>
          <p:nvPr/>
        </p:nvGrpSpPr>
        <p:grpSpPr>
          <a:xfrm>
            <a:off x="539552" y="2060848"/>
            <a:ext cx="7704856" cy="1397112"/>
            <a:chOff x="539552" y="2060848"/>
            <a:chExt cx="7704856" cy="1397112"/>
          </a:xfrm>
        </p:grpSpPr>
        <p:pic>
          <p:nvPicPr>
            <p:cNvPr id="4098" name="Picture 2" descr="C:\Users\vdplasg\Downloads\shutterstock_2783683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552" y="2060848"/>
              <a:ext cx="7228110" cy="1397112"/>
            </a:xfrm>
            <a:prstGeom prst="rect">
              <a:avLst/>
            </a:prstGeom>
            <a:noFill/>
            <a:extLst>
              <a:ext uri="{909E8E84-426E-40DD-AFC4-6F175D3DCCD1}">
                <a14:hiddenFill xmlns:a14="http://schemas.microsoft.com/office/drawing/2010/main">
                  <a:solidFill>
                    <a:srgbClr val="FFFFFF"/>
                  </a:solidFill>
                </a14:hiddenFill>
              </a:ext>
            </a:extLst>
          </p:spPr>
        </p:pic>
        <p:sp>
          <p:nvSpPr>
            <p:cNvPr id="3" name="Ovaal 2"/>
            <p:cNvSpPr/>
            <p:nvPr/>
          </p:nvSpPr>
          <p:spPr>
            <a:xfrm>
              <a:off x="8028384" y="3140968"/>
              <a:ext cx="216024" cy="45719"/>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8" name="Groep 7"/>
          <p:cNvGrpSpPr/>
          <p:nvPr/>
        </p:nvGrpSpPr>
        <p:grpSpPr>
          <a:xfrm>
            <a:off x="1803985" y="4791069"/>
            <a:ext cx="6440423" cy="798171"/>
            <a:chOff x="1803985" y="4791069"/>
            <a:chExt cx="6440423" cy="798171"/>
          </a:xfrm>
        </p:grpSpPr>
        <p:pic>
          <p:nvPicPr>
            <p:cNvPr id="9" name="Picture 3" descr="C:\Users\vdplasg\Downloads\shutterstock_208182034.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803985" y="4791069"/>
              <a:ext cx="1224136" cy="7929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vdplasg\Downloads\shutterstock_208182034.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028121" y="4796272"/>
              <a:ext cx="1224136" cy="7929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vdplasg\Downloads\shutterstock_208182034.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355976" y="4796272"/>
              <a:ext cx="1224136" cy="7929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vdplasg\Downloads\shutterstock_208182034.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724128" y="4796272"/>
              <a:ext cx="1224136" cy="7929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vdplasg\Downloads\shutterstock_208182034.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020272" y="4796272"/>
              <a:ext cx="1224136" cy="792968"/>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7" name="Rechte verbindingslijn met pijl 6"/>
          <p:cNvCxnSpPr/>
          <p:nvPr/>
        </p:nvCxnSpPr>
        <p:spPr>
          <a:xfrm>
            <a:off x="1115616" y="4005064"/>
            <a:ext cx="6652046" cy="72008"/>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pic>
        <p:nvPicPr>
          <p:cNvPr id="5122" name="Picture 2" descr="C:\Users\vdplasg\Downloads\shutterstock_675402757.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49759" y="4080453"/>
            <a:ext cx="1253087" cy="2544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037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6506" y="7937"/>
            <a:ext cx="9144000" cy="1323439"/>
          </a:xfrm>
          <a:prstGeom prst="rect">
            <a:avLst/>
          </a:prstGeom>
          <a:noFill/>
        </p:spPr>
        <p:txBody>
          <a:bodyPr wrap="square" rtlCol="0">
            <a:spAutoFit/>
          </a:bodyPr>
          <a:lstStyle/>
          <a:p>
            <a:pPr algn="ctr"/>
            <a:r>
              <a:rPr lang="nl-NL" sz="8000" b="1" u="sng" dirty="0"/>
              <a:t>d</a:t>
            </a:r>
            <a:r>
              <a:rPr lang="nl-NL" sz="8000" b="1" u="sng" dirty="0" smtClean="0"/>
              <a:t>e wetenschapper</a:t>
            </a:r>
            <a:endParaRPr lang="nl-NL" sz="8000" b="1" u="sng" dirty="0"/>
          </a:p>
        </p:txBody>
      </p:sp>
      <p:pic>
        <p:nvPicPr>
          <p:cNvPr id="9" name="Picture 2" descr="C:\Users\vdplasg\Downloads\shutterstock_675402757.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059832" y="1484784"/>
            <a:ext cx="2556385" cy="5191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985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6146" name="Picture 2" descr="C:\Users\vdplasg\Downloads\shutterstock_459047728.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flipH="1">
            <a:off x="4932040" y="2780928"/>
            <a:ext cx="3298372" cy="3548592"/>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1" y="7937"/>
            <a:ext cx="9144000" cy="1323439"/>
          </a:xfrm>
          <a:prstGeom prst="rect">
            <a:avLst/>
          </a:prstGeom>
          <a:noFill/>
        </p:spPr>
        <p:txBody>
          <a:bodyPr wrap="square" rtlCol="0">
            <a:spAutoFit/>
          </a:bodyPr>
          <a:lstStyle/>
          <a:p>
            <a:pPr algn="ctr"/>
            <a:r>
              <a:rPr lang="nl-NL" sz="8000" b="1" u="sng" dirty="0"/>
              <a:t>b</a:t>
            </a:r>
            <a:r>
              <a:rPr lang="nl-NL" sz="8000" b="1" u="sng" dirty="0" smtClean="0"/>
              <a:t>ezorgd zijn</a:t>
            </a:r>
            <a:endParaRPr lang="nl-NL" sz="8000" b="1" u="sng" dirty="0"/>
          </a:p>
        </p:txBody>
      </p:sp>
      <p:grpSp>
        <p:nvGrpSpPr>
          <p:cNvPr id="4" name="Groep 3"/>
          <p:cNvGrpSpPr/>
          <p:nvPr/>
        </p:nvGrpSpPr>
        <p:grpSpPr>
          <a:xfrm>
            <a:off x="562024" y="1706389"/>
            <a:ext cx="3629640" cy="2102500"/>
            <a:chOff x="287423" y="2060848"/>
            <a:chExt cx="7914152" cy="4584340"/>
          </a:xfrm>
        </p:grpSpPr>
        <p:sp>
          <p:nvSpPr>
            <p:cNvPr id="3" name="Ovaal 2"/>
            <p:cNvSpPr/>
            <p:nvPr/>
          </p:nvSpPr>
          <p:spPr>
            <a:xfrm>
              <a:off x="7985551" y="3140968"/>
              <a:ext cx="216024" cy="45719"/>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3" descr="C:\Users\vdplasg\Downloads\shutterstock_208182034.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803985" y="4791069"/>
              <a:ext cx="1224136" cy="7929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vdplasg\Downloads\shutterstock_208182034.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028121" y="4796272"/>
              <a:ext cx="1224136" cy="7929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vdplasg\Downloads\shutterstock_208182034.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355976" y="4796272"/>
              <a:ext cx="1224136" cy="7929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vdplasg\Downloads\shutterstock_208182034.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681295" y="4796272"/>
              <a:ext cx="1224136" cy="7929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vdplasg\Downloads\shutterstock_208182034.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977439" y="4796272"/>
              <a:ext cx="1224136" cy="79296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Rechte verbindingslijn met pijl 6"/>
            <p:cNvCxnSpPr/>
            <p:nvPr/>
          </p:nvCxnSpPr>
          <p:spPr>
            <a:xfrm>
              <a:off x="1072783" y="4005064"/>
              <a:ext cx="6652046" cy="72008"/>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pic>
          <p:nvPicPr>
            <p:cNvPr id="5122" name="Picture 2" descr="C:\Users\vdplasg\Downloads\shutterstock_675402757.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87423" y="4100399"/>
              <a:ext cx="1253087" cy="254478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vdplasg\Downloads\shutterstock_27836830.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6719" y="2060848"/>
              <a:ext cx="7228110" cy="139711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53228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14949</TotalTime>
  <Words>717</Words>
  <Application>Microsoft Office PowerPoint</Application>
  <PresentationFormat>Diavoorstelling (4:3)</PresentationFormat>
  <Paragraphs>154</Paragraphs>
  <Slides>21</Slides>
  <Notes>11</Notes>
  <HiddenSlides>0</HiddenSlides>
  <MMClips>0</MMClips>
  <ScaleCrop>false</ScaleCrop>
  <HeadingPairs>
    <vt:vector size="4" baseType="variant">
      <vt:variant>
        <vt:lpstr>Thema</vt:lpstr>
      </vt:variant>
      <vt:variant>
        <vt:i4>1</vt:i4>
      </vt:variant>
      <vt:variant>
        <vt:lpstr>Diatitels</vt:lpstr>
      </vt:variant>
      <vt:variant>
        <vt:i4>21</vt:i4>
      </vt:variant>
    </vt:vector>
  </HeadingPairs>
  <TitlesOfParts>
    <vt:vector size="22"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Nieuwsbegrip</dc:title>
  <dc:creator>van der Plas</dc:creator>
  <cp:lastModifiedBy>Koster, Mariët</cp:lastModifiedBy>
  <cp:revision>1693</cp:revision>
  <cp:lastPrinted>2019-01-22T08:50:40Z</cp:lastPrinted>
  <dcterms:created xsi:type="dcterms:W3CDTF">2014-06-10T08:03:16Z</dcterms:created>
  <dcterms:modified xsi:type="dcterms:W3CDTF">2019-02-12T11:11:10Z</dcterms:modified>
</cp:coreProperties>
</file>