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50" r:id="rId2"/>
    <p:sldId id="548" r:id="rId3"/>
    <p:sldId id="800" r:id="rId4"/>
    <p:sldId id="812" r:id="rId5"/>
    <p:sldId id="819" r:id="rId6"/>
    <p:sldId id="805" r:id="rId7"/>
    <p:sldId id="806" r:id="rId8"/>
    <p:sldId id="807" r:id="rId9"/>
    <p:sldId id="808" r:id="rId10"/>
    <p:sldId id="814" r:id="rId11"/>
    <p:sldId id="813" r:id="rId12"/>
    <p:sldId id="810" r:id="rId13"/>
    <p:sldId id="811" r:id="rId14"/>
    <p:sldId id="405" r:id="rId15"/>
    <p:sldId id="778" r:id="rId16"/>
    <p:sldId id="815" r:id="rId17"/>
    <p:sldId id="816" r:id="rId18"/>
    <p:sldId id="817" r:id="rId19"/>
    <p:sldId id="818" r:id="rId20"/>
    <p:sldId id="796" r:id="rId21"/>
    <p:sldId id="776" r:id="rId22"/>
    <p:sldId id="792" r:id="rId23"/>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350"/>
            <p14:sldId id="548"/>
            <p14:sldId id="800"/>
            <p14:sldId id="812"/>
            <p14:sldId id="819"/>
            <p14:sldId id="805"/>
            <p14:sldId id="806"/>
            <p14:sldId id="807"/>
            <p14:sldId id="808"/>
            <p14:sldId id="814"/>
            <p14:sldId id="813"/>
            <p14:sldId id="810"/>
            <p14:sldId id="811"/>
            <p14:sldId id="405"/>
            <p14:sldId id="778"/>
            <p14:sldId id="815"/>
            <p14:sldId id="816"/>
            <p14:sldId id="817"/>
            <p14:sldId id="818"/>
            <p14:sldId id="796"/>
            <p14:sldId id="776"/>
            <p14:sldId id="79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44" autoAdjust="0"/>
    <p:restoredTop sz="86166" autoAdjust="0"/>
  </p:normalViewPr>
  <p:slideViewPr>
    <p:cSldViewPr>
      <p:cViewPr>
        <p:scale>
          <a:sx n="80" d="100"/>
          <a:sy n="80" d="100"/>
        </p:scale>
        <p:origin x="-2514" y="-5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17-1-2019</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17-1-2019</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39"/>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9"/>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smtClean="0">
                <a:solidFill>
                  <a:schemeClr val="tx1"/>
                </a:solidFill>
                <a:effectLst/>
                <a:latin typeface="+mn-lt"/>
                <a:ea typeface="+mn-ea"/>
                <a:cs typeface="+mn-cs"/>
              </a:rPr>
              <a:t>de overlast </a:t>
            </a:r>
            <a:r>
              <a:rPr lang="nl-NL" sz="1200" kern="1200" dirty="0" smtClean="0">
                <a:solidFill>
                  <a:schemeClr val="tx1"/>
                </a:solidFill>
                <a:effectLst/>
                <a:latin typeface="+mn-lt"/>
                <a:ea typeface="+mn-ea"/>
                <a:cs typeface="+mn-cs"/>
              </a:rPr>
              <a:t>iets wat heel vervelend is</a:t>
            </a:r>
          </a:p>
          <a:p>
            <a:pPr fontAlgn="t"/>
            <a:r>
              <a:rPr lang="nl-NL" sz="1200" b="1" kern="1200" dirty="0" smtClean="0">
                <a:solidFill>
                  <a:schemeClr val="tx1"/>
                </a:solidFill>
                <a:effectLst/>
                <a:latin typeface="+mn-lt"/>
                <a:ea typeface="+mn-ea"/>
                <a:cs typeface="+mn-cs"/>
              </a:rPr>
              <a:t>de lawine </a:t>
            </a:r>
            <a:r>
              <a:rPr lang="nl-NL" sz="1200" kern="1200" dirty="0" smtClean="0">
                <a:solidFill>
                  <a:schemeClr val="tx1"/>
                </a:solidFill>
                <a:effectLst/>
                <a:latin typeface="+mn-lt"/>
                <a:ea typeface="+mn-ea"/>
                <a:cs typeface="+mn-cs"/>
              </a:rPr>
              <a:t>een groot pak sneeuw dat van een berg naar beneden glijdt</a:t>
            </a:r>
          </a:p>
          <a:p>
            <a:pPr fontAlgn="t"/>
            <a:r>
              <a:rPr lang="nl-NL" sz="1200" b="1" kern="1200" dirty="0" smtClean="0">
                <a:solidFill>
                  <a:schemeClr val="tx1"/>
                </a:solidFill>
                <a:effectLst/>
                <a:latin typeface="+mn-lt"/>
                <a:ea typeface="+mn-ea"/>
                <a:cs typeface="+mn-cs"/>
              </a:rPr>
              <a:t>afsluiten </a:t>
            </a:r>
            <a:r>
              <a:rPr lang="nl-NL" sz="1200" kern="1200" dirty="0" smtClean="0">
                <a:solidFill>
                  <a:schemeClr val="tx1"/>
                </a:solidFill>
                <a:effectLst/>
                <a:latin typeface="+mn-lt"/>
                <a:ea typeface="+mn-ea"/>
                <a:cs typeface="+mn-cs"/>
              </a:rPr>
              <a:t>zorgen dat niets of niemand er meer door kan</a:t>
            </a:r>
          </a:p>
          <a:p>
            <a:pPr fontAlgn="t"/>
            <a:r>
              <a:rPr lang="nl-NL" sz="1200" b="1" kern="1200" dirty="0" smtClean="0">
                <a:solidFill>
                  <a:schemeClr val="tx1"/>
                </a:solidFill>
                <a:effectLst/>
                <a:latin typeface="+mn-lt"/>
                <a:ea typeface="+mn-ea"/>
                <a:cs typeface="+mn-cs"/>
              </a:rPr>
              <a:t>extreem </a:t>
            </a:r>
            <a:r>
              <a:rPr lang="nl-NL" sz="1200" kern="1200" dirty="0" smtClean="0">
                <a:solidFill>
                  <a:schemeClr val="tx1"/>
                </a:solidFill>
                <a:effectLst/>
                <a:latin typeface="+mn-lt"/>
                <a:ea typeface="+mn-ea"/>
                <a:cs typeface="+mn-cs"/>
              </a:rPr>
              <a:t>heel erg</a:t>
            </a:r>
          </a:p>
          <a:p>
            <a:pPr fontAlgn="t"/>
            <a:r>
              <a:rPr lang="nl-NL" sz="1200" b="1" kern="1200" dirty="0" smtClean="0">
                <a:solidFill>
                  <a:schemeClr val="tx1"/>
                </a:solidFill>
                <a:effectLst/>
                <a:latin typeface="+mn-lt"/>
                <a:ea typeface="+mn-ea"/>
                <a:cs typeface="+mn-cs"/>
              </a:rPr>
              <a:t>onbereikbaar </a:t>
            </a:r>
            <a:r>
              <a:rPr lang="nl-NL" sz="1200" kern="1200" dirty="0" smtClean="0">
                <a:solidFill>
                  <a:schemeClr val="tx1"/>
                </a:solidFill>
                <a:effectLst/>
                <a:latin typeface="+mn-lt"/>
                <a:ea typeface="+mn-ea"/>
                <a:cs typeface="+mn-cs"/>
              </a:rPr>
              <a:t>waar je niet kunt komen</a:t>
            </a:r>
          </a:p>
          <a:p>
            <a:pPr fontAlgn="t"/>
            <a:r>
              <a:rPr lang="nl-NL" sz="1200" b="1" kern="1200" dirty="0" smtClean="0">
                <a:solidFill>
                  <a:schemeClr val="tx1"/>
                </a:solidFill>
                <a:effectLst/>
                <a:latin typeface="+mn-lt"/>
                <a:ea typeface="+mn-ea"/>
                <a:cs typeface="+mn-cs"/>
              </a:rPr>
              <a:t>het einde is in zicht </a:t>
            </a:r>
            <a:r>
              <a:rPr lang="nl-NL" sz="1200" kern="1200" dirty="0" smtClean="0">
                <a:solidFill>
                  <a:schemeClr val="tx1"/>
                </a:solidFill>
                <a:effectLst/>
                <a:latin typeface="+mn-lt"/>
                <a:ea typeface="+mn-ea"/>
                <a:cs typeface="+mn-cs"/>
              </a:rPr>
              <a:t>het is bijna afgelopen</a:t>
            </a:r>
          </a:p>
          <a:p>
            <a:pPr fontAlgn="t"/>
            <a:r>
              <a:rPr lang="nl-NL" sz="1200" b="1" kern="1200" dirty="0" smtClean="0">
                <a:solidFill>
                  <a:schemeClr val="tx1"/>
                </a:solidFill>
                <a:effectLst/>
                <a:latin typeface="+mn-lt"/>
                <a:ea typeface="+mn-ea"/>
                <a:cs typeface="+mn-cs"/>
              </a:rPr>
              <a:t>treffen </a:t>
            </a:r>
            <a:r>
              <a:rPr lang="nl-NL" sz="1200" kern="1200" dirty="0" smtClean="0">
                <a:solidFill>
                  <a:schemeClr val="tx1"/>
                </a:solidFill>
                <a:effectLst/>
                <a:latin typeface="+mn-lt"/>
                <a:ea typeface="+mn-ea"/>
                <a:cs typeface="+mn-cs"/>
              </a:rPr>
              <a:t>raken</a:t>
            </a:r>
          </a:p>
          <a:p>
            <a:pPr fontAlgn="t"/>
            <a:r>
              <a:rPr lang="nl-NL" sz="1200" b="1" kern="1200" dirty="0" smtClean="0">
                <a:solidFill>
                  <a:schemeClr val="tx1"/>
                </a:solidFill>
                <a:effectLst/>
                <a:latin typeface="+mn-lt"/>
                <a:ea typeface="+mn-ea"/>
                <a:cs typeface="+mn-cs"/>
              </a:rPr>
              <a:t>de hulpverlener </a:t>
            </a:r>
            <a:r>
              <a:rPr lang="nl-NL" sz="1200" kern="1200" dirty="0" smtClean="0">
                <a:solidFill>
                  <a:schemeClr val="tx1"/>
                </a:solidFill>
                <a:effectLst/>
                <a:latin typeface="+mn-lt"/>
                <a:ea typeface="+mn-ea"/>
                <a:cs typeface="+mn-cs"/>
              </a:rPr>
              <a:t>iemand die voor zijn werk anderen helpt</a:t>
            </a:r>
          </a:p>
          <a:p>
            <a:pPr fontAlgn="t"/>
            <a:r>
              <a:rPr lang="nl-NL" sz="1200" b="1" kern="1200" dirty="0" smtClean="0">
                <a:solidFill>
                  <a:schemeClr val="tx1"/>
                </a:solidFill>
                <a:effectLst/>
                <a:latin typeface="+mn-lt"/>
                <a:ea typeface="+mn-ea"/>
                <a:cs typeface="+mn-cs"/>
              </a:rPr>
              <a:t>het gebied </a:t>
            </a:r>
            <a:r>
              <a:rPr lang="nl-NL" sz="1200" kern="1200" dirty="0" smtClean="0">
                <a:solidFill>
                  <a:schemeClr val="tx1"/>
                </a:solidFill>
                <a:effectLst/>
                <a:latin typeface="+mn-lt"/>
                <a:ea typeface="+mn-ea"/>
                <a:cs typeface="+mn-cs"/>
              </a:rPr>
              <a:t>een stuk land</a:t>
            </a:r>
          </a:p>
          <a:p>
            <a:pPr fontAlgn="t"/>
            <a:r>
              <a:rPr lang="nl-NL" sz="1200" b="1" kern="1200" dirty="0" smtClean="0">
                <a:solidFill>
                  <a:schemeClr val="tx1"/>
                </a:solidFill>
                <a:effectLst/>
                <a:latin typeface="+mn-lt"/>
                <a:ea typeface="+mn-ea"/>
                <a:cs typeface="+mn-cs"/>
              </a:rPr>
              <a:t>zich voorbereiden </a:t>
            </a:r>
            <a:r>
              <a:rPr lang="nl-NL" sz="1200" kern="1200" dirty="0" smtClean="0">
                <a:solidFill>
                  <a:schemeClr val="tx1"/>
                </a:solidFill>
                <a:effectLst/>
                <a:latin typeface="+mn-lt"/>
                <a:ea typeface="+mn-ea"/>
                <a:cs typeface="+mn-cs"/>
              </a:rPr>
              <a:t>zorgen dat je er klaar voor bent</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17-1-2019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17-1-2019</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3.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1.jpeg"/><Relationship Id="rId5" Type="http://schemas.microsoft.com/office/2007/relationships/hdphoto" Target="../media/hdphoto6.wdp"/><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err="1" smtClean="0"/>
              <a:t>Semantisatieverhaal</a:t>
            </a:r>
            <a:r>
              <a:rPr lang="nl-NL" sz="2000" u="sng" dirty="0" smtClean="0"/>
              <a:t>:</a:t>
            </a:r>
          </a:p>
          <a:p>
            <a:pPr marL="0" indent="0">
              <a:buNone/>
            </a:pPr>
            <a:r>
              <a:rPr lang="nl-NL" sz="2000" dirty="0"/>
              <a:t>Mijn zoon maakt altijd heel veel rommel. Hij vindt opruimen moeilijk. Zijn kamer is </a:t>
            </a:r>
            <a:r>
              <a:rPr lang="nl-NL" sz="2000" b="1" u="sng" dirty="0"/>
              <a:t>extreem</a:t>
            </a:r>
            <a:r>
              <a:rPr lang="nl-NL" sz="2000" dirty="0"/>
              <a:t> rommelig. Extreem betekent </a:t>
            </a:r>
            <a:r>
              <a:rPr lang="nl-NL" sz="2000" b="1" i="1" dirty="0"/>
              <a:t>heel erg</a:t>
            </a:r>
            <a:r>
              <a:rPr lang="nl-NL" sz="2000" i="1" dirty="0"/>
              <a:t>.</a:t>
            </a:r>
            <a:r>
              <a:rPr lang="nl-NL" sz="2000" dirty="0"/>
              <a:t> Echt overal ligt speelgoed: lego, auto’s, treinspoor, potloden… Het geeft veel </a:t>
            </a:r>
            <a:r>
              <a:rPr lang="nl-NL" sz="2000" b="1" u="sng" dirty="0"/>
              <a:t>overlast</a:t>
            </a:r>
            <a:r>
              <a:rPr lang="nl-NL" sz="2000" dirty="0"/>
              <a:t>. Overlast betekent </a:t>
            </a:r>
            <a:r>
              <a:rPr lang="nl-NL" sz="2000" b="1" i="1" dirty="0"/>
              <a:t>iets wat heel vervelend i</a:t>
            </a:r>
            <a:r>
              <a:rPr lang="nl-NL" sz="2000" dirty="0"/>
              <a:t>s. Het is </a:t>
            </a:r>
            <a:r>
              <a:rPr lang="nl-NL" sz="2000" dirty="0" err="1"/>
              <a:t>zooo’n</a:t>
            </a:r>
            <a:r>
              <a:rPr lang="nl-NL" sz="2000" dirty="0"/>
              <a:t> rommel, echt vervelend!! Soms kan hij niet goed bij zijn bed komen door alle rommel die op de grond ligt. Dan is zijn bed </a:t>
            </a:r>
            <a:r>
              <a:rPr lang="nl-NL" sz="2000" b="1" u="sng" dirty="0"/>
              <a:t>onbereikbaar</a:t>
            </a:r>
            <a:r>
              <a:rPr lang="nl-NL" sz="2000" dirty="0"/>
              <a:t> door de troep. Onbereikbaar betekent </a:t>
            </a:r>
            <a:r>
              <a:rPr lang="nl-NL" sz="2000" b="1" i="1" dirty="0"/>
              <a:t>waar je niet kunt komen.</a:t>
            </a:r>
            <a:r>
              <a:rPr lang="nl-NL" sz="2000" dirty="0"/>
              <a:t> Als hij zich </a:t>
            </a:r>
            <a:r>
              <a:rPr lang="nl-NL" sz="2000" b="1" u="sng" dirty="0" smtClean="0"/>
              <a:t>voorbereidt</a:t>
            </a:r>
            <a:r>
              <a:rPr lang="nl-NL" sz="2000" dirty="0" smtClean="0"/>
              <a:t> </a:t>
            </a:r>
            <a:r>
              <a:rPr lang="nl-NL" sz="2000" dirty="0"/>
              <a:t>om naar bed te gaan, heeft hij echt hulp nodig. Voorbereiden betekent </a:t>
            </a:r>
            <a:r>
              <a:rPr lang="nl-NL" sz="2000" i="1" dirty="0"/>
              <a:t>zorgen </a:t>
            </a:r>
            <a:r>
              <a:rPr lang="nl-NL" sz="2000" b="1" i="1" dirty="0"/>
              <a:t>dat je er klaar voor bent.</a:t>
            </a:r>
            <a:r>
              <a:rPr lang="nl-NL" sz="2000" dirty="0"/>
              <a:t> Ik kom dan als echte </a:t>
            </a:r>
            <a:r>
              <a:rPr lang="nl-NL" sz="2000" b="1" u="sng" dirty="0"/>
              <a:t>hulpverlener</a:t>
            </a:r>
            <a:r>
              <a:rPr lang="nl-NL" sz="2000" dirty="0"/>
              <a:t> helpen. Een hulpverlener is </a:t>
            </a:r>
            <a:r>
              <a:rPr lang="nl-NL" sz="2000" b="1" i="1" dirty="0"/>
              <a:t>iemand die voor zijn werk anderen helpt.</a:t>
            </a:r>
            <a:r>
              <a:rPr lang="nl-NL" sz="2000" b="1" dirty="0"/>
              <a:t> </a:t>
            </a:r>
            <a:r>
              <a:rPr lang="nl-NL" sz="2000" dirty="0"/>
              <a:t>We maken dan het </a:t>
            </a:r>
            <a:r>
              <a:rPr lang="nl-NL" sz="2000" b="1" u="sng" dirty="0"/>
              <a:t>gebied</a:t>
            </a:r>
            <a:r>
              <a:rPr lang="nl-NL" sz="2000" dirty="0"/>
              <a:t> in zijn kamer een beetje rommelvrij. Het gebied is </a:t>
            </a:r>
            <a:r>
              <a:rPr lang="nl-NL" sz="2000" b="1" i="1" dirty="0"/>
              <a:t>een stuk land</a:t>
            </a:r>
            <a:r>
              <a:rPr lang="nl-NL" sz="2000" i="1" dirty="0"/>
              <a:t>.</a:t>
            </a:r>
            <a:r>
              <a:rPr lang="nl-NL" sz="2000" dirty="0"/>
              <a:t> Gisteren moest mijn zoon echt gaan opruimen van mij. De rommel was echt te extreem! Mopperend ging mijn zoon beginnen. En na 10 minuten was </a:t>
            </a:r>
            <a:r>
              <a:rPr lang="nl-NL" sz="2000" b="1" u="sng" dirty="0"/>
              <a:t>het einde al in zicht</a:t>
            </a:r>
            <a:r>
              <a:rPr lang="nl-NL" sz="2000" dirty="0"/>
              <a:t>,</a:t>
            </a:r>
            <a:r>
              <a:rPr lang="nl-NL" sz="2000" b="1" dirty="0"/>
              <a:t> </a:t>
            </a:r>
            <a:r>
              <a:rPr lang="nl-NL" sz="2000" b="1" i="1" dirty="0" smtClean="0"/>
              <a:t>het </a:t>
            </a:r>
            <a:r>
              <a:rPr lang="nl-NL" sz="2000" b="1" i="1" dirty="0"/>
              <a:t>was bijna afgelopen</a:t>
            </a:r>
            <a:r>
              <a:rPr lang="nl-NL" sz="2000" dirty="0"/>
              <a:t>. Hij was al bijna klaar met opruimen. Ik ging kijken. Kon hij het écht zo snel opruimen zonder mij als hulpverlener? Ik keek in zijn kamer en opende de kast. Al het speelgoed viel eruit (</a:t>
            </a:r>
            <a:r>
              <a:rPr lang="nl-NL" sz="2000" b="1" u="sng" dirty="0"/>
              <a:t>klik</a:t>
            </a:r>
            <a:r>
              <a:rPr lang="nl-NL" sz="2000" dirty="0"/>
              <a:t>). Ik deed snel de kastdeur weer dicht… maar helaas.. Al het speelgoed viel als een </a:t>
            </a:r>
            <a:r>
              <a:rPr lang="nl-NL" sz="2000" b="1" u="sng" dirty="0"/>
              <a:t>lawine</a:t>
            </a:r>
            <a:r>
              <a:rPr lang="nl-NL" sz="2000" dirty="0"/>
              <a:t> zo de kamer weer in! Een lawine is </a:t>
            </a:r>
            <a:r>
              <a:rPr lang="nl-NL" sz="2000" b="1" i="1" dirty="0"/>
              <a:t>een groot pak sneeuw dat van een berg naar beneden glijdt.</a:t>
            </a:r>
            <a:r>
              <a:rPr lang="nl-NL" sz="2000" dirty="0"/>
              <a:t> Het speelgoed </a:t>
            </a:r>
            <a:r>
              <a:rPr lang="nl-NL" sz="2000" b="1" u="sng" dirty="0"/>
              <a:t>trof</a:t>
            </a:r>
            <a:r>
              <a:rPr lang="nl-NL" sz="2000" dirty="0"/>
              <a:t> mijn voeten, en de hele vloer. Treffen betekent </a:t>
            </a:r>
            <a:r>
              <a:rPr lang="nl-NL" sz="2000" b="1" i="1" dirty="0"/>
              <a:t>raken. </a:t>
            </a:r>
            <a:r>
              <a:rPr lang="nl-NL" sz="2000" dirty="0"/>
              <a:t>De slaapkamerdeur kon niet meer open. Al het speelgoed </a:t>
            </a:r>
            <a:r>
              <a:rPr lang="nl-NL" sz="2000" b="1" u="sng" dirty="0"/>
              <a:t>sloot</a:t>
            </a:r>
            <a:r>
              <a:rPr lang="nl-NL" sz="2000" dirty="0"/>
              <a:t> de kamer </a:t>
            </a:r>
            <a:r>
              <a:rPr lang="nl-NL" sz="2000" b="1" u="sng" dirty="0"/>
              <a:t>af</a:t>
            </a:r>
            <a:r>
              <a:rPr lang="nl-NL" sz="2000" dirty="0"/>
              <a:t>. Afsluiten betekent </a:t>
            </a:r>
            <a:r>
              <a:rPr lang="nl-NL" sz="2000" b="1" i="1" dirty="0"/>
              <a:t>zorgen dat niets of niemand er meer door kan.</a:t>
            </a:r>
            <a:r>
              <a:rPr lang="nl-NL" sz="2000" dirty="0"/>
              <a:t> De deur kon niet eens meer open. Nu moest hij weer opnieuw beginnen. Ik heb hem toen maar even geholpen. Maak jij ook zoveel rommel op je kamer?</a:t>
            </a:r>
          </a:p>
          <a:p>
            <a:pPr marL="0" indent="0" fontAlgn="b">
              <a:buNone/>
            </a:pPr>
            <a:endParaRPr lang="nl-NL" sz="2000" u="sng" dirty="0" smtClean="0"/>
          </a:p>
        </p:txBody>
      </p:sp>
    </p:spTree>
    <p:extLst>
      <p:ext uri="{BB962C8B-B14F-4D97-AF65-F5344CB8AC3E}">
        <p14:creationId xmlns:p14="http://schemas.microsoft.com/office/powerpoint/2010/main" val="135978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vdplasg\AppData\Local\Microsoft\Windows\Temporary Internet Files\Content.IE5\80X3KV0N\shutterstock_17523234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700808"/>
            <a:ext cx="3232582" cy="3417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983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vdplasg\AppData\Local\Microsoft\Windows\Temporary Internet Files\Content.IE5\80X3KV0N\shutterstock_17523234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700808"/>
            <a:ext cx="3232582" cy="341710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ep 2"/>
          <p:cNvGrpSpPr/>
          <p:nvPr/>
        </p:nvGrpSpPr>
        <p:grpSpPr>
          <a:xfrm>
            <a:off x="3851920" y="1349253"/>
            <a:ext cx="3810000" cy="4224656"/>
            <a:chOff x="0" y="0"/>
            <a:chExt cx="3810000" cy="4224867"/>
          </a:xfrm>
        </p:grpSpPr>
        <p:pic>
          <p:nvPicPr>
            <p:cNvPr id="4" name="Afbeelding 3" descr="P:\Onderwijs\MPO-0589_weerwoord18\Schooljaar 2018-2019\Week 03 2019 - Sneeuwoverlast in de Alpen\kas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734" y="0"/>
              <a:ext cx="3437466" cy="3437467"/>
            </a:xfrm>
            <a:prstGeom prst="rect">
              <a:avLst/>
            </a:prstGeom>
            <a:noFill/>
            <a:ln>
              <a:noFill/>
            </a:ln>
          </p:spPr>
        </p:pic>
        <p:pic>
          <p:nvPicPr>
            <p:cNvPr id="5" name="Afbeelding 4" descr="C:\Users\vdplasg\AppData\Local\Microsoft\Windows\Temporary Internet Files\Content.IE5\E8S9XBXU\shutterstock_726380734.jpg"/>
            <p:cNvPicPr>
              <a:picLocks noChangeAspect="1"/>
            </p:cNvPicPr>
            <p:nvPr/>
          </p:nvPicPr>
          <p:blipFill>
            <a:blip r:embed="rId4" cstate="email">
              <a:extLst>
                <a:ext uri="{BEBA8EAE-BF5A-486C-A8C5-ECC9F3942E4B}">
                  <a14:imgProps xmlns:a14="http://schemas.microsoft.com/office/drawing/2010/main">
                    <a14:imgLayer r:embed="rId5">
                      <a14:imgEffect>
                        <a14:backgroundRemoval t="5630" b="96247" l="10000" r="92400"/>
                      </a14:imgEffect>
                    </a14:imgLayer>
                  </a14:imgProps>
                </a:ext>
                <a:ext uri="{28A0092B-C50C-407E-A947-70E740481C1C}">
                  <a14:useLocalDpi xmlns:a14="http://schemas.microsoft.com/office/drawing/2010/main"/>
                </a:ext>
              </a:extLst>
            </a:blip>
            <a:srcRect/>
            <a:stretch>
              <a:fillRect/>
            </a:stretch>
          </p:blipFill>
          <p:spPr bwMode="auto">
            <a:xfrm>
              <a:off x="0" y="1380067"/>
              <a:ext cx="3810000" cy="2844800"/>
            </a:xfrm>
            <a:prstGeom prst="rect">
              <a:avLst/>
            </a:prstGeom>
            <a:noFill/>
            <a:ln>
              <a:noFill/>
            </a:ln>
          </p:spPr>
        </p:pic>
      </p:grpSp>
      <p:sp>
        <p:nvSpPr>
          <p:cNvPr id="6" name="Tekstvak 5"/>
          <p:cNvSpPr txBox="1"/>
          <p:nvPr/>
        </p:nvSpPr>
        <p:spPr>
          <a:xfrm>
            <a:off x="1" y="25814"/>
            <a:ext cx="9144000" cy="1323439"/>
          </a:xfrm>
          <a:prstGeom prst="rect">
            <a:avLst/>
          </a:prstGeom>
          <a:noFill/>
        </p:spPr>
        <p:txBody>
          <a:bodyPr wrap="square" rtlCol="0">
            <a:spAutoFit/>
          </a:bodyPr>
          <a:lstStyle/>
          <a:p>
            <a:pPr algn="ctr"/>
            <a:r>
              <a:rPr lang="nl-NL" sz="8000" b="1" u="sng" dirty="0"/>
              <a:t>d</a:t>
            </a:r>
            <a:r>
              <a:rPr lang="nl-NL" sz="8000" b="1" u="sng" dirty="0" smtClean="0"/>
              <a:t>e lawine</a:t>
            </a:r>
            <a:endParaRPr lang="nl-NL" sz="8000" b="1" u="sng" dirty="0"/>
          </a:p>
        </p:txBody>
      </p:sp>
      <p:pic>
        <p:nvPicPr>
          <p:cNvPr id="7" name="Picture 2" descr="H:\Mijn documenten\Francis\ONDERWIJS\NVLF\lawin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92280" y="5301208"/>
            <a:ext cx="1944216" cy="132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05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pPr algn="ctr"/>
            <a:r>
              <a:rPr lang="nl-NL" sz="8000" b="1" u="sng" dirty="0" smtClean="0"/>
              <a:t>treffen</a:t>
            </a:r>
            <a:endParaRPr lang="nl-NL" sz="8000" b="1" u="sng" dirty="0"/>
          </a:p>
        </p:txBody>
      </p:sp>
      <p:grpSp>
        <p:nvGrpSpPr>
          <p:cNvPr id="4" name="Groep 3"/>
          <p:cNvGrpSpPr/>
          <p:nvPr/>
        </p:nvGrpSpPr>
        <p:grpSpPr>
          <a:xfrm>
            <a:off x="339956" y="-3699792"/>
            <a:ext cx="8784639" cy="10865999"/>
            <a:chOff x="339956" y="-3699792"/>
            <a:chExt cx="8784639" cy="10865999"/>
          </a:xfrm>
        </p:grpSpPr>
        <p:pic>
          <p:nvPicPr>
            <p:cNvPr id="9219" name="Picture 3" descr="C:\Users\vdplasg\AppData\Local\Microsoft\Windows\Temporary Internet Files\Content.IE5\XE2F5I54\shutterstock_34930142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9956" y="-3699792"/>
              <a:ext cx="2794723" cy="10738351"/>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C:\Users\vdplasg\AppData\Local\Microsoft\Windows\Temporary Internet Files\Content.IE5\E8S9XBXU\shutterstock_726380734.jpg"/>
            <p:cNvPicPr/>
            <p:nvPr/>
          </p:nvPicPr>
          <p:blipFill>
            <a:blip r:embed="rId3">
              <a:extLst>
                <a:ext uri="{BEBA8EAE-BF5A-486C-A8C5-ECC9F3942E4B}">
                  <a14:imgProps xmlns:a14="http://schemas.microsoft.com/office/drawing/2010/main">
                    <a14:imgLayer r:embed="rId4">
                      <a14:imgEffect>
                        <a14:backgroundRemoval t="5630" b="96247" l="10000" r="92400"/>
                      </a14:imgEffect>
                    </a14:imgLayer>
                  </a14:imgProps>
                </a:ext>
                <a:ext uri="{28A0092B-C50C-407E-A947-70E740481C1C}">
                  <a14:useLocalDpi xmlns:a14="http://schemas.microsoft.com/office/drawing/2010/main"/>
                </a:ext>
              </a:extLst>
            </a:blip>
            <a:srcRect/>
            <a:stretch>
              <a:fillRect/>
            </a:stretch>
          </p:blipFill>
          <p:spPr bwMode="auto">
            <a:xfrm>
              <a:off x="555643" y="682395"/>
              <a:ext cx="8568952" cy="6483812"/>
            </a:xfrm>
            <a:prstGeom prst="rect">
              <a:avLst/>
            </a:prstGeom>
            <a:noFill/>
            <a:ln>
              <a:noFill/>
            </a:ln>
          </p:spPr>
        </p:pic>
      </p:grpSp>
    </p:spTree>
    <p:extLst>
      <p:ext uri="{BB962C8B-B14F-4D97-AF65-F5344CB8AC3E}">
        <p14:creationId xmlns:p14="http://schemas.microsoft.com/office/powerpoint/2010/main" val="1575749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pPr algn="ctr"/>
            <a:r>
              <a:rPr lang="nl-NL" sz="8000" b="1" u="sng" dirty="0" smtClean="0"/>
              <a:t>afsluiten</a:t>
            </a:r>
            <a:endParaRPr lang="nl-NL" sz="8000" b="1" u="sng" dirty="0"/>
          </a:p>
        </p:txBody>
      </p:sp>
      <p:pic>
        <p:nvPicPr>
          <p:cNvPr id="8194" name="Picture 2" descr="C:\Users\vdplasg\AppData\Local\Microsoft\Windows\Temporary Internet Files\Content.IE5\YO987NO9\shutterstock_54007382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27716" y="1381099"/>
            <a:ext cx="2688569" cy="4485256"/>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C:\Users\vdplasg\AppData\Local\Microsoft\Windows\Temporary Internet Files\Content.IE5\E8S9XBXU\shutterstock_726380734.jpg"/>
          <p:cNvPicPr/>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2710542" y="4375012"/>
            <a:ext cx="4071257" cy="1471938"/>
          </a:xfrm>
          <a:prstGeom prst="rect">
            <a:avLst/>
          </a:prstGeom>
          <a:noFill/>
          <a:ln>
            <a:noFill/>
          </a:ln>
        </p:spPr>
      </p:pic>
    </p:spTree>
    <p:extLst>
      <p:ext uri="{BB962C8B-B14F-4D97-AF65-F5344CB8AC3E}">
        <p14:creationId xmlns:p14="http://schemas.microsoft.com/office/powerpoint/2010/main" val="1575749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0616" y="3769146"/>
            <a:ext cx="9282515" cy="715581"/>
          </a:xfrm>
          <a:prstGeom prst="rect">
            <a:avLst/>
          </a:prstGeom>
          <a:noFill/>
        </p:spPr>
        <p:txBody>
          <a:bodyPr wrap="square" rtlCol="0">
            <a:spAutoFit/>
          </a:bodyPr>
          <a:lstStyle/>
          <a:p>
            <a:endParaRPr lang="nl-NL" sz="3000" dirty="0" smtClean="0"/>
          </a:p>
          <a:p>
            <a:endParaRPr lang="nl-NL" sz="1050" dirty="0"/>
          </a:p>
        </p:txBody>
      </p:sp>
      <p:pic>
        <p:nvPicPr>
          <p:cNvPr id="1024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272" y="260648"/>
            <a:ext cx="8791277"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69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9512" y="260648"/>
            <a:ext cx="8820471" cy="636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07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8943" y="260648"/>
            <a:ext cx="9005057" cy="6276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45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9331" y="205341"/>
            <a:ext cx="8784976" cy="6293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996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3170" y="260648"/>
            <a:ext cx="9036496" cy="635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471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a:t>
            </a:r>
            <a:r>
              <a:rPr lang="nl-NL" dirty="0">
                <a:solidFill>
                  <a:srgbClr val="C00000"/>
                </a:solidFill>
              </a:rPr>
              <a:t>3</a:t>
            </a:r>
            <a:r>
              <a:rPr lang="nl-NL" dirty="0" smtClean="0">
                <a:solidFill>
                  <a:srgbClr val="C00000"/>
                </a:solidFill>
              </a:rPr>
              <a:t> – 15 </a:t>
            </a:r>
            <a:r>
              <a:rPr lang="nl-NL" smtClean="0">
                <a:solidFill>
                  <a:srgbClr val="C00000"/>
                </a:solidFill>
              </a:rPr>
              <a:t>januari 2019</a:t>
            </a:r>
            <a:endParaRPr lang="nl-NL" dirty="0" smtClean="0">
              <a:solidFill>
                <a:srgbClr val="C00000"/>
              </a:solidFill>
            </a:endParaRPr>
          </a:p>
          <a:p>
            <a:r>
              <a:rPr lang="nl-NL" dirty="0" smtClean="0">
                <a:solidFill>
                  <a:srgbClr val="C00000"/>
                </a:solidFill>
              </a:rPr>
              <a:t>Niveau </a:t>
            </a:r>
            <a:r>
              <a:rPr lang="nl-NL" dirty="0">
                <a:solidFill>
                  <a:srgbClr val="C00000"/>
                </a:solidFill>
              </a:rPr>
              <a:t>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7" y="2923778"/>
            <a:ext cx="9133383" cy="3385542"/>
          </a:xfrm>
          <a:prstGeom prst="rect">
            <a:avLst/>
          </a:prstGeom>
          <a:noFill/>
        </p:spPr>
        <p:txBody>
          <a:bodyPr wrap="square" rtlCol="0">
            <a:spAutoFit/>
          </a:bodyPr>
          <a:lstStyle/>
          <a:p>
            <a:pPr lvl="0"/>
            <a:r>
              <a:rPr lang="nl-NL" sz="8000" b="1" u="sng" dirty="0">
                <a:solidFill>
                  <a:prstClr val="black"/>
                </a:solidFill>
                <a:latin typeface="Trebuchet MS" panose="020B0603020202020204" pitchFamily="34" charset="0"/>
              </a:rPr>
              <a:t>z</a:t>
            </a:r>
            <a:r>
              <a:rPr lang="nl-NL" sz="8000" b="1" u="sng" dirty="0" smtClean="0">
                <a:solidFill>
                  <a:prstClr val="black"/>
                </a:solidFill>
                <a:latin typeface="Trebuchet MS" panose="020B0603020202020204" pitchFamily="34" charset="0"/>
              </a:rPr>
              <a:t>ich voorbereiden</a:t>
            </a:r>
            <a:r>
              <a:rPr lang="nl-NL" sz="80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zorgen dat je er klaar voor bent</a:t>
            </a:r>
          </a:p>
          <a:p>
            <a:pPr lvl="0"/>
            <a:r>
              <a:rPr lang="nl-NL" sz="3200" i="1" dirty="0" smtClean="0">
                <a:solidFill>
                  <a:srgbClr val="00B050"/>
                </a:solidFill>
                <a:latin typeface="Trebuchet MS" panose="020B0603020202020204" pitchFamily="34" charset="0"/>
              </a:rPr>
              <a:t>Hij </a:t>
            </a:r>
            <a:r>
              <a:rPr lang="nl-NL" sz="3200" i="1" u="sng" dirty="0" smtClean="0">
                <a:solidFill>
                  <a:srgbClr val="00B050"/>
                </a:solidFill>
                <a:latin typeface="Trebuchet MS" panose="020B0603020202020204" pitchFamily="34" charset="0"/>
              </a:rPr>
              <a:t>bereidt zich voor </a:t>
            </a:r>
            <a:r>
              <a:rPr lang="nl-NL" sz="3200" i="1" dirty="0" smtClean="0">
                <a:solidFill>
                  <a:srgbClr val="00B050"/>
                </a:solidFill>
                <a:latin typeface="Trebuchet MS" panose="020B0603020202020204" pitchFamily="34" charset="0"/>
              </a:rPr>
              <a:t>om naar bed te gaan</a:t>
            </a:r>
            <a:r>
              <a:rPr lang="nl-NL" sz="3200" dirty="0" smtClean="0">
                <a:solidFill>
                  <a:srgbClr val="00B050"/>
                </a:solidFill>
                <a:latin typeface="Trebuchet MS" panose="020B0603020202020204" pitchFamily="34" charset="0"/>
              </a:rPr>
              <a:t>.</a:t>
            </a:r>
            <a:endParaRPr lang="nl-NL" sz="3200" dirty="0">
              <a:solidFill>
                <a:prstClr val="black"/>
              </a:solidFill>
            </a:endParaRPr>
          </a:p>
        </p:txBody>
      </p:sp>
      <p:sp>
        <p:nvSpPr>
          <p:cNvPr id="7" name="Tekstvak 6"/>
          <p:cNvSpPr txBox="1"/>
          <p:nvPr/>
        </p:nvSpPr>
        <p:spPr>
          <a:xfrm>
            <a:off x="-10320" y="-27384"/>
            <a:ext cx="9154387" cy="2785378"/>
          </a:xfrm>
          <a:prstGeom prst="rect">
            <a:avLst/>
          </a:prstGeom>
          <a:noFill/>
        </p:spPr>
        <p:txBody>
          <a:bodyPr wrap="square" rtlCol="0">
            <a:spAutoFit/>
          </a:bodyPr>
          <a:lstStyle/>
          <a:p>
            <a:r>
              <a:rPr lang="nl-NL" sz="8000" b="1" u="sng" dirty="0">
                <a:latin typeface="Trebuchet MS" panose="020B0603020202020204" pitchFamily="34" charset="0"/>
              </a:rPr>
              <a:t>d</a:t>
            </a:r>
            <a:r>
              <a:rPr lang="nl-NL" sz="8000" b="1" u="sng" dirty="0" smtClean="0">
                <a:latin typeface="Trebuchet MS" panose="020B0603020202020204" pitchFamily="34" charset="0"/>
              </a:rPr>
              <a:t>e overlast</a:t>
            </a:r>
            <a:r>
              <a:rPr lang="nl-NL" sz="4800" dirty="0" smtClean="0">
                <a:latin typeface="Trebuchet MS" panose="020B0603020202020204" pitchFamily="34" charset="0"/>
              </a:rPr>
              <a:t> </a:t>
            </a:r>
            <a:r>
              <a:rPr lang="nl-NL" sz="5400" dirty="0" smtClean="0">
                <a:latin typeface="Trebuchet MS" panose="020B0603020202020204" pitchFamily="34" charset="0"/>
              </a:rPr>
              <a:t>=</a:t>
            </a:r>
            <a:r>
              <a:rPr lang="nl-NL" sz="4400" dirty="0" smtClean="0">
                <a:latin typeface="Trebuchet MS" panose="020B0603020202020204" pitchFamily="34" charset="0"/>
              </a:rPr>
              <a:t> </a:t>
            </a:r>
            <a:r>
              <a:rPr lang="nl-NL" sz="5400" dirty="0" smtClean="0">
                <a:latin typeface="Trebuchet MS" panose="020B0603020202020204" pitchFamily="34" charset="0"/>
              </a:rPr>
              <a:t>iets dat heel vervelend is</a:t>
            </a:r>
          </a:p>
          <a:p>
            <a:endParaRPr lang="nl-NL" sz="900" dirty="0" smtClean="0">
              <a:latin typeface="Trebuchet MS" panose="020B0603020202020204" pitchFamily="34" charset="0"/>
            </a:endParaRPr>
          </a:p>
          <a:p>
            <a:r>
              <a:rPr lang="nl-NL" sz="3200" i="1" dirty="0" smtClean="0">
                <a:solidFill>
                  <a:srgbClr val="00B050"/>
                </a:solidFill>
                <a:latin typeface="Trebuchet MS" panose="020B0603020202020204" pitchFamily="34" charset="0"/>
              </a:rPr>
              <a:t>Teveel speelgoed geeft </a:t>
            </a:r>
            <a:r>
              <a:rPr lang="nl-NL" sz="3200" i="1" u="sng" dirty="0" smtClean="0">
                <a:solidFill>
                  <a:srgbClr val="00B050"/>
                </a:solidFill>
                <a:latin typeface="Trebuchet MS" panose="020B0603020202020204" pitchFamily="34" charset="0"/>
              </a:rPr>
              <a:t>overlast</a:t>
            </a:r>
            <a:r>
              <a:rPr lang="nl-NL" sz="3200" i="1" dirty="0" smtClean="0">
                <a:solidFill>
                  <a:srgbClr val="00B050"/>
                </a:solidFill>
                <a:latin typeface="Trebuchet MS" panose="020B0603020202020204" pitchFamily="34" charset="0"/>
              </a:rPr>
              <a:t>.</a:t>
            </a:r>
            <a:endParaRPr lang="nl-NL" sz="105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ep 5"/>
          <p:cNvGrpSpPr/>
          <p:nvPr/>
        </p:nvGrpSpPr>
        <p:grpSpPr>
          <a:xfrm>
            <a:off x="6552220" y="1307549"/>
            <a:ext cx="2232248" cy="1405503"/>
            <a:chOff x="1115616" y="1484784"/>
            <a:chExt cx="7704857" cy="4851253"/>
          </a:xfrm>
        </p:grpSpPr>
        <p:pic>
          <p:nvPicPr>
            <p:cNvPr id="9" name="Picture 3" descr="C:\Users\vdplasg\AppData\Local\Microsoft\Windows\Temporary Internet Files\Content.IE5\DE2DGJSU\shutterstock_2551713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5616" y="1484784"/>
              <a:ext cx="7128792" cy="47620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vdplasg\AppData\Local\Microsoft\Windows\Temporary Internet Files\Content.IE5\80X3KV0N\shutterstock_11232888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4128" y="2872564"/>
              <a:ext cx="3096345" cy="3463473"/>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P:\Onderwijs\MPO-0589_weerwoord18\Schooljaar 2018-2019\Week 03 2019 - Sneeuwoverlast in de Alpen\pyjama aantrekke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79040" y="4925151"/>
            <a:ext cx="1317534" cy="88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300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0617" y="3322727"/>
            <a:ext cx="9133383" cy="2554545"/>
          </a:xfrm>
          <a:prstGeom prst="rect">
            <a:avLst/>
          </a:prstGeom>
          <a:noFill/>
        </p:spPr>
        <p:txBody>
          <a:bodyPr wrap="square" rtlCol="0">
            <a:spAutoFit/>
          </a:bodyPr>
          <a:lstStyle/>
          <a:p>
            <a:pPr lvl="0"/>
            <a:r>
              <a:rPr lang="nl-NL" sz="7400" b="1" u="sng" dirty="0">
                <a:solidFill>
                  <a:prstClr val="black"/>
                </a:solidFill>
                <a:latin typeface="Trebuchet MS" panose="020B0603020202020204" pitchFamily="34" charset="0"/>
              </a:rPr>
              <a:t>h</a:t>
            </a:r>
            <a:r>
              <a:rPr lang="nl-NL" sz="7400" b="1" u="sng" dirty="0" smtClean="0">
                <a:solidFill>
                  <a:prstClr val="black"/>
                </a:solidFill>
                <a:latin typeface="Trebuchet MS" panose="020B0603020202020204" pitchFamily="34" charset="0"/>
              </a:rPr>
              <a:t>et einde is in zicht</a:t>
            </a:r>
            <a:r>
              <a:rPr lang="nl-NL" sz="74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het is bijna afgelopen</a:t>
            </a:r>
          </a:p>
          <a:p>
            <a:pPr lvl="0"/>
            <a:r>
              <a:rPr lang="nl-NL" sz="3200" i="1" dirty="0" smtClean="0">
                <a:solidFill>
                  <a:srgbClr val="00B050"/>
                </a:solidFill>
                <a:latin typeface="Trebuchet MS" panose="020B0603020202020204" pitchFamily="34" charset="0"/>
              </a:rPr>
              <a:t>            Na 10 minuten </a:t>
            </a:r>
            <a:r>
              <a:rPr lang="nl-NL" sz="3200" i="1" u="sng" dirty="0" smtClean="0">
                <a:solidFill>
                  <a:srgbClr val="00B050"/>
                </a:solidFill>
                <a:latin typeface="Trebuchet MS" panose="020B0603020202020204" pitchFamily="34" charset="0"/>
              </a:rPr>
              <a:t>was het einde al in zicht</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sp>
        <p:nvSpPr>
          <p:cNvPr id="7" name="Tekstvak 6"/>
          <p:cNvSpPr txBox="1"/>
          <p:nvPr/>
        </p:nvSpPr>
        <p:spPr>
          <a:xfrm>
            <a:off x="0" y="-27384"/>
            <a:ext cx="9133382" cy="2646878"/>
          </a:xfrm>
          <a:prstGeom prst="rect">
            <a:avLst/>
          </a:prstGeom>
          <a:noFill/>
        </p:spPr>
        <p:txBody>
          <a:bodyPr wrap="square" rtlCol="0">
            <a:spAutoFit/>
          </a:bodyPr>
          <a:lstStyle/>
          <a:p>
            <a:r>
              <a:rPr lang="nl-NL" sz="8000" b="1" u="sng" dirty="0">
                <a:latin typeface="Trebuchet MS" panose="020B0603020202020204" pitchFamily="34" charset="0"/>
              </a:rPr>
              <a:t>h</a:t>
            </a:r>
            <a:r>
              <a:rPr lang="nl-NL" sz="8000" b="1" u="sng" dirty="0" smtClean="0">
                <a:latin typeface="Trebuchet MS" panose="020B0603020202020204" pitchFamily="34" charset="0"/>
              </a:rPr>
              <a:t>et gebied</a:t>
            </a:r>
            <a:r>
              <a:rPr lang="nl-NL" sz="8000" dirty="0" smtClean="0">
                <a:latin typeface="Trebuchet MS" panose="020B0603020202020204" pitchFamily="34" charset="0"/>
              </a:rPr>
              <a:t> </a:t>
            </a:r>
            <a:r>
              <a:rPr lang="nl-NL" sz="5400" dirty="0" smtClean="0">
                <a:latin typeface="Trebuchet MS" panose="020B0603020202020204" pitchFamily="34" charset="0"/>
              </a:rPr>
              <a:t>= een stuk land</a:t>
            </a:r>
            <a:endParaRPr lang="nl-NL" sz="2000" dirty="0" smtClean="0">
              <a:latin typeface="Trebuchet MS" panose="020B0603020202020204" pitchFamily="34" charset="0"/>
            </a:endParaRPr>
          </a:p>
          <a:p>
            <a:r>
              <a:rPr lang="nl-NL" sz="3200" i="1" dirty="0" smtClean="0">
                <a:solidFill>
                  <a:srgbClr val="00B050"/>
                </a:solidFill>
                <a:latin typeface="Trebuchet MS" panose="020B0603020202020204" pitchFamily="34" charset="0"/>
              </a:rPr>
              <a:t>In dit </a:t>
            </a:r>
            <a:r>
              <a:rPr lang="nl-NL" sz="3200" i="1" u="sng" dirty="0" smtClean="0">
                <a:solidFill>
                  <a:srgbClr val="00B050"/>
                </a:solidFill>
                <a:latin typeface="Trebuchet MS" panose="020B0603020202020204" pitchFamily="34" charset="0"/>
              </a:rPr>
              <a:t>gebied</a:t>
            </a:r>
            <a:r>
              <a:rPr lang="nl-NL" sz="3200" i="1" dirty="0" smtClean="0">
                <a:solidFill>
                  <a:srgbClr val="00B050"/>
                </a:solidFill>
                <a:latin typeface="Trebuchet MS" panose="020B0603020202020204" pitchFamily="34" charset="0"/>
              </a:rPr>
              <a:t> ligt veel rommel.</a:t>
            </a:r>
            <a:endParaRPr lang="nl-NL" sz="105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ep 4"/>
          <p:cNvGrpSpPr/>
          <p:nvPr/>
        </p:nvGrpSpPr>
        <p:grpSpPr>
          <a:xfrm>
            <a:off x="5724128" y="1052396"/>
            <a:ext cx="2613814" cy="1902740"/>
            <a:chOff x="1187624" y="1491401"/>
            <a:chExt cx="6264696" cy="4560419"/>
          </a:xfrm>
        </p:grpSpPr>
        <p:pic>
          <p:nvPicPr>
            <p:cNvPr id="6" name="Picture 3" descr="C:\Users\vdplasg\AppData\Local\Microsoft\Windows\Temporary Internet Files\Content.IE5\DE2DGJSU\shutterstock_2551713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55776" y="2780928"/>
              <a:ext cx="4896544" cy="327089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descr="C:\Users\vdplasg\AppData\Local\Microsoft\Windows\Temporary Internet Files\Content.IE5\ACUZJ60H\shutterstock_307287839.jpg"/>
            <p:cNvPicPr/>
            <p:nvPr/>
          </p:nvPicPr>
          <p:blipFill>
            <a:blip r:embed="rId4" cstate="email">
              <a:extLst>
                <a:ext uri="{BEBA8EAE-BF5A-486C-A8C5-ECC9F3942E4B}">
                  <a14:imgProps xmlns:a14="http://schemas.microsoft.com/office/drawing/2010/main">
                    <a14:imgLayer r:embed="rId5">
                      <a14:imgEffect>
                        <a14:backgroundRemoval t="5419" b="97291" l="2200" r="96800"/>
                      </a14:imgEffect>
                    </a14:imgLayer>
                  </a14:imgProps>
                </a:ext>
                <a:ext uri="{28A0092B-C50C-407E-A947-70E740481C1C}">
                  <a14:useLocalDpi xmlns:a14="http://schemas.microsoft.com/office/drawing/2010/main"/>
                </a:ext>
              </a:extLst>
            </a:blip>
            <a:srcRect/>
            <a:stretch>
              <a:fillRect/>
            </a:stretch>
          </p:blipFill>
          <p:spPr bwMode="auto">
            <a:xfrm>
              <a:off x="1187624" y="1491401"/>
              <a:ext cx="2979713" cy="2461751"/>
            </a:xfrm>
            <a:prstGeom prst="rect">
              <a:avLst/>
            </a:prstGeom>
            <a:noFill/>
            <a:ln>
              <a:noFill/>
            </a:ln>
          </p:spPr>
        </p:pic>
      </p:grpSp>
      <p:pic>
        <p:nvPicPr>
          <p:cNvPr id="10" name="Picture 2" descr="C:\Users\vdplasg\AppData\Local\Microsoft\Windows\Temporary Internet Files\Content.IE5\ACUZJ60H\shutterstock_21770286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512" y="5336045"/>
            <a:ext cx="1318456" cy="131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712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2609" y="-31422"/>
            <a:ext cx="9133382" cy="3662541"/>
          </a:xfrm>
          <a:prstGeom prst="rect">
            <a:avLst/>
          </a:prstGeom>
          <a:noFill/>
        </p:spPr>
        <p:txBody>
          <a:bodyPr wrap="square" rtlCol="0">
            <a:spAutoFit/>
          </a:bodyPr>
          <a:lstStyle/>
          <a:p>
            <a:r>
              <a:rPr lang="nl-NL" sz="8000" b="1" u="sng" dirty="0">
                <a:latin typeface="Trebuchet MS" panose="020B0603020202020204" pitchFamily="34" charset="0"/>
              </a:rPr>
              <a:t>d</a:t>
            </a:r>
            <a:r>
              <a:rPr lang="nl-NL" sz="8000" b="1" u="sng" dirty="0" smtClean="0">
                <a:latin typeface="Trebuchet MS" panose="020B0603020202020204" pitchFamily="34" charset="0"/>
              </a:rPr>
              <a:t>e lawine</a:t>
            </a:r>
            <a:r>
              <a:rPr lang="nl-NL" sz="8000" dirty="0" smtClean="0">
                <a:latin typeface="Trebuchet MS" panose="020B0603020202020204" pitchFamily="34" charset="0"/>
              </a:rPr>
              <a:t> </a:t>
            </a:r>
            <a:r>
              <a:rPr lang="nl-NL" sz="5400" dirty="0" smtClean="0">
                <a:latin typeface="Trebuchet MS" panose="020B0603020202020204" pitchFamily="34" charset="0"/>
              </a:rPr>
              <a:t>= </a:t>
            </a:r>
            <a:r>
              <a:rPr lang="nl-NL" sz="5400" dirty="0">
                <a:latin typeface="Trebuchet MS" panose="020B0603020202020204" pitchFamily="34" charset="0"/>
              </a:rPr>
              <a:t>een groot pak sneeuw dat van een berg naar beneden glijdt</a:t>
            </a:r>
          </a:p>
          <a:p>
            <a:endParaRPr lang="nl-NL" sz="1200" i="1" dirty="0" smtClean="0">
              <a:latin typeface="Trebuchet MS" panose="020B0603020202020204" pitchFamily="34" charset="0"/>
            </a:endParaRPr>
          </a:p>
          <a:p>
            <a:r>
              <a:rPr lang="nl-NL" sz="3200" i="1" dirty="0" smtClean="0">
                <a:solidFill>
                  <a:srgbClr val="00B050"/>
                </a:solidFill>
                <a:latin typeface="Trebuchet MS" panose="020B0603020202020204" pitchFamily="34" charset="0"/>
              </a:rPr>
              <a:t>Het speelgoed kwam als </a:t>
            </a:r>
            <a:r>
              <a:rPr lang="nl-NL" sz="3200" i="1" u="sng" dirty="0" smtClean="0">
                <a:solidFill>
                  <a:srgbClr val="00B050"/>
                </a:solidFill>
                <a:latin typeface="Trebuchet MS" panose="020B0603020202020204" pitchFamily="34" charset="0"/>
              </a:rPr>
              <a:t>een lawine </a:t>
            </a:r>
            <a:r>
              <a:rPr lang="nl-NL" sz="3200" i="1" dirty="0" smtClean="0">
                <a:solidFill>
                  <a:srgbClr val="00B050"/>
                </a:solidFill>
                <a:latin typeface="Trebuchet MS" panose="020B0603020202020204" pitchFamily="34" charset="0"/>
              </a:rPr>
              <a:t>uit de kast. </a:t>
            </a:r>
            <a:endParaRPr lang="nl-NL" sz="105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8244"/>
          <a:stretch/>
        </p:blipFill>
        <p:spPr bwMode="auto">
          <a:xfrm>
            <a:off x="323528" y="3777569"/>
            <a:ext cx="5754347" cy="246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Mijn documenten\Francis\ONDERWIJS\NVLF\lawin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64396" y="4017322"/>
            <a:ext cx="2905485" cy="198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494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pPr algn="ctr"/>
            <a:r>
              <a:rPr lang="nl-NL" sz="8000" b="1" u="sng" dirty="0" smtClean="0"/>
              <a:t>extreem</a:t>
            </a:r>
            <a:endParaRPr lang="nl-NL" sz="8000" b="1" u="sng" dirty="0"/>
          </a:p>
        </p:txBody>
      </p:sp>
      <p:pic>
        <p:nvPicPr>
          <p:cNvPr id="1027" name="Picture 3" descr="C:\Users\vdplasg\AppData\Local\Microsoft\Windows\Temporary Internet Files\Content.IE5\DE2DGJSU\shutterstock_25517136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1484784"/>
            <a:ext cx="7128792" cy="476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698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pPr algn="ctr"/>
            <a:r>
              <a:rPr lang="nl-NL" sz="8000" b="1" u="sng" dirty="0"/>
              <a:t>d</a:t>
            </a:r>
            <a:r>
              <a:rPr lang="nl-NL" sz="8000" b="1" u="sng" dirty="0" smtClean="0"/>
              <a:t>e overlast</a:t>
            </a:r>
            <a:endParaRPr lang="nl-NL" sz="8000" b="1" u="sng" dirty="0"/>
          </a:p>
        </p:txBody>
      </p:sp>
      <p:grpSp>
        <p:nvGrpSpPr>
          <p:cNvPr id="4" name="Groep 3"/>
          <p:cNvGrpSpPr/>
          <p:nvPr/>
        </p:nvGrpSpPr>
        <p:grpSpPr>
          <a:xfrm>
            <a:off x="1115616" y="1484784"/>
            <a:ext cx="7704857" cy="4851253"/>
            <a:chOff x="1115616" y="1484784"/>
            <a:chExt cx="7704857" cy="4851253"/>
          </a:xfrm>
        </p:grpSpPr>
        <p:pic>
          <p:nvPicPr>
            <p:cNvPr id="8" name="Picture 3" descr="C:\Users\vdplasg\AppData\Local\Microsoft\Windows\Temporary Internet Files\Content.IE5\DE2DGJSU\shutterstock_25517136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1484784"/>
              <a:ext cx="7128792" cy="4762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vdplasg\AppData\Local\Microsoft\Windows\Temporary Internet Files\Content.IE5\80X3KV0N\shutterstock_11232888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4128" y="2872564"/>
              <a:ext cx="3096345" cy="34634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6177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pPr algn="ctr"/>
            <a:r>
              <a:rPr lang="nl-NL" sz="8000" b="1" u="sng" dirty="0" smtClean="0"/>
              <a:t>onbereikbaar</a:t>
            </a:r>
            <a:endParaRPr lang="nl-NL" sz="8000" b="1" u="sng" dirty="0"/>
          </a:p>
        </p:txBody>
      </p:sp>
      <p:pic>
        <p:nvPicPr>
          <p:cNvPr id="9" name="Afbeelding 8" descr="P:\Onderwijs\MPO-0589_weerwoord18\Schooljaar 2018-2019\Week 03 2019 - Sneeuwoverlast in de Alpen\shutterstock_24140645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484784"/>
            <a:ext cx="6264696" cy="4608512"/>
          </a:xfrm>
          <a:prstGeom prst="rect">
            <a:avLst/>
          </a:prstGeom>
          <a:noFill/>
          <a:ln>
            <a:noFill/>
          </a:ln>
        </p:spPr>
      </p:pic>
      <p:pic>
        <p:nvPicPr>
          <p:cNvPr id="10" name="Afbeelding 9"/>
          <p:cNvPicPr/>
          <p:nvPr/>
        </p:nvPicPr>
        <p:blipFill>
          <a:blip r:embed="rId3" cstate="print">
            <a:extLst>
              <a:ext uri="{BEBA8EAE-BF5A-486C-A8C5-ECC9F3942E4B}">
                <a14:imgProps xmlns:a14="http://schemas.microsoft.com/office/drawing/2010/main">
                  <a14:imgLayer r:embed="rId4">
                    <a14:imgEffect>
                      <a14:backgroundRemoval t="353" b="98942" l="989" r="98146">
                        <a14:foregroundMark x1="23239" y1="62787" x2="23239" y2="62787"/>
                        <a14:foregroundMark x1="33127" y1="63492" x2="33127" y2="63492"/>
                        <a14:foregroundMark x1="31520" y1="57143" x2="31520" y2="57143"/>
                        <a14:foregroundMark x1="33127" y1="51675" x2="33127" y2="51675"/>
                        <a14:foregroundMark x1="33869" y1="47266" x2="33869" y2="47266"/>
                        <a14:foregroundMark x1="87392" y1="89594" x2="87392" y2="89594"/>
                        <a14:foregroundMark x1="76514" y1="67549" x2="76514" y2="67549"/>
                        <a14:foregroundMark x1="75649" y1="60494" x2="75649" y2="60494"/>
                        <a14:foregroundMark x1="76761" y1="55379" x2="76761" y2="55379"/>
                        <a14:foregroundMark x1="78863" y1="55732" x2="78863" y2="55732"/>
                        <a14:foregroundMark x1="80593" y1="59788" x2="80593" y2="59788"/>
                        <a14:foregroundMark x1="77998" y1="72663" x2="77998" y2="72663"/>
                        <a14:foregroundMark x1="81706" y1="74956" x2="81706" y2="74956"/>
                        <a14:foregroundMark x1="72930" y1="74250" x2="72930" y2="74250"/>
                        <a14:foregroundMark x1="83684" y1="90476" x2="83684" y2="90476"/>
                        <a14:foregroundMark x1="37454" y1="95591" x2="37454" y2="95591"/>
                        <a14:foregroundMark x1="33869" y1="79718" x2="33869" y2="79718"/>
                        <a14:foregroundMark x1="33127" y1="72310" x2="33127" y2="72310"/>
                        <a14:foregroundMark x1="35723" y1="72310" x2="35723" y2="72310"/>
                        <a14:foregroundMark x1="21508" y1="75661" x2="21508" y2="75661"/>
                        <a14:foregroundMark x1="21755" y1="73016" x2="21755" y2="73016"/>
                        <a14:foregroundMark x1="37948" y1="81834" x2="37948" y2="81834"/>
                        <a14:foregroundMark x1="35600" y1="82363" x2="35600" y2="82363"/>
                        <a14:foregroundMark x1="92707" y1="89947" x2="92707" y2="89947"/>
                        <a14:foregroundMark x1="30037" y1="60847" x2="30037" y2="60847"/>
                        <a14:foregroundMark x1="26082" y1="42504" x2="26082" y2="42504"/>
                        <a14:foregroundMark x1="27936" y1="41623" x2="27936" y2="41623"/>
                        <a14:foregroundMark x1="29419" y1="40564" x2="29419" y2="40564"/>
                        <a14:foregroundMark x1="33375" y1="39859" x2="33375" y2="39859"/>
                        <a14:foregroundMark x1="35352" y1="38095" x2="35352" y2="38095"/>
                        <a14:foregroundMark x1="39061" y1="38448" x2="39061" y2="38448"/>
                        <a14:foregroundMark x1="38566" y1="44621" x2="38566" y2="44621"/>
                        <a14:foregroundMark x1="38813" y1="51323" x2="38813" y2="51323"/>
                        <a14:foregroundMark x1="37948" y1="56790" x2="37948" y2="56790"/>
                        <a14:foregroundMark x1="37206" y1="62787" x2="37206" y2="62787"/>
                        <a14:foregroundMark x1="23239" y1="43915" x2="23239" y2="43915"/>
                        <a14:foregroundMark x1="20643" y1="41975" x2="20643" y2="41975"/>
                        <a14:foregroundMark x1="19654" y1="58730" x2="19654" y2="58730"/>
                        <a14:foregroundMark x1="22991" y1="53439" x2="22991" y2="53439"/>
                        <a14:foregroundMark x1="26082" y1="73016" x2="26082" y2="73016"/>
                        <a14:foregroundMark x1="16316" y1="75661" x2="16316" y2="75661"/>
                        <a14:foregroundMark x1="18047" y1="68959" x2="18047" y2="68959"/>
                        <a14:foregroundMark x1="18665" y1="64198" x2="18665" y2="64198"/>
                        <a14:foregroundMark x1="26082" y1="86420" x2="26082" y2="86420"/>
                      </a14:backgroundRemoval>
                    </a14:imgEffect>
                  </a14:imgLayer>
                </a14:imgProps>
              </a:ext>
              <a:ext uri="{28A0092B-C50C-407E-A947-70E740481C1C}">
                <a14:useLocalDpi xmlns:a14="http://schemas.microsoft.com/office/drawing/2010/main" val="0"/>
              </a:ext>
            </a:extLst>
          </a:blip>
          <a:srcRect/>
          <a:stretch>
            <a:fillRect/>
          </a:stretch>
        </p:blipFill>
        <p:spPr bwMode="auto">
          <a:xfrm>
            <a:off x="2987824" y="4509120"/>
            <a:ext cx="2016225" cy="1440160"/>
          </a:xfrm>
          <a:prstGeom prst="rect">
            <a:avLst/>
          </a:prstGeom>
          <a:noFill/>
          <a:ln>
            <a:noFill/>
          </a:ln>
        </p:spPr>
      </p:pic>
      <p:pic>
        <p:nvPicPr>
          <p:cNvPr id="11" name="Afbeelding 10"/>
          <p:cNvPicPr/>
          <p:nvPr/>
        </p:nvPicPr>
        <p:blipFill>
          <a:blip r:embed="rId3" cstate="print">
            <a:extLst>
              <a:ext uri="{BEBA8EAE-BF5A-486C-A8C5-ECC9F3942E4B}">
                <a14:imgProps xmlns:a14="http://schemas.microsoft.com/office/drawing/2010/main">
                  <a14:imgLayer r:embed="rId4">
                    <a14:imgEffect>
                      <a14:backgroundRemoval t="353" b="98942" l="989" r="98146">
                        <a14:foregroundMark x1="23239" y1="62787" x2="23239" y2="62787"/>
                        <a14:foregroundMark x1="33127" y1="63492" x2="33127" y2="63492"/>
                        <a14:foregroundMark x1="31520" y1="57143" x2="31520" y2="57143"/>
                        <a14:foregroundMark x1="33127" y1="51675" x2="33127" y2="51675"/>
                        <a14:foregroundMark x1="33869" y1="47266" x2="33869" y2="47266"/>
                        <a14:foregroundMark x1="87392" y1="89594" x2="87392" y2="89594"/>
                        <a14:foregroundMark x1="76514" y1="67549" x2="76514" y2="67549"/>
                        <a14:foregroundMark x1="75649" y1="60494" x2="75649" y2="60494"/>
                        <a14:foregroundMark x1="76761" y1="55379" x2="76761" y2="55379"/>
                        <a14:foregroundMark x1="78863" y1="55732" x2="78863" y2="55732"/>
                        <a14:foregroundMark x1="80593" y1="59788" x2="80593" y2="59788"/>
                        <a14:foregroundMark x1="77998" y1="72663" x2="77998" y2="72663"/>
                        <a14:foregroundMark x1="81706" y1="74956" x2="81706" y2="74956"/>
                        <a14:foregroundMark x1="72930" y1="74250" x2="72930" y2="74250"/>
                        <a14:foregroundMark x1="83684" y1="90476" x2="83684" y2="90476"/>
                        <a14:foregroundMark x1="37454" y1="95591" x2="37454" y2="95591"/>
                        <a14:foregroundMark x1="33869" y1="79718" x2="33869" y2="79718"/>
                        <a14:foregroundMark x1="33127" y1="72310" x2="33127" y2="72310"/>
                        <a14:foregroundMark x1="35723" y1="72310" x2="35723" y2="72310"/>
                        <a14:foregroundMark x1="21508" y1="75661" x2="21508" y2="75661"/>
                        <a14:foregroundMark x1="21755" y1="73016" x2="21755" y2="73016"/>
                        <a14:foregroundMark x1="37948" y1="81834" x2="37948" y2="81834"/>
                        <a14:foregroundMark x1="35600" y1="82363" x2="35600" y2="82363"/>
                        <a14:foregroundMark x1="92707" y1="89947" x2="92707" y2="89947"/>
                        <a14:foregroundMark x1="30037" y1="60847" x2="30037" y2="60847"/>
                        <a14:foregroundMark x1="26082" y1="42504" x2="26082" y2="42504"/>
                        <a14:foregroundMark x1="27936" y1="41623" x2="27936" y2="41623"/>
                        <a14:foregroundMark x1="29419" y1="40564" x2="29419" y2="40564"/>
                        <a14:foregroundMark x1="33375" y1="39859" x2="33375" y2="39859"/>
                        <a14:foregroundMark x1="35352" y1="38095" x2="35352" y2="38095"/>
                        <a14:foregroundMark x1="39061" y1="38448" x2="39061" y2="38448"/>
                        <a14:foregroundMark x1="38566" y1="44621" x2="38566" y2="44621"/>
                        <a14:foregroundMark x1="38813" y1="51323" x2="38813" y2="51323"/>
                        <a14:foregroundMark x1="37948" y1="56790" x2="37948" y2="56790"/>
                        <a14:foregroundMark x1="37206" y1="62787" x2="37206" y2="62787"/>
                        <a14:foregroundMark x1="23239" y1="43915" x2="23239" y2="43915"/>
                        <a14:foregroundMark x1="20643" y1="41975" x2="20643" y2="41975"/>
                        <a14:foregroundMark x1="19654" y1="58730" x2="19654" y2="58730"/>
                        <a14:foregroundMark x1="22991" y1="53439" x2="22991" y2="53439"/>
                        <a14:foregroundMark x1="26082" y1="73016" x2="26082" y2="73016"/>
                        <a14:foregroundMark x1="16316" y1="75661" x2="16316" y2="75661"/>
                        <a14:foregroundMark x1="18047" y1="68959" x2="18047" y2="68959"/>
                        <a14:foregroundMark x1="18665" y1="64198" x2="18665" y2="64198"/>
                        <a14:foregroundMark x1="26082" y1="86420" x2="26082" y2="86420"/>
                      </a14:backgroundRemoval>
                    </a14:imgEffect>
                  </a14:imgLayer>
                </a14:imgProps>
              </a:ext>
              <a:ext uri="{28A0092B-C50C-407E-A947-70E740481C1C}">
                <a14:useLocalDpi xmlns:a14="http://schemas.microsoft.com/office/drawing/2010/main" val="0"/>
              </a:ext>
            </a:extLst>
          </a:blip>
          <a:srcRect/>
          <a:stretch>
            <a:fillRect/>
          </a:stretch>
        </p:blipFill>
        <p:spPr bwMode="auto">
          <a:xfrm>
            <a:off x="2258209" y="4493171"/>
            <a:ext cx="1737726" cy="1096069"/>
          </a:xfrm>
          <a:prstGeom prst="rect">
            <a:avLst/>
          </a:prstGeom>
          <a:noFill/>
          <a:ln>
            <a:noFill/>
          </a:ln>
        </p:spPr>
      </p:pic>
      <p:pic>
        <p:nvPicPr>
          <p:cNvPr id="12" name="Afbeelding 11"/>
          <p:cNvPicPr/>
          <p:nvPr/>
        </p:nvPicPr>
        <p:blipFill>
          <a:blip r:embed="rId3" cstate="print">
            <a:extLst>
              <a:ext uri="{BEBA8EAE-BF5A-486C-A8C5-ECC9F3942E4B}">
                <a14:imgProps xmlns:a14="http://schemas.microsoft.com/office/drawing/2010/main">
                  <a14:imgLayer r:embed="rId4">
                    <a14:imgEffect>
                      <a14:backgroundRemoval t="353" b="98942" l="989" r="98146">
                        <a14:foregroundMark x1="23239" y1="62787" x2="23239" y2="62787"/>
                        <a14:foregroundMark x1="33127" y1="63492" x2="33127" y2="63492"/>
                        <a14:foregroundMark x1="31520" y1="57143" x2="31520" y2="57143"/>
                        <a14:foregroundMark x1="33127" y1="51675" x2="33127" y2="51675"/>
                        <a14:foregroundMark x1="33869" y1="47266" x2="33869" y2="47266"/>
                        <a14:foregroundMark x1="87392" y1="89594" x2="87392" y2="89594"/>
                        <a14:foregroundMark x1="76514" y1="67549" x2="76514" y2="67549"/>
                        <a14:foregroundMark x1="75649" y1="60494" x2="75649" y2="60494"/>
                        <a14:foregroundMark x1="76761" y1="55379" x2="76761" y2="55379"/>
                        <a14:foregroundMark x1="78863" y1="55732" x2="78863" y2="55732"/>
                        <a14:foregroundMark x1="80593" y1="59788" x2="80593" y2="59788"/>
                        <a14:foregroundMark x1="77998" y1="72663" x2="77998" y2="72663"/>
                        <a14:foregroundMark x1="81706" y1="74956" x2="81706" y2="74956"/>
                        <a14:foregroundMark x1="72930" y1="74250" x2="72930" y2="74250"/>
                        <a14:foregroundMark x1="83684" y1="90476" x2="83684" y2="90476"/>
                        <a14:foregroundMark x1="37454" y1="95591" x2="37454" y2="95591"/>
                        <a14:foregroundMark x1="33869" y1="79718" x2="33869" y2="79718"/>
                        <a14:foregroundMark x1="33127" y1="72310" x2="33127" y2="72310"/>
                        <a14:foregroundMark x1="35723" y1="72310" x2="35723" y2="72310"/>
                        <a14:foregroundMark x1="21508" y1="75661" x2="21508" y2="75661"/>
                        <a14:foregroundMark x1="21755" y1="73016" x2="21755" y2="73016"/>
                        <a14:foregroundMark x1="37948" y1="81834" x2="37948" y2="81834"/>
                        <a14:foregroundMark x1="35600" y1="82363" x2="35600" y2="82363"/>
                        <a14:foregroundMark x1="92707" y1="89947" x2="92707" y2="89947"/>
                        <a14:foregroundMark x1="30037" y1="60847" x2="30037" y2="60847"/>
                        <a14:foregroundMark x1="26082" y1="42504" x2="26082" y2="42504"/>
                        <a14:foregroundMark x1="27936" y1="41623" x2="27936" y2="41623"/>
                        <a14:foregroundMark x1="29419" y1="40564" x2="29419" y2="40564"/>
                        <a14:foregroundMark x1="33375" y1="39859" x2="33375" y2="39859"/>
                        <a14:foregroundMark x1="35352" y1="38095" x2="35352" y2="38095"/>
                        <a14:foregroundMark x1="39061" y1="38448" x2="39061" y2="38448"/>
                        <a14:foregroundMark x1="38566" y1="44621" x2="38566" y2="44621"/>
                        <a14:foregroundMark x1="38813" y1="51323" x2="38813" y2="51323"/>
                        <a14:foregroundMark x1="37948" y1="56790" x2="37948" y2="56790"/>
                        <a14:foregroundMark x1="37206" y1="62787" x2="37206" y2="62787"/>
                        <a14:foregroundMark x1="23239" y1="43915" x2="23239" y2="43915"/>
                        <a14:foregroundMark x1="20643" y1="41975" x2="20643" y2="41975"/>
                        <a14:foregroundMark x1="19654" y1="58730" x2="19654" y2="58730"/>
                        <a14:foregroundMark x1="22991" y1="53439" x2="22991" y2="53439"/>
                        <a14:foregroundMark x1="26082" y1="73016" x2="26082" y2="73016"/>
                        <a14:foregroundMark x1="16316" y1="75661" x2="16316" y2="75661"/>
                        <a14:foregroundMark x1="18047" y1="68959" x2="18047" y2="68959"/>
                        <a14:foregroundMark x1="18665" y1="64198" x2="18665" y2="64198"/>
                        <a14:foregroundMark x1="26082" y1="86420" x2="26082" y2="86420"/>
                      </a14:backgroundRemoval>
                    </a14:imgEffect>
                  </a14:imgLayer>
                </a14:imgProps>
              </a:ext>
              <a:ext uri="{28A0092B-C50C-407E-A947-70E740481C1C}">
                <a14:useLocalDpi xmlns:a14="http://schemas.microsoft.com/office/drawing/2010/main" val="0"/>
              </a:ext>
            </a:extLst>
          </a:blip>
          <a:srcRect/>
          <a:stretch>
            <a:fillRect/>
          </a:stretch>
        </p:blipFill>
        <p:spPr bwMode="auto">
          <a:xfrm>
            <a:off x="3995935" y="4266493"/>
            <a:ext cx="2107625" cy="1476343"/>
          </a:xfrm>
          <a:prstGeom prst="rect">
            <a:avLst/>
          </a:prstGeom>
          <a:noFill/>
          <a:ln>
            <a:noFill/>
          </a:ln>
        </p:spPr>
      </p:pic>
      <p:pic>
        <p:nvPicPr>
          <p:cNvPr id="13" name="Afbeelding 12"/>
          <p:cNvPicPr/>
          <p:nvPr/>
        </p:nvPicPr>
        <p:blipFill>
          <a:blip r:embed="rId3" cstate="print">
            <a:extLst>
              <a:ext uri="{BEBA8EAE-BF5A-486C-A8C5-ECC9F3942E4B}">
                <a14:imgProps xmlns:a14="http://schemas.microsoft.com/office/drawing/2010/main">
                  <a14:imgLayer r:embed="rId4">
                    <a14:imgEffect>
                      <a14:backgroundRemoval t="353" b="98942" l="989" r="98146">
                        <a14:foregroundMark x1="23239" y1="62787" x2="23239" y2="62787"/>
                        <a14:foregroundMark x1="33127" y1="63492" x2="33127" y2="63492"/>
                        <a14:foregroundMark x1="31520" y1="57143" x2="31520" y2="57143"/>
                        <a14:foregroundMark x1="33127" y1="51675" x2="33127" y2="51675"/>
                        <a14:foregroundMark x1="33869" y1="47266" x2="33869" y2="47266"/>
                        <a14:foregroundMark x1="87392" y1="89594" x2="87392" y2="89594"/>
                        <a14:foregroundMark x1="76514" y1="67549" x2="76514" y2="67549"/>
                        <a14:foregroundMark x1="75649" y1="60494" x2="75649" y2="60494"/>
                        <a14:foregroundMark x1="76761" y1="55379" x2="76761" y2="55379"/>
                        <a14:foregroundMark x1="78863" y1="55732" x2="78863" y2="55732"/>
                        <a14:foregroundMark x1="80593" y1="59788" x2="80593" y2="59788"/>
                        <a14:foregroundMark x1="77998" y1="72663" x2="77998" y2="72663"/>
                        <a14:foregroundMark x1="81706" y1="74956" x2="81706" y2="74956"/>
                        <a14:foregroundMark x1="72930" y1="74250" x2="72930" y2="74250"/>
                        <a14:foregroundMark x1="83684" y1="90476" x2="83684" y2="90476"/>
                        <a14:foregroundMark x1="37454" y1="95591" x2="37454" y2="95591"/>
                        <a14:foregroundMark x1="33869" y1="79718" x2="33869" y2="79718"/>
                        <a14:foregroundMark x1="33127" y1="72310" x2="33127" y2="72310"/>
                        <a14:foregroundMark x1="35723" y1="72310" x2="35723" y2="72310"/>
                        <a14:foregroundMark x1="21508" y1="75661" x2="21508" y2="75661"/>
                        <a14:foregroundMark x1="21755" y1="73016" x2="21755" y2="73016"/>
                        <a14:foregroundMark x1="37948" y1="81834" x2="37948" y2="81834"/>
                        <a14:foregroundMark x1="35600" y1="82363" x2="35600" y2="82363"/>
                        <a14:foregroundMark x1="92707" y1="89947" x2="92707" y2="89947"/>
                        <a14:foregroundMark x1="30037" y1="60847" x2="30037" y2="60847"/>
                        <a14:foregroundMark x1="26082" y1="42504" x2="26082" y2="42504"/>
                        <a14:foregroundMark x1="27936" y1="41623" x2="27936" y2="41623"/>
                        <a14:foregroundMark x1="29419" y1="40564" x2="29419" y2="40564"/>
                        <a14:foregroundMark x1="33375" y1="39859" x2="33375" y2="39859"/>
                        <a14:foregroundMark x1="35352" y1="38095" x2="35352" y2="38095"/>
                        <a14:foregroundMark x1="39061" y1="38448" x2="39061" y2="38448"/>
                        <a14:foregroundMark x1="38566" y1="44621" x2="38566" y2="44621"/>
                        <a14:foregroundMark x1="38813" y1="51323" x2="38813" y2="51323"/>
                        <a14:foregroundMark x1="37948" y1="56790" x2="37948" y2="56790"/>
                        <a14:foregroundMark x1="37206" y1="62787" x2="37206" y2="62787"/>
                        <a14:foregroundMark x1="23239" y1="43915" x2="23239" y2="43915"/>
                        <a14:foregroundMark x1="20643" y1="41975" x2="20643" y2="41975"/>
                        <a14:foregroundMark x1="19654" y1="58730" x2="19654" y2="58730"/>
                        <a14:foregroundMark x1="22991" y1="53439" x2="22991" y2="53439"/>
                        <a14:foregroundMark x1="26082" y1="73016" x2="26082" y2="73016"/>
                        <a14:foregroundMark x1="16316" y1="75661" x2="16316" y2="75661"/>
                        <a14:foregroundMark x1="18047" y1="68959" x2="18047" y2="68959"/>
                        <a14:foregroundMark x1="18665" y1="64198" x2="18665" y2="64198"/>
                        <a14:foregroundMark x1="26082" y1="86420" x2="26082" y2="86420"/>
                      </a14:backgroundRemoval>
                    </a14:imgEffect>
                  </a14:imgLayer>
                </a14:imgProps>
              </a:ext>
              <a:ext uri="{28A0092B-C50C-407E-A947-70E740481C1C}">
                <a14:useLocalDpi xmlns:a14="http://schemas.microsoft.com/office/drawing/2010/main" val="0"/>
              </a:ext>
            </a:extLst>
          </a:blip>
          <a:srcRect/>
          <a:stretch>
            <a:fillRect/>
          </a:stretch>
        </p:blipFill>
        <p:spPr bwMode="auto">
          <a:xfrm>
            <a:off x="5004049" y="4092893"/>
            <a:ext cx="2199024" cy="1649943"/>
          </a:xfrm>
          <a:prstGeom prst="rect">
            <a:avLst/>
          </a:prstGeom>
          <a:noFill/>
          <a:ln>
            <a:noFill/>
          </a:ln>
        </p:spPr>
      </p:pic>
    </p:spTree>
    <p:extLst>
      <p:ext uri="{BB962C8B-B14F-4D97-AF65-F5344CB8AC3E}">
        <p14:creationId xmlns:p14="http://schemas.microsoft.com/office/powerpoint/2010/main" val="2985660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pPr algn="ctr"/>
            <a:r>
              <a:rPr lang="nl-NL" sz="8000" b="1" u="sng" dirty="0"/>
              <a:t>z</a:t>
            </a:r>
            <a:r>
              <a:rPr lang="nl-NL" sz="8000" b="1" u="sng" dirty="0" smtClean="0"/>
              <a:t>ich voorbereiden</a:t>
            </a:r>
            <a:endParaRPr lang="nl-NL" sz="8000" b="1" u="sng" dirty="0"/>
          </a:p>
        </p:txBody>
      </p:sp>
      <p:pic>
        <p:nvPicPr>
          <p:cNvPr id="4098" name="Picture 2" descr="P:\Onderwijs\MPO-0589_weerwoord18\Schooljaar 2018-2019\Week 03 2019 - Sneeuwoverlast in de Alpen\pyjama aantrekke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6050" y="1905200"/>
            <a:ext cx="6651901" cy="444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58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pPr algn="ctr"/>
            <a:r>
              <a:rPr lang="nl-NL" sz="8000" b="1" u="sng" dirty="0"/>
              <a:t>d</a:t>
            </a:r>
            <a:r>
              <a:rPr lang="nl-NL" sz="8000" b="1" u="sng" dirty="0" smtClean="0"/>
              <a:t>e hulpverlener</a:t>
            </a:r>
            <a:endParaRPr lang="nl-NL" sz="8000" b="1" u="sng" dirty="0"/>
          </a:p>
        </p:txBody>
      </p:sp>
      <p:pic>
        <p:nvPicPr>
          <p:cNvPr id="3074" name="Picture 2" descr="C:\Users\vdplasg\AppData\Local\Microsoft\Windows\Temporary Internet Files\Content.IE5\DWZADRFC\shutterstock_6416550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765036"/>
            <a:ext cx="4067944" cy="27119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vdplasg\AppData\Local\Microsoft\Windows\Temporary Internet Files\Content.IE5\DE2DGJSU\shutterstock_2551713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24756" y="1484784"/>
            <a:ext cx="441965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58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pPr algn="ctr"/>
            <a:r>
              <a:rPr lang="nl-NL" sz="8000" b="1" u="sng" dirty="0"/>
              <a:t>h</a:t>
            </a:r>
            <a:r>
              <a:rPr lang="nl-NL" sz="8000" b="1" u="sng" dirty="0" smtClean="0"/>
              <a:t>et gebied</a:t>
            </a:r>
            <a:endParaRPr lang="nl-NL" sz="8000" b="1" u="sng" dirty="0"/>
          </a:p>
        </p:txBody>
      </p:sp>
      <p:grpSp>
        <p:nvGrpSpPr>
          <p:cNvPr id="12" name="Groep 11"/>
          <p:cNvGrpSpPr/>
          <p:nvPr/>
        </p:nvGrpSpPr>
        <p:grpSpPr>
          <a:xfrm>
            <a:off x="1187624" y="1491401"/>
            <a:ext cx="6264696" cy="4560419"/>
            <a:chOff x="1187624" y="1491401"/>
            <a:chExt cx="6264696" cy="4560419"/>
          </a:xfrm>
        </p:grpSpPr>
        <p:pic>
          <p:nvPicPr>
            <p:cNvPr id="11" name="Picture 3" descr="C:\Users\vdplasg\AppData\Local\Microsoft\Windows\Temporary Internet Files\Content.IE5\DE2DGJSU\shutterstock_25517136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5776" y="2780928"/>
              <a:ext cx="4896544" cy="3270892"/>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C:\Users\vdplasg\AppData\Local\Microsoft\Windows\Temporary Internet Files\Content.IE5\ACUZJ60H\shutterstock_307287839.jpg"/>
            <p:cNvPicPr/>
            <p:nvPr/>
          </p:nvPicPr>
          <p:blipFill>
            <a:blip r:embed="rId3" cstate="email">
              <a:extLst>
                <a:ext uri="{BEBA8EAE-BF5A-486C-A8C5-ECC9F3942E4B}">
                  <a14:imgProps xmlns:a14="http://schemas.microsoft.com/office/drawing/2010/main">
                    <a14:imgLayer r:embed="rId4">
                      <a14:imgEffect>
                        <a14:backgroundRemoval t="5419" b="97291" l="2200" r="96800"/>
                      </a14:imgEffect>
                    </a14:imgLayer>
                  </a14:imgProps>
                </a:ext>
                <a:ext uri="{28A0092B-C50C-407E-A947-70E740481C1C}">
                  <a14:useLocalDpi xmlns:a14="http://schemas.microsoft.com/office/drawing/2010/main"/>
                </a:ext>
              </a:extLst>
            </a:blip>
            <a:srcRect/>
            <a:stretch>
              <a:fillRect/>
            </a:stretch>
          </p:blipFill>
          <p:spPr bwMode="auto">
            <a:xfrm>
              <a:off x="1187624" y="1491401"/>
              <a:ext cx="2979713" cy="2461751"/>
            </a:xfrm>
            <a:prstGeom prst="rect">
              <a:avLst/>
            </a:prstGeom>
            <a:noFill/>
            <a:ln>
              <a:noFill/>
            </a:ln>
          </p:spPr>
        </p:pic>
      </p:grpSp>
    </p:spTree>
    <p:extLst>
      <p:ext uri="{BB962C8B-B14F-4D97-AF65-F5344CB8AC3E}">
        <p14:creationId xmlns:p14="http://schemas.microsoft.com/office/powerpoint/2010/main" val="2327567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pPr algn="ctr"/>
            <a:r>
              <a:rPr lang="nl-NL" sz="8000" b="1" u="sng" dirty="0"/>
              <a:t>h</a:t>
            </a:r>
            <a:r>
              <a:rPr lang="nl-NL" sz="8000" b="1" u="sng" dirty="0" smtClean="0"/>
              <a:t>et einde is in zicht</a:t>
            </a:r>
            <a:endParaRPr lang="nl-NL" sz="8000" b="1" u="sng" dirty="0"/>
          </a:p>
        </p:txBody>
      </p:sp>
      <p:pic>
        <p:nvPicPr>
          <p:cNvPr id="5122" name="Picture 2" descr="C:\Users\vdplasg\AppData\Local\Microsoft\Windows\Temporary Internet Files\Content.IE5\ACUZJ60H\shutterstock_21770286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0213" y="1988840"/>
            <a:ext cx="4603576" cy="460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567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14354</TotalTime>
  <Words>557</Words>
  <Application>Microsoft Office PowerPoint</Application>
  <PresentationFormat>Diavoorstelling (4:3)</PresentationFormat>
  <Paragraphs>42</Paragraphs>
  <Slides>22</Slides>
  <Notes>1</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1592</cp:revision>
  <cp:lastPrinted>2019-01-15T12:52:19Z</cp:lastPrinted>
  <dcterms:created xsi:type="dcterms:W3CDTF">2014-06-10T08:03:16Z</dcterms:created>
  <dcterms:modified xsi:type="dcterms:W3CDTF">2019-01-17T12:18:32Z</dcterms:modified>
</cp:coreProperties>
</file>