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0" r:id="rId2"/>
    <p:sldId id="764" r:id="rId3"/>
    <p:sldId id="758" r:id="rId4"/>
    <p:sldId id="755" r:id="rId5"/>
    <p:sldId id="767" r:id="rId6"/>
    <p:sldId id="768" r:id="rId7"/>
    <p:sldId id="759" r:id="rId8"/>
    <p:sldId id="771" r:id="rId9"/>
    <p:sldId id="769" r:id="rId10"/>
    <p:sldId id="405" r:id="rId11"/>
    <p:sldId id="761" r:id="rId12"/>
    <p:sldId id="770" r:id="rId13"/>
    <p:sldId id="772" r:id="rId14"/>
    <p:sldId id="739" r:id="rId15"/>
    <p:sldId id="765" r:id="rId16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350"/>
            <p14:sldId id="764"/>
            <p14:sldId id="758"/>
            <p14:sldId id="755"/>
            <p14:sldId id="767"/>
            <p14:sldId id="768"/>
            <p14:sldId id="759"/>
            <p14:sldId id="771"/>
            <p14:sldId id="769"/>
            <p14:sldId id="405"/>
            <p14:sldId id="761"/>
            <p14:sldId id="770"/>
            <p14:sldId id="772"/>
            <p14:sldId id="739"/>
            <p14:sldId id="7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0053" autoAdjust="0"/>
  </p:normalViewPr>
  <p:slideViewPr>
    <p:cSldViewPr>
      <p:cViewPr>
        <p:scale>
          <a:sx n="70" d="100"/>
          <a:sy n="70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Weleens</a:t>
            </a:r>
            <a:r>
              <a:rPr lang="en-US" sz="12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ooit</a:t>
            </a:r>
            <a:r>
              <a:rPr lang="en-US" sz="12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keertje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Ontwerpen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bedenken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tekenen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soort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dingen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elkaar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horen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zin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Studeren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beroep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schrijven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of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tablet of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telefoon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naam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fabriek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het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maakt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Kast: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weleens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nooit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Kast: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bedenken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tekenen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Soort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parachute</a:t>
            </a: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Kast: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schrijven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Parachute: het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</a:t>
            </a:r>
            <a:endParaRPr lang="en-US" sz="120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zin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US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studeren</a:t>
            </a:r>
            <a:endParaRPr lang="en-US" sz="120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71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71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23438"/>
            <a:ext cx="9144000" cy="6881438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400" dirty="0" err="1" smtClean="0"/>
              <a:t>Semantisatieverhaal</a:t>
            </a:r>
            <a:r>
              <a:rPr lang="nl-NL" sz="2400" dirty="0" smtClean="0"/>
              <a:t>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Kennen jullie mijn Buurman Bob nog? Buurman Bob heeft </a:t>
            </a:r>
            <a:r>
              <a:rPr lang="nl-NL" sz="2000" dirty="0" smtClean="0"/>
              <a:t>ander werk</a:t>
            </a:r>
            <a:r>
              <a:rPr lang="nl-NL" sz="2000" dirty="0"/>
              <a:t>. Hij maakt nu fietsen bij een fabriek . </a:t>
            </a:r>
            <a:r>
              <a:rPr lang="nl-NL" sz="2000" b="1" u="sng" dirty="0"/>
              <a:t>Het merk</a:t>
            </a:r>
            <a:r>
              <a:rPr lang="nl-NL" sz="2000" dirty="0"/>
              <a:t> van deze fietsen is </a:t>
            </a:r>
            <a:r>
              <a:rPr lang="nl-NL" sz="2000" dirty="0" smtClean="0"/>
              <a:t>Gazelle. </a:t>
            </a:r>
            <a:r>
              <a:rPr lang="nl-NL" sz="2000" b="1" u="sng" dirty="0" smtClean="0"/>
              <a:t>Het </a:t>
            </a:r>
            <a:r>
              <a:rPr lang="nl-NL" sz="2000" b="1" u="sng" dirty="0"/>
              <a:t>merk</a:t>
            </a:r>
            <a:r>
              <a:rPr lang="nl-NL" sz="2000" dirty="0"/>
              <a:t>, dat is </a:t>
            </a:r>
            <a:r>
              <a:rPr lang="nl-NL" sz="2000" b="1" i="1" dirty="0"/>
              <a:t>de naam van de fabriek die fietsen maakt.</a:t>
            </a:r>
            <a:r>
              <a:rPr lang="nl-NL" sz="2000" dirty="0"/>
              <a:t> Buurman Bob </a:t>
            </a:r>
            <a:r>
              <a:rPr lang="nl-NL" sz="2000" dirty="0" smtClean="0"/>
              <a:t>wil </a:t>
            </a:r>
            <a:r>
              <a:rPr lang="nl-NL" sz="2000" dirty="0" smtClean="0"/>
              <a:t>nu zijn </a:t>
            </a:r>
            <a:r>
              <a:rPr lang="nl-NL" sz="2000" dirty="0"/>
              <a:t>eigen </a:t>
            </a:r>
            <a:r>
              <a:rPr lang="nl-NL" sz="2000" dirty="0" smtClean="0"/>
              <a:t>fiets </a:t>
            </a:r>
            <a:r>
              <a:rPr lang="nl-NL" sz="2000" b="1" u="sng" dirty="0"/>
              <a:t>ontwerpen.</a:t>
            </a:r>
            <a:r>
              <a:rPr lang="nl-NL" sz="2000" dirty="0"/>
              <a:t> Dat betekent dat hij zijn eigen fiets gaat </a:t>
            </a:r>
            <a:r>
              <a:rPr lang="nl-NL" sz="2000" b="1" i="1" dirty="0"/>
              <a:t>bedenken en tekenen en maken</a:t>
            </a:r>
            <a:r>
              <a:rPr lang="nl-NL" sz="2000" dirty="0"/>
              <a:t>. </a:t>
            </a:r>
            <a:r>
              <a:rPr lang="nl-NL" sz="2000" dirty="0" smtClean="0"/>
              <a:t>Nou </a:t>
            </a:r>
            <a:r>
              <a:rPr lang="nl-NL" sz="2000" dirty="0"/>
              <a:t>zijn er </a:t>
            </a:r>
            <a:r>
              <a:rPr lang="nl-NL" sz="2000" dirty="0" smtClean="0"/>
              <a:t>heel veel </a:t>
            </a:r>
            <a:r>
              <a:rPr lang="nl-NL" sz="2000" b="1" u="sng" dirty="0"/>
              <a:t>soorten</a:t>
            </a:r>
            <a:r>
              <a:rPr lang="nl-NL" sz="2000" dirty="0"/>
              <a:t> fietsen. </a:t>
            </a:r>
            <a:r>
              <a:rPr lang="nl-NL" sz="2000" b="1" u="sng" dirty="0" smtClean="0"/>
              <a:t>De soort </a:t>
            </a:r>
            <a:r>
              <a:rPr lang="nl-NL" sz="2000" dirty="0"/>
              <a:t>dat zijn </a:t>
            </a:r>
            <a:r>
              <a:rPr lang="nl-NL" sz="2000" b="1" i="1" dirty="0"/>
              <a:t>dingen die bij elkaar horen</a:t>
            </a:r>
            <a:r>
              <a:rPr lang="nl-NL" sz="2000" dirty="0"/>
              <a:t>. </a:t>
            </a:r>
            <a:r>
              <a:rPr lang="nl-NL" sz="2000" dirty="0" smtClean="0"/>
              <a:t>Bijvoorbeeld racefietsen en mountainbikes. Dat zijn soorten fietsen. </a:t>
            </a:r>
            <a:r>
              <a:rPr lang="nl-NL" sz="2000" dirty="0"/>
              <a:t>Misschien heb je ook </a:t>
            </a:r>
            <a:r>
              <a:rPr lang="nl-NL" sz="2000" b="1" u="sng" dirty="0" smtClean="0"/>
              <a:t>weleens</a:t>
            </a:r>
            <a:r>
              <a:rPr lang="nl-NL" sz="2000" dirty="0" smtClean="0"/>
              <a:t> </a:t>
            </a:r>
            <a:r>
              <a:rPr lang="nl-NL" sz="2000" dirty="0"/>
              <a:t>een tandem gezien. </a:t>
            </a:r>
            <a:r>
              <a:rPr lang="nl-NL" sz="2000" b="1" u="sng" dirty="0"/>
              <a:t>Weleens</a:t>
            </a:r>
            <a:r>
              <a:rPr lang="nl-NL" sz="2000" dirty="0"/>
              <a:t>, dat betekent  </a:t>
            </a:r>
            <a:r>
              <a:rPr lang="nl-NL" sz="2000" b="1" i="1" dirty="0"/>
              <a:t>ooit, een keertje</a:t>
            </a:r>
            <a:r>
              <a:rPr lang="nl-NL" sz="2000" dirty="0"/>
              <a:t>.  Een tandem  is ook een soort fiets. Maar dan voor 2 personen.</a:t>
            </a:r>
            <a:br>
              <a:rPr lang="nl-NL" sz="2000" dirty="0"/>
            </a:br>
            <a:r>
              <a:rPr lang="nl-NL" sz="2000" dirty="0"/>
              <a:t>Nou denk je natuurlijk: zelf ontwerpen… dat is toch heel moeilijk? Maar Buurman Bob ging vroeger </a:t>
            </a:r>
            <a:r>
              <a:rPr lang="nl-NL" sz="2000" b="1" u="sng" dirty="0"/>
              <a:t>studeren</a:t>
            </a:r>
            <a:r>
              <a:rPr lang="nl-NL" sz="2000" dirty="0"/>
              <a:t> voor ontwerper. Hij ging </a:t>
            </a:r>
            <a:r>
              <a:rPr lang="nl-NL" sz="2000" b="1" i="1" dirty="0"/>
              <a:t>leren voor dat beroep</a:t>
            </a:r>
            <a:r>
              <a:rPr lang="nl-NL" sz="2000" dirty="0"/>
              <a:t>. Dus hij kan het erg goed. </a:t>
            </a:r>
            <a:endParaRPr lang="nl-NL" sz="2000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000" dirty="0" smtClean="0"/>
              <a:t>Vroeger </a:t>
            </a:r>
            <a:r>
              <a:rPr lang="nl-NL" sz="2000" dirty="0"/>
              <a:t>moest Buurman Bob al zijn plannen met een pen op papier schrijven en tekenen. Nu moet hij alles</a:t>
            </a:r>
            <a:r>
              <a:rPr lang="nl-NL" sz="2000" b="1" u="sng" dirty="0"/>
              <a:t> typen</a:t>
            </a:r>
            <a:r>
              <a:rPr lang="nl-NL" sz="2000" dirty="0"/>
              <a:t>. </a:t>
            </a:r>
            <a:r>
              <a:rPr lang="nl-NL" sz="2000" b="1" u="sng" dirty="0"/>
              <a:t>Typen</a:t>
            </a:r>
            <a:r>
              <a:rPr lang="nl-NL" sz="2000" dirty="0"/>
              <a:t>  betekent </a:t>
            </a:r>
            <a:r>
              <a:rPr lang="nl-NL" sz="2000" b="1" i="1" dirty="0"/>
              <a:t>schrijven op een computer of een tablet of telefoon. </a:t>
            </a:r>
            <a:r>
              <a:rPr lang="nl-NL" sz="2000" dirty="0"/>
              <a:t>Gelukkig kan hij dat nu ook heel goed.</a:t>
            </a:r>
            <a:r>
              <a:rPr lang="nl-NL" sz="2000" b="1" i="1" dirty="0"/>
              <a:t/>
            </a:r>
            <a:br>
              <a:rPr lang="nl-NL" sz="2000" b="1" i="1" dirty="0"/>
            </a:br>
            <a:r>
              <a:rPr lang="nl-NL" sz="2000" dirty="0"/>
              <a:t>Buurman Bob </a:t>
            </a:r>
            <a:r>
              <a:rPr lang="nl-NL" sz="2000" b="1" u="sng" dirty="0"/>
              <a:t>heeft het erg naar zijn zin </a:t>
            </a:r>
            <a:r>
              <a:rPr lang="nl-NL" sz="2000" dirty="0"/>
              <a:t>als hij fietsen bedenkt en tekent en maakt. Hij </a:t>
            </a:r>
            <a:r>
              <a:rPr lang="nl-NL" sz="2000" b="1" i="1" dirty="0"/>
              <a:t>heeft het dan erg fijn</a:t>
            </a:r>
            <a:r>
              <a:rPr lang="nl-NL" sz="2000" dirty="0"/>
              <a:t>. </a:t>
            </a:r>
            <a:r>
              <a:rPr lang="nl-NL" sz="2000" dirty="0" smtClean="0"/>
              <a:t>Weten </a:t>
            </a:r>
            <a:r>
              <a:rPr lang="nl-NL" sz="2000" dirty="0"/>
              <a:t>jullie al voor welk beroep </a:t>
            </a:r>
            <a:r>
              <a:rPr lang="nl-NL" sz="2000" dirty="0" smtClean="0"/>
              <a:t>jullie </a:t>
            </a:r>
            <a:r>
              <a:rPr lang="nl-NL" sz="2000" dirty="0" smtClean="0"/>
              <a:t>gaan studeren? 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nl-NL" sz="2000" dirty="0"/>
          </a:p>
          <a:p>
            <a:pPr marL="0" indent="0" fontAlgn="b">
              <a:buNone/>
            </a:pPr>
            <a:endParaRPr lang="nl-NL" sz="2000" dirty="0"/>
          </a:p>
          <a:p>
            <a:pPr marL="0" indent="0" fontAlgn="b">
              <a:buNone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359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604448" cy="61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2434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/>
              <a:t>ontwerpen</a:t>
            </a:r>
            <a:endParaRPr lang="nl-NL" sz="8000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4" y="1052736"/>
            <a:ext cx="7613810" cy="512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" y="260647"/>
            <a:ext cx="9095250" cy="603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-3521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 smtClean="0">
                <a:latin typeface="Trebuchet MS" panose="020B0603020202020204" pitchFamily="34" charset="0"/>
              </a:rPr>
              <a:t>het naar je zin hebben</a:t>
            </a:r>
            <a:r>
              <a:rPr lang="nl-NL" sz="6600" dirty="0" smtClean="0">
                <a:latin typeface="Trebuchet MS" panose="020B0603020202020204" pitchFamily="34" charset="0"/>
              </a:rPr>
              <a:t> </a:t>
            </a:r>
            <a:r>
              <a:rPr lang="nl-NL" sz="6000" dirty="0" smtClean="0">
                <a:latin typeface="Trebuchet MS" panose="020B0603020202020204" pitchFamily="34" charset="0"/>
              </a:rPr>
              <a:t>=</a:t>
            </a:r>
            <a:r>
              <a:rPr lang="nl-NL" sz="6600" b="1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nl-NL" sz="4400" dirty="0" smtClean="0">
                <a:latin typeface="Trebuchet MS" panose="020B0603020202020204" pitchFamily="34" charset="0"/>
              </a:rPr>
              <a:t>het fijn hebben</a:t>
            </a:r>
            <a:endParaRPr lang="nl-NL" sz="16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11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105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Bob </a:t>
            </a:r>
            <a:r>
              <a:rPr lang="nl-NL" sz="28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heeft het erg naar zijn zin </a:t>
            </a:r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als hij fietsen bedenkt en tekent en maakt.</a:t>
            </a:r>
            <a:endParaRPr lang="nl-NL" sz="2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-36512" y="3671106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 smtClean="0">
                <a:latin typeface="Trebuchet MS" panose="020B0603020202020204" pitchFamily="34" charset="0"/>
              </a:rPr>
              <a:t>studeren</a:t>
            </a:r>
            <a:r>
              <a:rPr lang="nl-NL" sz="6600" dirty="0" smtClean="0"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latin typeface="Trebuchet MS" panose="020B0603020202020204" pitchFamily="34" charset="0"/>
              </a:rPr>
              <a:t>=</a:t>
            </a:r>
            <a:r>
              <a:rPr lang="nl-NL" sz="6600" b="1" dirty="0" smtClean="0">
                <a:latin typeface="Trebuchet MS" panose="020B0603020202020204" pitchFamily="34" charset="0"/>
              </a:rPr>
              <a:t> </a:t>
            </a:r>
            <a:r>
              <a:rPr lang="nl-NL" sz="4400" dirty="0" smtClean="0">
                <a:latin typeface="Trebuchet MS" panose="020B0603020202020204" pitchFamily="34" charset="0"/>
              </a:rPr>
              <a:t>leren voor een beroep</a:t>
            </a:r>
          </a:p>
          <a:p>
            <a:endParaRPr lang="nl-NL" sz="2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Bob ging vroeger </a:t>
            </a:r>
            <a:r>
              <a:rPr lang="nl-NL" sz="28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studeren</a:t>
            </a:r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voor </a:t>
            </a:r>
          </a:p>
          <a:p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ontwerper.</a:t>
            </a:r>
            <a:endParaRPr lang="nl-NL" sz="2800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10853"/>
          <a:stretch/>
        </p:blipFill>
        <p:spPr bwMode="auto">
          <a:xfrm>
            <a:off x="5973806" y="44624"/>
            <a:ext cx="2808063" cy="29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70" y="4604368"/>
            <a:ext cx="2953330" cy="167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-35216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 smtClean="0">
                <a:latin typeface="Trebuchet MS" panose="020B0603020202020204" pitchFamily="34" charset="0"/>
              </a:rPr>
              <a:t>de soort</a:t>
            </a:r>
            <a:r>
              <a:rPr lang="nl-NL" sz="6600" dirty="0" smtClean="0"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latin typeface="Trebuchet MS" panose="020B0603020202020204" pitchFamily="34" charset="0"/>
              </a:rPr>
              <a:t>= dingen die bij elkaar horen</a:t>
            </a:r>
          </a:p>
          <a:p>
            <a:endParaRPr lang="nl-NL" sz="60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24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Racefietsen, mountainbikes en </a:t>
            </a:r>
          </a:p>
          <a:p>
            <a:r>
              <a:rPr lang="nl-NL" sz="24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tandems zijn </a:t>
            </a:r>
            <a:r>
              <a:rPr lang="nl-NL" sz="24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soorten</a:t>
            </a:r>
            <a:r>
              <a:rPr lang="nl-NL" sz="24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fietsen.</a:t>
            </a:r>
            <a:endParaRPr lang="nl-NL" sz="2400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3284984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 smtClean="0">
                <a:latin typeface="Trebuchet MS" panose="020B0603020202020204" pitchFamily="34" charset="0"/>
              </a:rPr>
              <a:t>weleens</a:t>
            </a:r>
            <a:r>
              <a:rPr lang="nl-NL" sz="6600" dirty="0" smtClean="0"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latin typeface="Trebuchet MS" panose="020B0603020202020204" pitchFamily="34" charset="0"/>
              </a:rPr>
              <a:t>=</a:t>
            </a:r>
            <a:r>
              <a:rPr lang="nl-NL" sz="6600" b="1" dirty="0" smtClean="0"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latin typeface="Trebuchet MS" panose="020B0603020202020204" pitchFamily="34" charset="0"/>
              </a:rPr>
              <a:t>ooit, een keertje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24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Misschien heb je ook </a:t>
            </a:r>
          </a:p>
          <a:p>
            <a:r>
              <a:rPr lang="nl-NL" sz="28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weleens</a:t>
            </a:r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een tandem gezien?</a:t>
            </a:r>
            <a:endParaRPr lang="nl-NL" sz="28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C:\Users\vrielinf\Downloads\weleens tande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23471" r="35373" b="18266"/>
          <a:stretch/>
        </p:blipFill>
        <p:spPr bwMode="auto">
          <a:xfrm>
            <a:off x="4845420" y="4293096"/>
            <a:ext cx="2767426" cy="25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ande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/>
          <a:stretch/>
        </p:blipFill>
        <p:spPr bwMode="auto">
          <a:xfrm>
            <a:off x="6444208" y="1052736"/>
            <a:ext cx="2537391" cy="15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mountainbi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204864"/>
            <a:ext cx="2217636" cy="148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acefie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2304257" cy="144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6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</a:t>
            </a:r>
            <a:r>
              <a:rPr lang="nl-NL" dirty="0" smtClean="0">
                <a:solidFill>
                  <a:srgbClr val="C00000"/>
                </a:solidFill>
              </a:rPr>
              <a:t>49 – </a:t>
            </a:r>
            <a:r>
              <a:rPr lang="nl-NL" dirty="0" smtClean="0">
                <a:solidFill>
                  <a:srgbClr val="C00000"/>
                </a:solidFill>
              </a:rPr>
              <a:t>4 december 2018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Mariët </a:t>
            </a:r>
            <a:r>
              <a:rPr lang="nl-NL" sz="1100" i="1" dirty="0" smtClean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Gerarda </a:t>
            </a:r>
            <a:r>
              <a:rPr lang="nl-NL" sz="1100" i="1" dirty="0">
                <a:solidFill>
                  <a:srgbClr val="00B050"/>
                </a:solidFill>
              </a:rPr>
              <a:t>D</a:t>
            </a:r>
            <a:r>
              <a:rPr lang="nl-NL" sz="1100" i="1" dirty="0" smtClean="0">
                <a:solidFill>
                  <a:srgbClr val="00B050"/>
                </a:solidFill>
              </a:rPr>
              <a:t>as</a:t>
            </a: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  <a:endParaRPr lang="nl-NL" sz="1100" i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57"/>
            <a:ext cx="9144000" cy="65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3201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/>
              <a:t>ontwerpen</a:t>
            </a:r>
            <a:endParaRPr lang="nl-NL" sz="8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355456"/>
            <a:ext cx="8136904" cy="54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176370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prstClr val="black"/>
                </a:solidFill>
              </a:rPr>
              <a:t>de </a:t>
            </a:r>
            <a:r>
              <a:rPr lang="nl-NL" sz="8000" b="1" u="sng" dirty="0" smtClean="0">
                <a:solidFill>
                  <a:prstClr val="black"/>
                </a:solidFill>
              </a:rPr>
              <a:t>soort</a:t>
            </a:r>
            <a:endParaRPr lang="nl-NL" sz="8000" b="1" u="sng" dirty="0">
              <a:solidFill>
                <a:prstClr val="black"/>
              </a:solidFill>
            </a:endParaRPr>
          </a:p>
        </p:txBody>
      </p:sp>
      <p:pic>
        <p:nvPicPr>
          <p:cNvPr id="3074" name="Picture 2" descr="racefi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" y="1603102"/>
            <a:ext cx="304323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mountainb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35560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and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0" y="1433239"/>
            <a:ext cx="34147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5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176370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>
                <a:solidFill>
                  <a:prstClr val="black"/>
                </a:solidFill>
              </a:rPr>
              <a:t>weleens</a:t>
            </a:r>
            <a:endParaRPr lang="nl-NL" sz="8000" b="1" u="sng" dirty="0">
              <a:solidFill>
                <a:prstClr val="black"/>
              </a:solidFill>
            </a:endParaRPr>
          </a:p>
        </p:txBody>
      </p:sp>
      <p:pic>
        <p:nvPicPr>
          <p:cNvPr id="9218" name="Picture 2" descr="C:\Users\vrielinf\Downloads\weleens tan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84784"/>
            <a:ext cx="7306707" cy="48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176370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/>
              <a:t>studeren</a:t>
            </a:r>
            <a:endParaRPr lang="nl-NL" sz="8000" b="1" u="sng" dirty="0"/>
          </a:p>
        </p:txBody>
      </p:sp>
      <p:pic>
        <p:nvPicPr>
          <p:cNvPr id="7170" name="Picture 2" descr="C:\Users\vrielinf\Downloads\stude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1" y="1556792"/>
            <a:ext cx="8676456" cy="49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3" y="620688"/>
            <a:ext cx="846505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180528" y="141921"/>
            <a:ext cx="960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u="sng" dirty="0" smtClean="0"/>
              <a:t>het naar je zin hebben</a:t>
            </a:r>
            <a:endParaRPr lang="nl-NL" sz="7200" b="1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36704" cy="48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12493</TotalTime>
  <Words>193</Words>
  <Application>Microsoft Office PowerPoint</Application>
  <PresentationFormat>Diavoorstelling (4:3)</PresentationFormat>
  <Paragraphs>50</Paragraphs>
  <Slides>15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1538</cp:revision>
  <cp:lastPrinted>2018-03-27T09:04:19Z</cp:lastPrinted>
  <dcterms:created xsi:type="dcterms:W3CDTF">2014-06-10T08:03:16Z</dcterms:created>
  <dcterms:modified xsi:type="dcterms:W3CDTF">2018-12-04T10:28:02Z</dcterms:modified>
</cp:coreProperties>
</file>